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Montserrat SemiBold"/>
      <p:regular r:id="rId30"/>
      <p:bold r:id="rId31"/>
      <p:italic r:id="rId32"/>
      <p:boldItalic r:id="rId33"/>
    </p:embeddedFont>
    <p:embeddedFont>
      <p:font typeface="Montserra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jgnxyi9GV3bXjfyG0PkbDri0w0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11" Type="http://schemas.openxmlformats.org/officeDocument/2006/relationships/slide" Target="slides/slide6.xml"/><Relationship Id="rId33" Type="http://schemas.openxmlformats.org/officeDocument/2006/relationships/font" Target="fonts/MontserratSemiBold-boldItalic.fntdata"/><Relationship Id="rId10" Type="http://schemas.openxmlformats.org/officeDocument/2006/relationships/slide" Target="slides/slide5.xml"/><Relationship Id="rId32" Type="http://schemas.openxmlformats.org/officeDocument/2006/relationships/font" Target="fonts/MontserratSemiBold-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adaf6c3a4_0_5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2fadaf6c3a4_0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f6cddbba9b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f6cddbba9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6cddbba9b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f6cddbba9b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6cddbba9b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f6cddbba9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6cddbba9b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f6cddbba9b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adaf6c3a4_0_5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fadaf6c3a4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adaf6c3a4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fadaf6c3a4_0_5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2fadaf6c3a4_0_5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43475cb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g2a43475cb4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g2a43475cb4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adaf6c3a4_0_4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2fadaf6c3a4_0_4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fadaf6c3a4_0_5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fadaf6c3a4_0_5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fadaf6c3a4_0_5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adaf6c3a4_0_5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fadaf6c3a4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43475cb4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a43475cb4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fadaf6c3a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g2fadaf6c3a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And since our founding, AMCP continues to be the hub for health plans, manufacturers, PBMs, and other health care decision makers to catalyze meaningful conversation and create actionable solutions to get patients the medications they need at a cost they can afford. </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This is an important niche health care profession. </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solidFill>
                  <a:srgbClr val="000000"/>
                </a:solidFill>
                <a:latin typeface="Open Sans"/>
                <a:ea typeface="Open Sans"/>
                <a:cs typeface="Open Sans"/>
                <a:sym typeface="Open Sans"/>
              </a:rPr>
              <a:t>AMCP’s diverse membership of pharmacists, physicians, nurses, biopharmaceutical professionals, and other stakeholders leverage their specialized expertise in clinical evidence and economics to optimize benefit of medicines, population health management, and patient access to cost-effective, safe medications. </a:t>
            </a:r>
            <a:endParaRPr/>
          </a:p>
          <a:p>
            <a:pPr indent="0" lvl="0" marL="0" rtl="0" algn="l">
              <a:spcBef>
                <a:spcPts val="0"/>
              </a:spcBef>
              <a:spcAft>
                <a:spcPts val="0"/>
              </a:spcAft>
              <a:buNone/>
            </a:pPr>
            <a:r>
              <a:t/>
            </a:r>
            <a:endParaRPr sz="1200">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Open Sans"/>
              <a:buNone/>
            </a:pPr>
            <a:r>
              <a:rPr b="0" i="0" lang="en-US" sz="1200">
                <a:solidFill>
                  <a:srgbClr val="000000"/>
                </a:solidFill>
                <a:latin typeface="Open Sans"/>
                <a:ea typeface="Open Sans"/>
                <a:cs typeface="Open Sans"/>
                <a:sym typeface="Open Sans"/>
              </a:rPr>
              <a:t>And student pharmacists are in important part of our membership as we build the pipeline for the next generation. AMCP offers many opportunities for you to learn more about managed care pharmacy as well as how to launch your career. </a:t>
            </a:r>
            <a:endParaRPr b="0" i="0" sz="12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a:solidFill>
                  <a:srgbClr val="000000"/>
                </a:solidFill>
                <a:latin typeface="Calibri"/>
                <a:ea typeface="Calibri"/>
                <a:cs typeface="Calibri"/>
                <a:sym typeface="Calibri"/>
              </a:rPr>
              <a:t>AMCP supports university chapters across the country for you to join, network, and learn</a:t>
            </a:r>
            <a:endParaRPr sz="1200"/>
          </a:p>
          <a:p>
            <a:pPr indent="0" lvl="0" marL="0" rtl="0" algn="l">
              <a:spcBef>
                <a:spcPts val="0"/>
              </a:spcBef>
              <a:spcAft>
                <a:spcPts val="0"/>
              </a:spcAft>
              <a:buNone/>
            </a:pPr>
            <a:r>
              <a:t/>
            </a:r>
            <a:endParaRPr/>
          </a:p>
        </p:txBody>
      </p:sp>
      <p:sp>
        <p:nvSpPr>
          <p:cNvPr id="66" name="Google Shape;66;g2fadaf6c3a4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adaf6c3a4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g2fadaf6c3a4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AMCP has 3 strategic initiatives to guide its work.  It convenes industry leaders and develops guidelines and tools for members on these key issues.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Focus areas for each one (You do not need to go into these – just in case you are asked)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Optimize Value &amp; Access:</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Provide resources to help payers evaluate digital therapeutics </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Promote the adoption of biosimilars</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Incorporate the patient voice into formulary decision making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Address Disparities in Medication Use and Access</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Create awareness and identify opportunities to mitigate disparities in medication use from a managed care perspective</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Seek partnerships to assist AMCP with addressing health disparities </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Expand research opportunities to support managed care professionals regarding disparities in medication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Enhance Member Value</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Evaluate emerging sectors for incorporation into AMCP member growth strategy </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Define and enhance value proposition for key stakeholder groups</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Grow corporate membership and involvement</a:t>
            </a:r>
            <a:endParaRPr/>
          </a:p>
          <a:p>
            <a:pPr indent="-171450" lvl="0" marL="171450" marR="0" rtl="0" algn="l">
              <a:lnSpc>
                <a:spcPct val="100000"/>
              </a:lnSpc>
              <a:spcBef>
                <a:spcPts val="300"/>
              </a:spcBef>
              <a:spcAft>
                <a:spcPts val="0"/>
              </a:spcAft>
              <a:buClr>
                <a:srgbClr val="00205B"/>
              </a:buClr>
              <a:buSzPts val="1100"/>
              <a:buFont typeface="Arial"/>
              <a:buChar char="●"/>
            </a:pPr>
            <a:r>
              <a:rPr b="0" i="0" lang="en-US" sz="1200" u="none" cap="none" strike="noStrike">
                <a:solidFill>
                  <a:srgbClr val="00205B"/>
                </a:solidFill>
                <a:latin typeface="Arial"/>
                <a:ea typeface="Arial"/>
                <a:cs typeface="Arial"/>
                <a:sym typeface="Arial"/>
              </a:rPr>
              <a:t>Build an organization that is #Member1st</a:t>
            </a:r>
            <a:endParaRPr/>
          </a:p>
          <a:p>
            <a:pPr indent="0" lvl="0" marL="0" rtl="0" algn="l">
              <a:spcBef>
                <a:spcPts val="0"/>
              </a:spcBef>
              <a:spcAft>
                <a:spcPts val="0"/>
              </a:spcAft>
              <a:buNone/>
            </a:pPr>
            <a:r>
              <a:t/>
            </a:r>
            <a:endParaRPr/>
          </a:p>
        </p:txBody>
      </p:sp>
      <p:sp>
        <p:nvSpPr>
          <p:cNvPr id="71" name="Google Shape;71;g2fadaf6c3a4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adaf6c3a4_0_2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2fadaf6c3a4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6cddbba9b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2f6cddbba9b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adaf6c3a4_0_4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fadaf6c3a4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 name="Shape 10"/>
        <p:cNvGrpSpPr/>
        <p:nvPr/>
      </p:nvGrpSpPr>
      <p:grpSpPr>
        <a:xfrm>
          <a:off x="0" y="0"/>
          <a:ext cx="0" cy="0"/>
          <a:chOff x="0" y="0"/>
          <a:chExt cx="0" cy="0"/>
        </a:xfrm>
      </p:grpSpPr>
      <p:sp>
        <p:nvSpPr>
          <p:cNvPr id="11" name="Google Shape;11;p9"/>
          <p:cNvSpPr/>
          <p:nvPr/>
        </p:nvSpPr>
        <p:spPr>
          <a:xfrm>
            <a:off x="-101600" y="0"/>
            <a:ext cx="12725400" cy="6972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1793488" y="2007219"/>
            <a:ext cx="6858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2"/>
        </a:solidFill>
      </p:bgPr>
    </p:bg>
    <p:spTree>
      <p:nvGrpSpPr>
        <p:cNvPr id="45" name="Shape 4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6" name="Shape 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3" name="Shape 13"/>
        <p:cNvGrpSpPr/>
        <p:nvPr/>
      </p:nvGrpSpPr>
      <p:grpSpPr>
        <a:xfrm>
          <a:off x="0" y="0"/>
          <a:ext cx="0" cy="0"/>
          <a:chOff x="0" y="0"/>
          <a:chExt cx="0" cy="0"/>
        </a:xfrm>
      </p:grpSpPr>
      <p:sp>
        <p:nvSpPr>
          <p:cNvPr id="14" name="Google Shape;14;p10"/>
          <p:cNvSpPr/>
          <p:nvPr/>
        </p:nvSpPr>
        <p:spPr>
          <a:xfrm>
            <a:off x="-101600" y="-57150"/>
            <a:ext cx="12725400" cy="6972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10"/>
          <p:cNvSpPr txBox="1"/>
          <p:nvPr>
            <p:ph type="title"/>
          </p:nvPr>
        </p:nvSpPr>
        <p:spPr>
          <a:xfrm>
            <a:off x="822960" y="685800"/>
            <a:ext cx="8840949" cy="2169367"/>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rgbClr val="00205B"/>
              </a:buClr>
              <a:buSzPts val="7200"/>
              <a:buFont typeface="Arial"/>
              <a:buNone/>
              <a:defRPr b="1" i="0" sz="7200" u="none" cap="none" strike="noStrik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0"/>
          <p:cNvSpPr/>
          <p:nvPr/>
        </p:nvSpPr>
        <p:spPr>
          <a:xfrm>
            <a:off x="5679741" y="3149322"/>
            <a:ext cx="6288066" cy="174477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32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2">
            <a:alphaModFix/>
          </a:blip>
          <a:srcRect b="0" l="0" r="0" t="0"/>
          <a:stretch/>
        </p:blipFill>
        <p:spPr>
          <a:xfrm>
            <a:off x="-1780033" y="1931772"/>
            <a:ext cx="6858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Slide">
  <p:cSld name="2_Agenda Slide">
    <p:spTree>
      <p:nvGrpSpPr>
        <p:cNvPr id="18" name="Shape 18"/>
        <p:cNvGrpSpPr/>
        <p:nvPr/>
      </p:nvGrpSpPr>
      <p:grpSpPr>
        <a:xfrm>
          <a:off x="0" y="0"/>
          <a:ext cx="0" cy="0"/>
          <a:chOff x="0" y="0"/>
          <a:chExt cx="0" cy="0"/>
        </a:xfrm>
      </p:grpSpPr>
      <p:sp>
        <p:nvSpPr>
          <p:cNvPr id="19" name="Google Shape;19;p11"/>
          <p:cNvSpPr txBox="1"/>
          <p:nvPr>
            <p:ph type="title"/>
          </p:nvPr>
        </p:nvSpPr>
        <p:spPr>
          <a:xfrm>
            <a:off x="822960" y="685800"/>
            <a:ext cx="8840949" cy="2132227"/>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rgbClr val="00205B"/>
              </a:buClr>
              <a:buSzPts val="7200"/>
              <a:buFont typeface="Arial"/>
              <a:buNone/>
              <a:defRPr b="1" i="0" sz="7200" u="none" cap="none" strike="noStrik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 name="Google Shape;20;p11"/>
          <p:cNvPicPr preferRelativeResize="0"/>
          <p:nvPr/>
        </p:nvPicPr>
        <p:blipFill rotWithShape="1">
          <a:blip r:embed="rId2">
            <a:alphaModFix/>
          </a:blip>
          <a:srcRect b="0" l="0" r="0" t="0"/>
          <a:stretch/>
        </p:blipFill>
        <p:spPr>
          <a:xfrm>
            <a:off x="-1860987" y="1820186"/>
            <a:ext cx="6949440" cy="69494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21" name="Shape 21"/>
        <p:cNvGrpSpPr/>
        <p:nvPr/>
      </p:nvGrpSpPr>
      <p:grpSpPr>
        <a:xfrm>
          <a:off x="0" y="0"/>
          <a:ext cx="0" cy="0"/>
          <a:chOff x="0" y="0"/>
          <a:chExt cx="0" cy="0"/>
        </a:xfrm>
      </p:grpSpPr>
      <p:sp>
        <p:nvSpPr>
          <p:cNvPr id="22" name="Google Shape;22;p12"/>
          <p:cNvSpPr/>
          <p:nvPr/>
        </p:nvSpPr>
        <p:spPr>
          <a:xfrm>
            <a:off x="0" y="0"/>
            <a:ext cx="12188952" cy="6858000"/>
          </a:xfrm>
          <a:prstGeom prst="rect">
            <a:avLst/>
          </a:prstGeom>
          <a:solidFill>
            <a:schemeClr val="lt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3" name="Google Shape;23;p12"/>
          <p:cNvPicPr preferRelativeResize="0"/>
          <p:nvPr/>
        </p:nvPicPr>
        <p:blipFill rotWithShape="1">
          <a:blip r:embed="rId2">
            <a:alphaModFix/>
          </a:blip>
          <a:srcRect b="42778" l="0" r="16356" t="0"/>
          <a:stretch/>
        </p:blipFill>
        <p:spPr>
          <a:xfrm>
            <a:off x="5831633" y="-1540568"/>
            <a:ext cx="7427536" cy="6184232"/>
          </a:xfrm>
          <a:prstGeom prst="rect">
            <a:avLst/>
          </a:prstGeom>
          <a:noFill/>
          <a:ln>
            <a:noFill/>
          </a:ln>
        </p:spPr>
      </p:pic>
      <p:sp>
        <p:nvSpPr>
          <p:cNvPr id="24" name="Google Shape;24;p12"/>
          <p:cNvSpPr txBox="1"/>
          <p:nvPr>
            <p:ph type="title"/>
          </p:nvPr>
        </p:nvSpPr>
        <p:spPr>
          <a:xfrm>
            <a:off x="167951" y="4257443"/>
            <a:ext cx="10515600" cy="224599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 Slide">
  <p:cSld name="4_Content Slide">
    <p:bg>
      <p:bgPr>
        <a:solidFill>
          <a:schemeClr val="lt2"/>
        </a:solidFill>
      </p:bgPr>
    </p:bg>
    <p:spTree>
      <p:nvGrpSpPr>
        <p:cNvPr id="25" name="Shape 25"/>
        <p:cNvGrpSpPr/>
        <p:nvPr/>
      </p:nvGrpSpPr>
      <p:grpSpPr>
        <a:xfrm>
          <a:off x="0" y="0"/>
          <a:ext cx="0" cy="0"/>
          <a:chOff x="0" y="0"/>
          <a:chExt cx="0" cy="0"/>
        </a:xfrm>
      </p:grpSpPr>
      <p:sp>
        <p:nvSpPr>
          <p:cNvPr id="26" name="Google Shape;26;p13"/>
          <p:cNvSpPr txBox="1"/>
          <p:nvPr>
            <p:ph type="title"/>
          </p:nvPr>
        </p:nvSpPr>
        <p:spPr>
          <a:xfrm>
            <a:off x="838200" y="548640"/>
            <a:ext cx="10515600" cy="914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3"/>
          <p:cNvSpPr txBox="1"/>
          <p:nvPr>
            <p:ph idx="1" type="body"/>
          </p:nvPr>
        </p:nvSpPr>
        <p:spPr>
          <a:xfrm>
            <a:off x="838200" y="1691640"/>
            <a:ext cx="10515600" cy="394507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1"/>
              </a:buClr>
              <a:buSzPts val="2000"/>
              <a:buFont typeface="Noto Sans Symbols"/>
              <a:buNone/>
              <a:defRPr b="0" i="0" sz="20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2"/>
              </a:buClr>
              <a:buSzPts val="2000"/>
              <a:buFont typeface="Courier New"/>
              <a:buNone/>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13"/>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9" name="Google Shape;29;p13"/>
          <p:cNvPicPr preferRelativeResize="0"/>
          <p:nvPr/>
        </p:nvPicPr>
        <p:blipFill rotWithShape="1">
          <a:blip r:embed="rId2">
            <a:alphaModFix/>
          </a:blip>
          <a:srcRect b="0" l="0" r="0" t="0"/>
          <a:stretch/>
        </p:blipFill>
        <p:spPr>
          <a:xfrm>
            <a:off x="838200" y="6057900"/>
            <a:ext cx="3888326"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ntent Slide">
  <p:cSld name="5_Content Slide">
    <p:spTree>
      <p:nvGrpSpPr>
        <p:cNvPr id="30" name="Shape 30"/>
        <p:cNvGrpSpPr/>
        <p:nvPr/>
      </p:nvGrpSpPr>
      <p:grpSpPr>
        <a:xfrm>
          <a:off x="0" y="0"/>
          <a:ext cx="0" cy="0"/>
          <a:chOff x="0" y="0"/>
          <a:chExt cx="0" cy="0"/>
        </a:xfrm>
      </p:grpSpPr>
      <p:sp>
        <p:nvSpPr>
          <p:cNvPr id="31" name="Google Shape;31;p14"/>
          <p:cNvSpPr/>
          <p:nvPr/>
        </p:nvSpPr>
        <p:spPr>
          <a:xfrm>
            <a:off x="0" y="5943600"/>
            <a:ext cx="12192000" cy="914400"/>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14"/>
          <p:cNvSpPr txBox="1"/>
          <p:nvPr>
            <p:ph type="title"/>
          </p:nvPr>
        </p:nvSpPr>
        <p:spPr>
          <a:xfrm>
            <a:off x="838200" y="548640"/>
            <a:ext cx="10515600" cy="9144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205B"/>
              </a:buClr>
              <a:buSzPts val="4400"/>
              <a:buFont typeface="Arial"/>
              <a:buNone/>
              <a:defRPr b="1" i="0" sz="4400" u="none" cap="none" strike="noStrik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4"/>
          <p:cNvSpPr txBox="1"/>
          <p:nvPr>
            <p:ph idx="1" type="body"/>
          </p:nvPr>
        </p:nvSpPr>
        <p:spPr>
          <a:xfrm>
            <a:off x="838200" y="1691641"/>
            <a:ext cx="10515600" cy="401677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205B"/>
              </a:buClr>
              <a:buSzPts val="2800"/>
              <a:buFont typeface="Arial"/>
              <a:buChar char="•"/>
              <a:defRPr b="0" i="0" sz="2800" u="none" cap="none" strike="noStrike">
                <a:solidFill>
                  <a:srgbClr val="00205B"/>
                </a:solidFill>
                <a:latin typeface="Arial"/>
                <a:ea typeface="Arial"/>
                <a:cs typeface="Arial"/>
                <a:sym typeface="Arial"/>
              </a:defRPr>
            </a:lvl1pPr>
            <a:lvl2pPr indent="-381000" lvl="1" marL="914400" marR="0" rtl="0" algn="l">
              <a:lnSpc>
                <a:spcPct val="90000"/>
              </a:lnSpc>
              <a:spcBef>
                <a:spcPts val="500"/>
              </a:spcBef>
              <a:spcAft>
                <a:spcPts val="0"/>
              </a:spcAft>
              <a:buClr>
                <a:schemeClr val="accent1"/>
              </a:buClr>
              <a:buSzPts val="2400"/>
              <a:buFont typeface="Noto Sans Symbols"/>
              <a:buChar char="▪"/>
              <a:defRPr b="0" i="0" sz="2400" u="none" cap="none" strike="noStrike">
                <a:solidFill>
                  <a:srgbClr val="00205B"/>
                </a:solidFill>
                <a:latin typeface="Arial"/>
                <a:ea typeface="Arial"/>
                <a:cs typeface="Arial"/>
                <a:sym typeface="Arial"/>
              </a:defRPr>
            </a:lvl2pPr>
            <a:lvl3pPr indent="-355600" lvl="2" marL="1371600" marR="0" rtl="0" algn="l">
              <a:lnSpc>
                <a:spcPct val="90000"/>
              </a:lnSpc>
              <a:spcBef>
                <a:spcPts val="500"/>
              </a:spcBef>
              <a:spcAft>
                <a:spcPts val="0"/>
              </a:spcAft>
              <a:buClr>
                <a:schemeClr val="lt2"/>
              </a:buClr>
              <a:buSzPts val="2000"/>
              <a:buFont typeface="Courier New"/>
              <a:buChar char="o"/>
              <a:defRPr b="0" i="0" sz="2000" u="none" cap="none" strike="noStrike">
                <a:solidFill>
                  <a:srgbClr val="00205B"/>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4" name="Google Shape;34;p14"/>
          <p:cNvPicPr preferRelativeResize="0"/>
          <p:nvPr/>
        </p:nvPicPr>
        <p:blipFill rotWithShape="1">
          <a:blip r:embed="rId2">
            <a:alphaModFix/>
          </a:blip>
          <a:srcRect b="0" l="0" r="0" t="0"/>
          <a:stretch/>
        </p:blipFill>
        <p:spPr>
          <a:xfrm>
            <a:off x="825674" y="6057900"/>
            <a:ext cx="3888326" cy="68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5" name="Shape 35"/>
        <p:cNvGrpSpPr/>
        <p:nvPr/>
      </p:nvGrpSpPr>
      <p:grpSpPr>
        <a:xfrm>
          <a:off x="0" y="0"/>
          <a:ext cx="0" cy="0"/>
          <a:chOff x="0" y="0"/>
          <a:chExt cx="0" cy="0"/>
        </a:xfrm>
      </p:grpSpPr>
      <p:sp>
        <p:nvSpPr>
          <p:cNvPr id="36" name="Google Shape;36;p15"/>
          <p:cNvSpPr/>
          <p:nvPr/>
        </p:nvSpPr>
        <p:spPr>
          <a:xfrm>
            <a:off x="0" y="0"/>
            <a:ext cx="12725400" cy="6972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7" name="Shape 37"/>
        <p:cNvGrpSpPr/>
        <p:nvPr/>
      </p:nvGrpSpPr>
      <p:grpSpPr>
        <a:xfrm>
          <a:off x="0" y="0"/>
          <a:ext cx="0" cy="0"/>
          <a:chOff x="0" y="0"/>
          <a:chExt cx="0" cy="0"/>
        </a:xfrm>
      </p:grpSpPr>
      <p:sp>
        <p:nvSpPr>
          <p:cNvPr id="38" name="Google Shape;38;p16"/>
          <p:cNvSpPr/>
          <p:nvPr/>
        </p:nvSpPr>
        <p:spPr>
          <a:xfrm>
            <a:off x="-101600" y="0"/>
            <a:ext cx="12725400" cy="6972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9" name="Google Shape;39;p16"/>
          <p:cNvPicPr preferRelativeResize="0"/>
          <p:nvPr/>
        </p:nvPicPr>
        <p:blipFill rotWithShape="1">
          <a:blip r:embed="rId2">
            <a:alphaModFix/>
          </a:blip>
          <a:srcRect b="42778" l="0" r="16356" t="0"/>
          <a:stretch/>
        </p:blipFill>
        <p:spPr>
          <a:xfrm>
            <a:off x="5983664" y="-1422399"/>
            <a:ext cx="7427536" cy="61842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CP Mission">
  <p:cSld name="AMCP Mission">
    <p:bg>
      <p:bgPr>
        <a:solidFill>
          <a:srgbClr val="00205B"/>
        </a:solidFill>
      </p:bgPr>
    </p:bg>
    <p:spTree>
      <p:nvGrpSpPr>
        <p:cNvPr id="40" name="Shape 40"/>
        <p:cNvGrpSpPr/>
        <p:nvPr/>
      </p:nvGrpSpPr>
      <p:grpSpPr>
        <a:xfrm>
          <a:off x="0" y="0"/>
          <a:ext cx="0" cy="0"/>
          <a:chOff x="0" y="0"/>
          <a:chExt cx="0" cy="0"/>
        </a:xfrm>
      </p:grpSpPr>
      <p:pic>
        <p:nvPicPr>
          <p:cNvPr id="41" name="Google Shape;41;g2fadaf6c3a4_0_193"/>
          <p:cNvPicPr preferRelativeResize="0"/>
          <p:nvPr/>
        </p:nvPicPr>
        <p:blipFill rotWithShape="1">
          <a:blip r:embed="rId2">
            <a:alphaModFix/>
          </a:blip>
          <a:srcRect b="0" l="0" r="0" t="0"/>
          <a:stretch/>
        </p:blipFill>
        <p:spPr>
          <a:xfrm>
            <a:off x="1309093" y="2378772"/>
            <a:ext cx="3450854" cy="1389003"/>
          </a:xfrm>
          <a:prstGeom prst="rect">
            <a:avLst/>
          </a:prstGeom>
          <a:noFill/>
          <a:ln>
            <a:noFill/>
          </a:ln>
        </p:spPr>
      </p:pic>
      <p:sp>
        <p:nvSpPr>
          <p:cNvPr id="42" name="Google Shape;42;g2fadaf6c3a4_0_193"/>
          <p:cNvSpPr/>
          <p:nvPr/>
        </p:nvSpPr>
        <p:spPr>
          <a:xfrm>
            <a:off x="5710828" y="2658823"/>
            <a:ext cx="5285100" cy="1707300"/>
          </a:xfrm>
          <a:prstGeom prst="rect">
            <a:avLst/>
          </a:prstGeom>
          <a:noFill/>
          <a:ln>
            <a:noFill/>
          </a:ln>
        </p:spPr>
        <p:txBody>
          <a:bodyPr anchorCtr="0" anchor="t" bIns="45700" lIns="91425" spcFirstLastPara="1" rIns="91425" wrap="square" tIns="45700">
            <a:noAutofit/>
          </a:bodyPr>
          <a:lstStyle/>
          <a:p>
            <a:pPr indent="0" lvl="0" marL="0" marR="0" rtl="0" algn="l">
              <a:lnSpc>
                <a:spcPct val="1325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To improve patient health </a:t>
            </a:r>
            <a:br>
              <a:rPr b="0" i="0" lang="en-US" sz="2400" u="none" cap="none" strike="noStrike">
                <a:solidFill>
                  <a:schemeClr val="lt1"/>
                </a:solidFill>
                <a:latin typeface="Montserrat"/>
                <a:ea typeface="Montserrat"/>
                <a:cs typeface="Montserrat"/>
                <a:sym typeface="Montserrat"/>
              </a:rPr>
            </a:br>
            <a:r>
              <a:rPr b="0" i="0" lang="en-US" sz="2400" u="none" cap="none" strike="noStrike">
                <a:solidFill>
                  <a:schemeClr val="lt1"/>
                </a:solidFill>
                <a:latin typeface="Montserrat"/>
                <a:ea typeface="Montserrat"/>
                <a:cs typeface="Montserrat"/>
                <a:sym typeface="Montserrat"/>
              </a:rPr>
              <a:t>by ensuring access to </a:t>
            </a:r>
            <a:endParaRPr/>
          </a:p>
          <a:p>
            <a:pPr indent="0" lvl="0" marL="0" marR="0" rtl="0" algn="l">
              <a:lnSpc>
                <a:spcPct val="1325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high-quality, cost-effective medications and other therapies. </a:t>
            </a:r>
            <a:endParaRPr/>
          </a:p>
        </p:txBody>
      </p:sp>
      <p:sp>
        <p:nvSpPr>
          <p:cNvPr id="43" name="Google Shape;43;g2fadaf6c3a4_0_193"/>
          <p:cNvSpPr/>
          <p:nvPr/>
        </p:nvSpPr>
        <p:spPr>
          <a:xfrm>
            <a:off x="5710828" y="1910711"/>
            <a:ext cx="69639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93C90E"/>
                </a:solidFill>
                <a:latin typeface="Montserrat SemiBold"/>
                <a:ea typeface="Montserrat SemiBold"/>
                <a:cs typeface="Montserrat SemiBold"/>
                <a:sym typeface="Montserrat SemiBold"/>
              </a:rPr>
              <a:t>Mission</a:t>
            </a:r>
            <a:endParaRPr/>
          </a:p>
        </p:txBody>
      </p:sp>
      <p:cxnSp>
        <p:nvCxnSpPr>
          <p:cNvPr id="44" name="Google Shape;44;g2fadaf6c3a4_0_193"/>
          <p:cNvCxnSpPr/>
          <p:nvPr/>
        </p:nvCxnSpPr>
        <p:spPr>
          <a:xfrm>
            <a:off x="5264323" y="2048721"/>
            <a:ext cx="0" cy="2179800"/>
          </a:xfrm>
          <a:prstGeom prst="straightConnector1">
            <a:avLst/>
          </a:prstGeom>
          <a:noFill/>
          <a:ln cap="flat" cmpd="sng" w="19050">
            <a:solidFill>
              <a:srgbClr val="93C90E"/>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txBox="1"/>
          <p:nvPr/>
        </p:nvSpPr>
        <p:spPr>
          <a:xfrm>
            <a:off x="392481" y="640900"/>
            <a:ext cx="11699400" cy="2924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lt1"/>
                </a:solidFill>
              </a:rPr>
              <a:t>Academy of Managed Care Pharmacy</a:t>
            </a:r>
            <a:endParaRPr/>
          </a:p>
          <a:p>
            <a:pPr indent="0" lvl="0" marL="0" marR="0" rtl="0" algn="l">
              <a:lnSpc>
                <a:spcPct val="150000"/>
              </a:lnSpc>
              <a:spcBef>
                <a:spcPts val="0"/>
              </a:spcBef>
              <a:spcAft>
                <a:spcPts val="0"/>
              </a:spcAft>
              <a:buNone/>
            </a:pPr>
            <a:r>
              <a:t/>
            </a:r>
            <a:endParaRPr b="1" i="0" sz="4000" u="none" cap="none" strike="noStrike">
              <a:solidFill>
                <a:schemeClr val="lt1"/>
              </a:solidFill>
              <a:latin typeface="Montserrat"/>
              <a:ea typeface="Montserrat"/>
              <a:cs typeface="Montserrat"/>
              <a:sym typeface="Montserrat"/>
            </a:endParaRPr>
          </a:p>
        </p:txBody>
      </p:sp>
      <p:sp>
        <p:nvSpPr>
          <p:cNvPr id="53" name="Google Shape;53;p1"/>
          <p:cNvSpPr/>
          <p:nvPr/>
        </p:nvSpPr>
        <p:spPr>
          <a:xfrm>
            <a:off x="5903941" y="5216972"/>
            <a:ext cx="6288000" cy="1744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3200">
                <a:solidFill>
                  <a:schemeClr val="lt1"/>
                </a:solidFill>
              </a:rPr>
              <a:t>Wednesday, September 4th</a:t>
            </a:r>
            <a:endParaRPr/>
          </a:p>
          <a:p>
            <a:pPr indent="0" lvl="0" marL="0" marR="0" rtl="0" algn="r">
              <a:spcBef>
                <a:spcPts val="0"/>
              </a:spcBef>
              <a:spcAft>
                <a:spcPts val="0"/>
              </a:spcAft>
              <a:buNone/>
            </a:pPr>
            <a:r>
              <a:t/>
            </a:r>
            <a:endParaRPr/>
          </a:p>
        </p:txBody>
      </p:sp>
      <p:sp>
        <p:nvSpPr>
          <p:cNvPr id="54" name="Google Shape;54;p1"/>
          <p:cNvSpPr txBox="1"/>
          <p:nvPr/>
        </p:nvSpPr>
        <p:spPr>
          <a:xfrm>
            <a:off x="1836056" y="3429000"/>
            <a:ext cx="11699400" cy="247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500">
                <a:solidFill>
                  <a:srgbClr val="91C84C"/>
                </a:solidFill>
              </a:rPr>
              <a:t>AMCP</a:t>
            </a:r>
            <a:endParaRPr sz="11500">
              <a:solidFill>
                <a:srgbClr val="91C84C"/>
              </a:solidFill>
            </a:endParaRPr>
          </a:p>
          <a:p>
            <a:pPr indent="0" lvl="0" marL="0" marR="0" rtl="0" algn="l">
              <a:lnSpc>
                <a:spcPct val="150000"/>
              </a:lnSpc>
              <a:spcBef>
                <a:spcPts val="0"/>
              </a:spcBef>
              <a:spcAft>
                <a:spcPts val="0"/>
              </a:spcAft>
              <a:buNone/>
            </a:pPr>
            <a:r>
              <a:t/>
            </a:r>
            <a:endParaRPr b="1" i="0" sz="40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2fadaf6c3a4_0_501"/>
          <p:cNvPicPr preferRelativeResize="0"/>
          <p:nvPr/>
        </p:nvPicPr>
        <p:blipFill rotWithShape="1">
          <a:blip r:embed="rId3">
            <a:alphaModFix/>
          </a:blip>
          <a:srcRect b="0" l="0" r="0" t="58230"/>
          <a:stretch/>
        </p:blipFill>
        <p:spPr>
          <a:xfrm>
            <a:off x="4802000" y="2393275"/>
            <a:ext cx="7390000" cy="4036100"/>
          </a:xfrm>
          <a:prstGeom prst="rect">
            <a:avLst/>
          </a:prstGeom>
          <a:noFill/>
          <a:ln>
            <a:noFill/>
          </a:ln>
        </p:spPr>
      </p:pic>
      <p:pic>
        <p:nvPicPr>
          <p:cNvPr id="122" name="Google Shape;122;g2fadaf6c3a4_0_501"/>
          <p:cNvPicPr preferRelativeResize="0"/>
          <p:nvPr/>
        </p:nvPicPr>
        <p:blipFill rotWithShape="1">
          <a:blip r:embed="rId3">
            <a:alphaModFix/>
          </a:blip>
          <a:srcRect b="39914" l="0" r="0" t="0"/>
          <a:stretch/>
        </p:blipFill>
        <p:spPr>
          <a:xfrm>
            <a:off x="0" y="1023775"/>
            <a:ext cx="6123201" cy="4810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534650" y="223179"/>
            <a:ext cx="10819200" cy="1239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sz="5100">
                <a:solidFill>
                  <a:srgbClr val="91C84C"/>
                </a:solidFill>
              </a:rPr>
              <a:t>Mentorship Programs</a:t>
            </a:r>
            <a:endParaRPr sz="5200">
              <a:solidFill>
                <a:srgbClr val="91C84C"/>
              </a:solidFill>
            </a:endParaRPr>
          </a:p>
        </p:txBody>
      </p:sp>
      <p:sp>
        <p:nvSpPr>
          <p:cNvPr id="128" name="Google Shape;128;p5"/>
          <p:cNvSpPr txBox="1"/>
          <p:nvPr>
            <p:ph idx="1" type="body"/>
          </p:nvPr>
        </p:nvSpPr>
        <p:spPr>
          <a:xfrm>
            <a:off x="838200" y="1463074"/>
            <a:ext cx="11063100" cy="4173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en-US"/>
              <a:t>Carolinas Affiliate 1:1 Mentorship</a:t>
            </a:r>
            <a:endParaRPr/>
          </a:p>
          <a:p>
            <a:pPr indent="0" lvl="1" marL="457200" rtl="0" algn="l">
              <a:lnSpc>
                <a:spcPct val="90000"/>
              </a:lnSpc>
              <a:spcBef>
                <a:spcPts val="0"/>
              </a:spcBef>
              <a:spcAft>
                <a:spcPts val="0"/>
              </a:spcAft>
              <a:buSzPts val="2000"/>
              <a:buNone/>
            </a:pPr>
            <a:r>
              <a:rPr lang="en-US"/>
              <a:t>Monthly Meetings with specific topics</a:t>
            </a:r>
            <a:endParaRPr/>
          </a:p>
          <a:p>
            <a:pPr indent="0" lvl="0" marL="457200" rtl="0" algn="l">
              <a:lnSpc>
                <a:spcPct val="90000"/>
              </a:lnSpc>
              <a:spcBef>
                <a:spcPts val="0"/>
              </a:spcBef>
              <a:spcAft>
                <a:spcPts val="0"/>
              </a:spcAft>
              <a:buNone/>
            </a:pPr>
            <a:r>
              <a:t/>
            </a:r>
            <a:endParaRPr/>
          </a:p>
          <a:p>
            <a:pPr indent="-228600" lvl="0" marL="228600" rtl="0" algn="l">
              <a:lnSpc>
                <a:spcPct val="90000"/>
              </a:lnSpc>
              <a:spcBef>
                <a:spcPts val="0"/>
              </a:spcBef>
              <a:spcAft>
                <a:spcPts val="0"/>
              </a:spcAft>
              <a:buClr>
                <a:schemeClr val="lt1"/>
              </a:buClr>
              <a:buSzPts val="2800"/>
              <a:buChar char="•"/>
            </a:pPr>
            <a:r>
              <a:rPr lang="en-US"/>
              <a:t>AMCP Foundation Conference Buddy</a:t>
            </a:r>
            <a:endParaRPr/>
          </a:p>
          <a:p>
            <a:pPr indent="0" lvl="1" marL="457200" rtl="0" algn="l">
              <a:lnSpc>
                <a:spcPct val="90000"/>
              </a:lnSpc>
              <a:spcBef>
                <a:spcPts val="0"/>
              </a:spcBef>
              <a:spcAft>
                <a:spcPts val="0"/>
              </a:spcAft>
              <a:buSzPts val="2000"/>
              <a:buNone/>
            </a:pPr>
            <a:r>
              <a:rPr lang="en-US"/>
              <a:t>meet informally at AMCP national meetings to discuss the industry, career pathways, and AMCP resources available to help student pharmacists and new practitioners grow</a:t>
            </a:r>
            <a:endParaRPr/>
          </a:p>
          <a:p>
            <a:pPr indent="0" lvl="1" marL="4572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Clr>
                <a:schemeClr val="lt1"/>
              </a:buClr>
              <a:buSzPts val="2800"/>
              <a:buChar char="•"/>
            </a:pPr>
            <a:r>
              <a:rPr lang="en-US"/>
              <a:t>AMCP Foundation Poster Presentation Mentor Program</a:t>
            </a:r>
            <a:endParaRPr/>
          </a:p>
          <a:p>
            <a:pPr indent="0" lvl="1" marL="457200" rtl="0" algn="l">
              <a:lnSpc>
                <a:spcPct val="90000"/>
              </a:lnSpc>
              <a:spcBef>
                <a:spcPts val="0"/>
              </a:spcBef>
              <a:spcAft>
                <a:spcPts val="0"/>
              </a:spcAft>
              <a:buSzPts val="2000"/>
              <a:buNone/>
            </a:pPr>
            <a:r>
              <a:rPr lang="en-US"/>
              <a:t>onsite feedback at national conferences</a:t>
            </a:r>
            <a:endParaRPr/>
          </a:p>
          <a:p>
            <a:pPr indent="0" lvl="1" marL="457200" rtl="0" algn="l">
              <a:lnSpc>
                <a:spcPct val="90000"/>
              </a:lnSpc>
              <a:spcBef>
                <a:spcPts val="0"/>
              </a:spcBef>
              <a:spcAft>
                <a:spcPts val="0"/>
              </a:spcAft>
              <a:buSzPts val="2000"/>
              <a:buNone/>
            </a:pPr>
            <a:r>
              <a:t/>
            </a:r>
            <a:endParaRPr/>
          </a:p>
          <a:p>
            <a:pPr indent="-228600" lvl="0" marL="228600" rtl="0" algn="l">
              <a:lnSpc>
                <a:spcPct val="90000"/>
              </a:lnSpc>
              <a:spcBef>
                <a:spcPts val="0"/>
              </a:spcBef>
              <a:spcAft>
                <a:spcPts val="0"/>
              </a:spcAft>
              <a:buClr>
                <a:schemeClr val="lt1"/>
              </a:buClr>
              <a:buSzPts val="2800"/>
              <a:buChar char="•"/>
            </a:pPr>
            <a:r>
              <a:rPr lang="en-US"/>
              <a:t>Mock Fellowship and Residency Interview Program</a:t>
            </a:r>
            <a:endParaRPr/>
          </a:p>
          <a:p>
            <a:pPr indent="0" lvl="1" marL="457200" rtl="0" algn="l">
              <a:lnSpc>
                <a:spcPct val="90000"/>
              </a:lnSpc>
              <a:spcBef>
                <a:spcPts val="0"/>
              </a:spcBef>
              <a:spcAft>
                <a:spcPts val="0"/>
              </a:spcAft>
              <a:buSzPts val="2000"/>
              <a:buNone/>
            </a:pPr>
            <a:r>
              <a:rPr lang="en-US"/>
              <a:t>P4s interested in pursuing a fellowship with a volunteer to conduct a mock interview and review their CV</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f6cddbba9b_0_22"/>
          <p:cNvSpPr txBox="1"/>
          <p:nvPr>
            <p:ph type="title"/>
          </p:nvPr>
        </p:nvSpPr>
        <p:spPr>
          <a:xfrm>
            <a:off x="534650" y="223179"/>
            <a:ext cx="10819200" cy="1239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sz="5100">
                <a:solidFill>
                  <a:srgbClr val="91C84C"/>
                </a:solidFill>
              </a:rPr>
              <a:t>Pharmaceutical Shadowing Days</a:t>
            </a:r>
            <a:endParaRPr sz="5200">
              <a:solidFill>
                <a:srgbClr val="91C84C"/>
              </a:solidFill>
            </a:endParaRPr>
          </a:p>
        </p:txBody>
      </p:sp>
      <p:sp>
        <p:nvSpPr>
          <p:cNvPr id="134" name="Google Shape;134;g2f6cddbba9b_0_22"/>
          <p:cNvSpPr txBox="1"/>
          <p:nvPr>
            <p:ph idx="1" type="body"/>
          </p:nvPr>
        </p:nvSpPr>
        <p:spPr>
          <a:xfrm>
            <a:off x="838200" y="1463074"/>
            <a:ext cx="11063100" cy="4173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Leo Pharma (1 student)</a:t>
            </a:r>
            <a:endParaRPr/>
          </a:p>
          <a:p>
            <a:pPr indent="0" lvl="0" marL="228600" rtl="0" algn="l">
              <a:lnSpc>
                <a:spcPct val="90000"/>
              </a:lnSpc>
              <a:spcBef>
                <a:spcPts val="0"/>
              </a:spcBef>
              <a:spcAft>
                <a:spcPts val="0"/>
              </a:spcAft>
              <a:buNone/>
            </a:pPr>
            <a:r>
              <a:t/>
            </a:r>
            <a:endParaRPr/>
          </a:p>
          <a:p>
            <a:pPr indent="-228600" lvl="0" marL="228600" rtl="0" algn="l">
              <a:lnSpc>
                <a:spcPct val="90000"/>
              </a:lnSpc>
              <a:spcBef>
                <a:spcPts val="0"/>
              </a:spcBef>
              <a:spcAft>
                <a:spcPts val="0"/>
              </a:spcAft>
              <a:buClr>
                <a:schemeClr val="lt1"/>
              </a:buClr>
              <a:buSzPts val="2800"/>
              <a:buChar char="•"/>
            </a:pPr>
            <a:r>
              <a:rPr lang="en-US"/>
              <a:t>Gilead Pharma (2 students)</a:t>
            </a:r>
            <a:endParaRPr/>
          </a:p>
          <a:p>
            <a:pPr indent="0" lvl="1" marL="45720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f6cddbba9b_0_32"/>
          <p:cNvSpPr txBox="1"/>
          <p:nvPr>
            <p:ph type="title"/>
          </p:nvPr>
        </p:nvSpPr>
        <p:spPr>
          <a:xfrm>
            <a:off x="992100" y="393450"/>
            <a:ext cx="10207800" cy="1050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00205B"/>
              </a:buClr>
              <a:buSzPts val="7200"/>
              <a:buFont typeface="Arial"/>
              <a:buNone/>
            </a:pPr>
            <a:r>
              <a:rPr lang="en-US"/>
              <a:t>Managed Care Elective </a:t>
            </a:r>
            <a:endParaRPr/>
          </a:p>
        </p:txBody>
      </p:sp>
      <p:sp>
        <p:nvSpPr>
          <p:cNvPr id="140" name="Google Shape;140;g2f6cddbba9b_0_32"/>
          <p:cNvSpPr txBox="1"/>
          <p:nvPr>
            <p:ph idx="1" type="body"/>
          </p:nvPr>
        </p:nvSpPr>
        <p:spPr>
          <a:xfrm>
            <a:off x="4833350" y="2051475"/>
            <a:ext cx="7448700" cy="4806600"/>
          </a:xfrm>
          <a:prstGeom prst="rect">
            <a:avLst/>
          </a:prstGeom>
          <a:noFill/>
          <a:ln>
            <a:noFill/>
          </a:ln>
        </p:spPr>
        <p:txBody>
          <a:bodyPr anchorCtr="0" anchor="t" bIns="45700" lIns="91425" spcFirstLastPara="1" rIns="91425" wrap="square" tIns="45700">
            <a:normAutofit lnSpcReduction="10000"/>
          </a:bodyPr>
          <a:lstStyle/>
          <a:p>
            <a:pPr indent="-241300" lvl="0" marL="228600" rtl="0" algn="l">
              <a:lnSpc>
                <a:spcPct val="90000"/>
              </a:lnSpc>
              <a:spcBef>
                <a:spcPts val="0"/>
              </a:spcBef>
              <a:spcAft>
                <a:spcPts val="0"/>
              </a:spcAft>
              <a:buClr>
                <a:srgbClr val="00205B"/>
              </a:buClr>
              <a:buSzPts val="3000"/>
              <a:buChar char="●"/>
            </a:pPr>
            <a:r>
              <a:rPr lang="en-US" sz="3000">
                <a:solidFill>
                  <a:srgbClr val="00205B"/>
                </a:solidFill>
              </a:rPr>
              <a:t>  Ryan Swanson</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Blue Cross Blue Shield NC</a:t>
            </a:r>
            <a:endParaRPr sz="3000">
              <a:solidFill>
                <a:srgbClr val="00205B"/>
              </a:solidFill>
            </a:endParaRPr>
          </a:p>
          <a:p>
            <a:pPr indent="-419100" lvl="0" marL="457200" rtl="0" algn="l">
              <a:lnSpc>
                <a:spcPct val="90000"/>
              </a:lnSpc>
              <a:spcBef>
                <a:spcPts val="0"/>
              </a:spcBef>
              <a:spcAft>
                <a:spcPts val="0"/>
              </a:spcAft>
              <a:buClr>
                <a:srgbClr val="00205B"/>
              </a:buClr>
              <a:buSzPts val="3000"/>
              <a:buChar char="●"/>
            </a:pPr>
            <a:r>
              <a:rPr lang="en-US" sz="3000">
                <a:solidFill>
                  <a:srgbClr val="00205B"/>
                </a:solidFill>
              </a:rPr>
              <a:t>Brenden O’Hara</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Previous AMCP Carolians President</a:t>
            </a:r>
            <a:endParaRPr sz="3000">
              <a:solidFill>
                <a:srgbClr val="00205B"/>
              </a:solidFill>
            </a:endParaRPr>
          </a:p>
          <a:p>
            <a:pPr indent="-419100" lvl="0" marL="457200" rtl="0" algn="l">
              <a:lnSpc>
                <a:spcPct val="90000"/>
              </a:lnSpc>
              <a:spcBef>
                <a:spcPts val="0"/>
              </a:spcBef>
              <a:spcAft>
                <a:spcPts val="0"/>
              </a:spcAft>
              <a:buClr>
                <a:srgbClr val="00205B"/>
              </a:buClr>
              <a:buSzPts val="3000"/>
              <a:buChar char="●"/>
            </a:pPr>
            <a:r>
              <a:rPr lang="en-US" sz="3000">
                <a:solidFill>
                  <a:srgbClr val="00205B"/>
                </a:solidFill>
              </a:rPr>
              <a:t>Others with experience in many areas of managed care</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PBM’s</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Consulting</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Payers</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Formulary</a:t>
            </a:r>
            <a:r>
              <a:rPr lang="en-US" sz="3000">
                <a:solidFill>
                  <a:srgbClr val="00205B"/>
                </a:solidFill>
              </a:rPr>
              <a:t> Management</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Retail</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Industry</a:t>
            </a:r>
            <a:endParaRPr sz="3000">
              <a:solidFill>
                <a:srgbClr val="00205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f6cddbba9b_0_9"/>
          <p:cNvSpPr txBox="1"/>
          <p:nvPr>
            <p:ph type="title"/>
          </p:nvPr>
        </p:nvSpPr>
        <p:spPr>
          <a:xfrm>
            <a:off x="0" y="626288"/>
            <a:ext cx="12192000" cy="1050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00205B"/>
              </a:buClr>
              <a:buSzPts val="7200"/>
              <a:buFont typeface="Arial"/>
              <a:buNone/>
            </a:pPr>
            <a:r>
              <a:rPr lang="en-US"/>
              <a:t>APPE Rotation (Virtual)</a:t>
            </a:r>
            <a:endParaRPr/>
          </a:p>
        </p:txBody>
      </p:sp>
      <p:sp>
        <p:nvSpPr>
          <p:cNvPr id="146" name="Google Shape;146;g2f6cddbba9b_0_9"/>
          <p:cNvSpPr txBox="1"/>
          <p:nvPr>
            <p:ph idx="1" type="body"/>
          </p:nvPr>
        </p:nvSpPr>
        <p:spPr>
          <a:xfrm>
            <a:off x="4690550" y="2072650"/>
            <a:ext cx="7210500" cy="4373400"/>
          </a:xfrm>
          <a:prstGeom prst="rect">
            <a:avLst/>
          </a:prstGeom>
          <a:noFill/>
          <a:ln>
            <a:noFill/>
          </a:ln>
        </p:spPr>
        <p:txBody>
          <a:bodyPr anchorCtr="0" anchor="t" bIns="45700" lIns="91425" spcFirstLastPara="1" rIns="91425" wrap="square" tIns="45700">
            <a:normAutofit lnSpcReduction="20000"/>
          </a:bodyPr>
          <a:lstStyle/>
          <a:p>
            <a:pPr indent="-241300" lvl="0" marL="228600" rtl="0" algn="l">
              <a:lnSpc>
                <a:spcPct val="90000"/>
              </a:lnSpc>
              <a:spcBef>
                <a:spcPts val="0"/>
              </a:spcBef>
              <a:spcAft>
                <a:spcPts val="0"/>
              </a:spcAft>
              <a:buClr>
                <a:srgbClr val="00205B"/>
              </a:buClr>
              <a:buSzPts val="3000"/>
              <a:buChar char="●"/>
            </a:pPr>
            <a:r>
              <a:rPr lang="en-US" sz="3000">
                <a:solidFill>
                  <a:srgbClr val="00205B"/>
                </a:solidFill>
              </a:rPr>
              <a:t>AMCP Experiential Program in Association &amp; Leadership Management </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policy and advocacy</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professional affairs</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education</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business development</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the Journal of Managed Care and Specialty Pharmacy</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the Biologics and Biosimilars Collective Intelligence Consortium (BBCIC)</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membership</a:t>
            </a:r>
            <a:endParaRPr sz="3000">
              <a:solidFill>
                <a:srgbClr val="00205B"/>
              </a:solidFill>
            </a:endParaRPr>
          </a:p>
          <a:p>
            <a:pPr indent="0" lvl="0" marL="0" rtl="0" algn="l">
              <a:lnSpc>
                <a:spcPct val="90000"/>
              </a:lnSpc>
              <a:spcBef>
                <a:spcPts val="0"/>
              </a:spcBef>
              <a:spcAft>
                <a:spcPts val="0"/>
              </a:spcAft>
              <a:buNone/>
            </a:pPr>
            <a:r>
              <a:t/>
            </a:r>
            <a:endParaRPr sz="3000">
              <a:solidFill>
                <a:srgbClr val="00205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f6cddbba9b_0_15"/>
          <p:cNvSpPr txBox="1"/>
          <p:nvPr>
            <p:ph type="title"/>
          </p:nvPr>
        </p:nvSpPr>
        <p:spPr>
          <a:xfrm>
            <a:off x="992100" y="393450"/>
            <a:ext cx="10207800" cy="1050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00205B"/>
              </a:buClr>
              <a:buSzPts val="7200"/>
              <a:buFont typeface="Arial"/>
              <a:buNone/>
            </a:pPr>
            <a:r>
              <a:rPr lang="en-US"/>
              <a:t>Other Managed Care </a:t>
            </a:r>
            <a:r>
              <a:rPr lang="en-US"/>
              <a:t>APPE Rotations </a:t>
            </a:r>
            <a:endParaRPr/>
          </a:p>
        </p:txBody>
      </p:sp>
      <p:sp>
        <p:nvSpPr>
          <p:cNvPr id="152" name="Google Shape;152;g2f6cddbba9b_0_15"/>
          <p:cNvSpPr txBox="1"/>
          <p:nvPr>
            <p:ph idx="1" type="body"/>
          </p:nvPr>
        </p:nvSpPr>
        <p:spPr>
          <a:xfrm>
            <a:off x="4981500" y="2898150"/>
            <a:ext cx="7210500" cy="4373400"/>
          </a:xfrm>
          <a:prstGeom prst="rect">
            <a:avLst/>
          </a:prstGeom>
          <a:noFill/>
          <a:ln>
            <a:noFill/>
          </a:ln>
        </p:spPr>
        <p:txBody>
          <a:bodyPr anchorCtr="0" anchor="t" bIns="45700" lIns="91425" spcFirstLastPara="1" rIns="91425" wrap="square" tIns="45700">
            <a:normAutofit/>
          </a:bodyPr>
          <a:lstStyle/>
          <a:p>
            <a:pPr indent="-241300" lvl="0" marL="228600" rtl="0" algn="l">
              <a:lnSpc>
                <a:spcPct val="90000"/>
              </a:lnSpc>
              <a:spcBef>
                <a:spcPts val="0"/>
              </a:spcBef>
              <a:spcAft>
                <a:spcPts val="0"/>
              </a:spcAft>
              <a:buClr>
                <a:srgbClr val="00205B"/>
              </a:buClr>
              <a:buSzPts val="3000"/>
              <a:buChar char="●"/>
            </a:pPr>
            <a:r>
              <a:rPr lang="en-US" sz="3000">
                <a:solidFill>
                  <a:srgbClr val="00205B"/>
                </a:solidFill>
              </a:rPr>
              <a:t>Blue Cross Blue Shield NC</a:t>
            </a:r>
            <a:endParaRPr sz="3000">
              <a:solidFill>
                <a:srgbClr val="00205B"/>
              </a:solidFill>
            </a:endParaRPr>
          </a:p>
          <a:p>
            <a:pPr indent="-419100" lvl="1" marL="914400" rtl="0" algn="l">
              <a:lnSpc>
                <a:spcPct val="90000"/>
              </a:lnSpc>
              <a:spcBef>
                <a:spcPts val="0"/>
              </a:spcBef>
              <a:spcAft>
                <a:spcPts val="0"/>
              </a:spcAft>
              <a:buClr>
                <a:srgbClr val="00205B"/>
              </a:buClr>
              <a:buSzPts val="3000"/>
              <a:buChar char="○"/>
            </a:pPr>
            <a:r>
              <a:rPr lang="en-US" sz="3000">
                <a:solidFill>
                  <a:srgbClr val="00205B"/>
                </a:solidFill>
              </a:rPr>
              <a:t>Virtual</a:t>
            </a:r>
            <a:endParaRPr sz="3000">
              <a:solidFill>
                <a:srgbClr val="00205B"/>
              </a:solidFill>
            </a:endParaRPr>
          </a:p>
          <a:p>
            <a:pPr indent="-419100" lvl="0" marL="457200" rtl="0" algn="l">
              <a:lnSpc>
                <a:spcPct val="90000"/>
              </a:lnSpc>
              <a:spcBef>
                <a:spcPts val="0"/>
              </a:spcBef>
              <a:spcAft>
                <a:spcPts val="0"/>
              </a:spcAft>
              <a:buClr>
                <a:srgbClr val="00205B"/>
              </a:buClr>
              <a:buSzPts val="3000"/>
              <a:buChar char="●"/>
            </a:pPr>
            <a:r>
              <a:rPr lang="en-US" sz="3000">
                <a:solidFill>
                  <a:srgbClr val="00205B"/>
                </a:solidFill>
              </a:rPr>
              <a:t>Cencora (previously Xcenda) Health Outcomes Research/Consulting</a:t>
            </a:r>
            <a:endParaRPr sz="3000">
              <a:solidFill>
                <a:srgbClr val="00205B"/>
              </a:solidFill>
            </a:endParaRPr>
          </a:p>
          <a:p>
            <a:pPr indent="-419100" lvl="0" marL="457200" rtl="0" algn="l">
              <a:lnSpc>
                <a:spcPct val="90000"/>
              </a:lnSpc>
              <a:spcBef>
                <a:spcPts val="0"/>
              </a:spcBef>
              <a:spcAft>
                <a:spcPts val="0"/>
              </a:spcAft>
              <a:buClr>
                <a:srgbClr val="00205B"/>
              </a:buClr>
              <a:buSzPts val="3000"/>
              <a:buChar char="●"/>
            </a:pPr>
            <a:r>
              <a:rPr lang="en-US" sz="3000">
                <a:solidFill>
                  <a:srgbClr val="00205B"/>
                </a:solidFill>
              </a:rPr>
              <a:t>Pharmacy Quality Alliance</a:t>
            </a:r>
            <a:endParaRPr sz="3000">
              <a:solidFill>
                <a:srgbClr val="00205B"/>
              </a:solidFill>
            </a:endParaRPr>
          </a:p>
          <a:p>
            <a:pPr indent="0" lvl="0" marL="0" rtl="0" algn="l">
              <a:lnSpc>
                <a:spcPct val="90000"/>
              </a:lnSpc>
              <a:spcBef>
                <a:spcPts val="0"/>
              </a:spcBef>
              <a:spcAft>
                <a:spcPts val="0"/>
              </a:spcAft>
              <a:buNone/>
            </a:pPr>
            <a:r>
              <a:t/>
            </a:r>
            <a:endParaRPr sz="3000">
              <a:solidFill>
                <a:srgbClr val="00205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p:nvPr/>
        </p:nvSpPr>
        <p:spPr>
          <a:xfrm>
            <a:off x="5342350" y="1333350"/>
            <a:ext cx="7113600" cy="3827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000">
                <a:solidFill>
                  <a:schemeClr val="lt1"/>
                </a:solidFill>
              </a:rPr>
              <a:t>(1) a written drug monograph evaluating the competition study drug, with recommendations for formulary placement and any associated utilization management strategies</a:t>
            </a:r>
            <a:endParaRPr sz="3000">
              <a:solidFill>
                <a:schemeClr val="lt1"/>
              </a:solidFill>
            </a:endParaRPr>
          </a:p>
          <a:p>
            <a:pPr indent="0" lvl="0" marL="0" rtl="0" algn="l">
              <a:spcBef>
                <a:spcPts val="0"/>
              </a:spcBef>
              <a:spcAft>
                <a:spcPts val="0"/>
              </a:spcAft>
              <a:buNone/>
            </a:pPr>
            <a:r>
              <a:rPr lang="en-US" sz="3000">
                <a:solidFill>
                  <a:schemeClr val="lt1"/>
                </a:solidFill>
              </a:rPr>
              <a:t>(2) narrated PowerPoint slides for a P&amp;T Committee presentation</a:t>
            </a:r>
            <a:endParaRPr sz="3000">
              <a:solidFill>
                <a:schemeClr val="lt1"/>
              </a:solidFill>
            </a:endParaRPr>
          </a:p>
        </p:txBody>
      </p:sp>
      <p:sp>
        <p:nvSpPr>
          <p:cNvPr id="158" name="Google Shape;158;p7"/>
          <p:cNvSpPr/>
          <p:nvPr/>
        </p:nvSpPr>
        <p:spPr>
          <a:xfrm>
            <a:off x="376924" y="2215800"/>
            <a:ext cx="5302800" cy="206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91C84C"/>
                </a:solidFill>
              </a:rPr>
              <a:t>P&amp;T </a:t>
            </a:r>
            <a:endParaRPr b="1" sz="6000">
              <a:solidFill>
                <a:srgbClr val="91C84C"/>
              </a:solidFill>
            </a:endParaRPr>
          </a:p>
          <a:p>
            <a:pPr indent="0" lvl="0" marL="0" marR="0" rtl="0" algn="l">
              <a:spcBef>
                <a:spcPts val="0"/>
              </a:spcBef>
              <a:spcAft>
                <a:spcPts val="0"/>
              </a:spcAft>
              <a:buNone/>
            </a:pPr>
            <a:r>
              <a:rPr b="1" lang="en-US" sz="6000">
                <a:solidFill>
                  <a:srgbClr val="91C84C"/>
                </a:solidFill>
              </a:rPr>
              <a:t>Competition</a:t>
            </a:r>
            <a:endParaRPr sz="6000"/>
          </a:p>
        </p:txBody>
      </p:sp>
      <p:cxnSp>
        <p:nvCxnSpPr>
          <p:cNvPr id="159" name="Google Shape;159;p7"/>
          <p:cNvCxnSpPr/>
          <p:nvPr/>
        </p:nvCxnSpPr>
        <p:spPr>
          <a:xfrm>
            <a:off x="4974954" y="1875295"/>
            <a:ext cx="0" cy="2743200"/>
          </a:xfrm>
          <a:prstGeom prst="straightConnector1">
            <a:avLst/>
          </a:prstGeom>
          <a:noFill/>
          <a:ln cap="flat" cmpd="sng" w="9525">
            <a:solidFill>
              <a:schemeClr val="accent1"/>
            </a:solidFill>
            <a:prstDash val="solid"/>
            <a:miter lim="800000"/>
            <a:headEnd len="sm" w="sm" type="none"/>
            <a:tailEnd len="sm" w="sm" type="none"/>
          </a:ln>
        </p:spPr>
      </p:cxnSp>
      <p:pic>
        <p:nvPicPr>
          <p:cNvPr id="160" name="Google Shape;160;p7"/>
          <p:cNvPicPr preferRelativeResize="0"/>
          <p:nvPr/>
        </p:nvPicPr>
        <p:blipFill>
          <a:blip r:embed="rId3">
            <a:alphaModFix/>
          </a:blip>
          <a:stretch>
            <a:fillRect/>
          </a:stretch>
        </p:blipFill>
        <p:spPr>
          <a:xfrm>
            <a:off x="505075" y="5060449"/>
            <a:ext cx="11686932" cy="17975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fadaf6c3a4_0_527"/>
          <p:cNvSpPr/>
          <p:nvPr/>
        </p:nvSpPr>
        <p:spPr>
          <a:xfrm>
            <a:off x="189151" y="265350"/>
            <a:ext cx="12756600" cy="3827100"/>
          </a:xfrm>
          <a:prstGeom prst="rect">
            <a:avLst/>
          </a:prstGeom>
          <a:noFill/>
          <a:ln>
            <a:noFill/>
          </a:ln>
        </p:spPr>
        <p:txBody>
          <a:bodyPr anchorCtr="0" anchor="t" bIns="45700" lIns="91425" spcFirstLastPara="1" rIns="91425" wrap="square" tIns="45700">
            <a:noAutofit/>
          </a:bodyPr>
          <a:lstStyle/>
          <a:p>
            <a:pPr indent="-412750" lvl="0" marL="457200" rtl="0" algn="l">
              <a:spcBef>
                <a:spcPts val="0"/>
              </a:spcBef>
              <a:spcAft>
                <a:spcPts val="0"/>
              </a:spcAft>
              <a:buClr>
                <a:schemeClr val="lt1"/>
              </a:buClr>
              <a:buSzPts val="2900"/>
              <a:buChar char="●"/>
            </a:pPr>
            <a:r>
              <a:rPr lang="en-US" sz="2900">
                <a:solidFill>
                  <a:schemeClr val="lt1"/>
                </a:solidFill>
              </a:rPr>
              <a:t>Designed to provide an immersive experience in the skills necessary for effective formulary review and management</a:t>
            </a:r>
            <a:endParaRPr sz="2900">
              <a:solidFill>
                <a:schemeClr val="lt1"/>
              </a:solidFill>
            </a:endParaRPr>
          </a:p>
          <a:p>
            <a:pPr indent="0" lvl="0" marL="457200" rtl="0" algn="l">
              <a:spcBef>
                <a:spcPts val="0"/>
              </a:spcBef>
              <a:spcAft>
                <a:spcPts val="0"/>
              </a:spcAft>
              <a:buNone/>
            </a:pPr>
            <a:r>
              <a:t/>
            </a:r>
            <a:endParaRPr sz="2900">
              <a:solidFill>
                <a:schemeClr val="lt1"/>
              </a:solidFill>
            </a:endParaRPr>
          </a:p>
          <a:p>
            <a:pPr indent="-412750" lvl="0" marL="457200" rtl="0" algn="l">
              <a:spcBef>
                <a:spcPts val="0"/>
              </a:spcBef>
              <a:spcAft>
                <a:spcPts val="0"/>
              </a:spcAft>
              <a:buClr>
                <a:schemeClr val="lt1"/>
              </a:buClr>
              <a:buSzPts val="2900"/>
              <a:buChar char="●"/>
            </a:pPr>
            <a:r>
              <a:rPr lang="en-US" sz="2900">
                <a:solidFill>
                  <a:schemeClr val="lt1"/>
                </a:solidFill>
              </a:rPr>
              <a:t>The study drug for the 2025 P&amp;T Competition is VELSIPITY™ (estrasimod). Velsipity is a sphingosine 1-phosphate receptor modulator indicated for the treatment of moderately to severely active ulcerative colitis (UC) in adults. </a:t>
            </a:r>
            <a:endParaRPr sz="2900">
              <a:solidFill>
                <a:schemeClr val="lt1"/>
              </a:solidFill>
            </a:endParaRPr>
          </a:p>
          <a:p>
            <a:pPr indent="0" lvl="0" marL="0" rtl="0" algn="l">
              <a:spcBef>
                <a:spcPts val="0"/>
              </a:spcBef>
              <a:spcAft>
                <a:spcPts val="0"/>
              </a:spcAft>
              <a:buNone/>
            </a:pPr>
            <a:r>
              <a:t/>
            </a:r>
            <a:endParaRPr sz="2900">
              <a:solidFill>
                <a:schemeClr val="lt1"/>
              </a:solidFill>
            </a:endParaRPr>
          </a:p>
          <a:p>
            <a:pPr indent="-412750" lvl="0" marL="457200" rtl="0" algn="l">
              <a:spcBef>
                <a:spcPts val="0"/>
              </a:spcBef>
              <a:spcAft>
                <a:spcPts val="0"/>
              </a:spcAft>
              <a:buClr>
                <a:schemeClr val="lt1"/>
              </a:buClr>
              <a:buSzPts val="2900"/>
              <a:buChar char="●"/>
            </a:pPr>
            <a:r>
              <a:rPr lang="en-US" sz="2900">
                <a:solidFill>
                  <a:schemeClr val="lt1"/>
                </a:solidFill>
              </a:rPr>
              <a:t>The deadline for entries to the 2025 National P&amp;T Competition (one entry per pharmacy school) is 11:59 pm EST on </a:t>
            </a:r>
            <a:r>
              <a:rPr lang="en-US" sz="2900">
                <a:solidFill>
                  <a:srgbClr val="91C84C"/>
                </a:solidFill>
              </a:rPr>
              <a:t>Monday, January 20, 2025. </a:t>
            </a:r>
            <a:endParaRPr sz="2900">
              <a:solidFill>
                <a:srgbClr val="91C84C"/>
              </a:solidFill>
            </a:endParaRPr>
          </a:p>
          <a:p>
            <a:pPr indent="0" lvl="0" marL="0" marR="0" rtl="0" algn="l">
              <a:spcBef>
                <a:spcPts val="0"/>
              </a:spcBef>
              <a:spcAft>
                <a:spcPts val="0"/>
              </a:spcAft>
              <a:buNone/>
            </a:pPr>
            <a:r>
              <a:t/>
            </a:r>
            <a:endParaRPr sz="2900">
              <a:solidFill>
                <a:schemeClr val="lt1"/>
              </a:solidFill>
            </a:endParaRPr>
          </a:p>
        </p:txBody>
      </p:sp>
      <p:pic>
        <p:nvPicPr>
          <p:cNvPr id="166" name="Google Shape;166;g2fadaf6c3a4_0_527"/>
          <p:cNvPicPr preferRelativeResize="0"/>
          <p:nvPr/>
        </p:nvPicPr>
        <p:blipFill>
          <a:blip r:embed="rId3">
            <a:alphaModFix/>
          </a:blip>
          <a:stretch>
            <a:fillRect/>
          </a:stretch>
        </p:blipFill>
        <p:spPr>
          <a:xfrm>
            <a:off x="556550" y="5060449"/>
            <a:ext cx="11686932" cy="17975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0" y="626288"/>
            <a:ext cx="12192000" cy="1050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00205B"/>
              </a:buClr>
              <a:buSzPts val="7200"/>
              <a:buFont typeface="Arial"/>
              <a:buNone/>
            </a:pPr>
            <a:r>
              <a:rPr lang="en-US"/>
              <a:t>Webinar Recordings</a:t>
            </a:r>
            <a:endParaRPr/>
          </a:p>
        </p:txBody>
      </p:sp>
      <p:pic>
        <p:nvPicPr>
          <p:cNvPr id="172" name="Google Shape;172;p3"/>
          <p:cNvPicPr preferRelativeResize="0"/>
          <p:nvPr/>
        </p:nvPicPr>
        <p:blipFill>
          <a:blip r:embed="rId3">
            <a:alphaModFix/>
          </a:blip>
          <a:stretch>
            <a:fillRect/>
          </a:stretch>
        </p:blipFill>
        <p:spPr>
          <a:xfrm>
            <a:off x="4809075" y="1676301"/>
            <a:ext cx="6816924" cy="5094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fadaf6c3a4_0_508"/>
          <p:cNvSpPr txBox="1"/>
          <p:nvPr/>
        </p:nvSpPr>
        <p:spPr>
          <a:xfrm>
            <a:off x="4837325" y="1308925"/>
            <a:ext cx="7578000" cy="572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p>
          <a:p>
            <a:pPr indent="0" lvl="0" marL="0" rtl="0" algn="l">
              <a:spcBef>
                <a:spcPts val="0"/>
              </a:spcBef>
              <a:spcAft>
                <a:spcPts val="0"/>
              </a:spcAft>
              <a:buNone/>
            </a:pPr>
            <a:r>
              <a:rPr b="1" lang="en-US" sz="2000"/>
              <a:t>P&amp;T Competition Best Practices Webinar </a:t>
            </a:r>
            <a:endParaRPr b="1" sz="2000"/>
          </a:p>
          <a:p>
            <a:pPr indent="0" lvl="0" marL="0" rtl="0" algn="l">
              <a:spcBef>
                <a:spcPts val="0"/>
              </a:spcBef>
              <a:spcAft>
                <a:spcPts val="0"/>
              </a:spcAft>
              <a:buNone/>
            </a:pPr>
            <a:r>
              <a:rPr lang="en-US" sz="2000"/>
              <a:t>Tuesday, Sept. 10, 7–8pm ET</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Join us for this unique opportunity to learn directly from the experts and enhance your competitive edge. Sign up now!</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Introduction to Association Managemen</a:t>
            </a:r>
            <a:r>
              <a:rPr lang="en-US" sz="2000"/>
              <a:t>t </a:t>
            </a:r>
            <a:endParaRPr sz="2000"/>
          </a:p>
          <a:p>
            <a:pPr indent="0" lvl="0" marL="0" rtl="0" algn="l">
              <a:spcBef>
                <a:spcPts val="0"/>
              </a:spcBef>
              <a:spcAft>
                <a:spcPts val="0"/>
              </a:spcAft>
              <a:buNone/>
            </a:pPr>
            <a:r>
              <a:rPr lang="en-US" sz="2000"/>
              <a:t>Thursday, Sept. 26, 8–9pm ET</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AMCP and the Pharmacy Quality Alliance (PQA) are excited to host a webinar introducing association management. During the webinar, representatives from both organizations will share insights and experiences from their fellowship programs. A meeting link will be sent for this event in the coming weeks!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The “What is Managed Care Pharmacy” Webinar</a:t>
            </a:r>
            <a:endParaRPr b="1" sz="2000"/>
          </a:p>
          <a:p>
            <a:pPr indent="0" lvl="0" marL="0" rtl="0" algn="l">
              <a:spcBef>
                <a:spcPts val="0"/>
              </a:spcBef>
              <a:spcAft>
                <a:spcPts val="0"/>
              </a:spcAft>
              <a:buNone/>
            </a:pPr>
            <a:r>
              <a:rPr lang="en-US" sz="2000"/>
              <a:t>Tuesday, Sept, 24, 7–8pm ET</a:t>
            </a:r>
            <a:endParaRPr sz="2000"/>
          </a:p>
        </p:txBody>
      </p:sp>
      <p:sp>
        <p:nvSpPr>
          <p:cNvPr id="179" name="Google Shape;179;g2fadaf6c3a4_0_508"/>
          <p:cNvSpPr txBox="1"/>
          <p:nvPr>
            <p:ph type="title"/>
          </p:nvPr>
        </p:nvSpPr>
        <p:spPr>
          <a:xfrm>
            <a:off x="-764700" y="381375"/>
            <a:ext cx="13721400" cy="1050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00205B"/>
              </a:buClr>
              <a:buSzPts val="7200"/>
              <a:buFont typeface="Arial"/>
              <a:buNone/>
            </a:pPr>
            <a:r>
              <a:rPr lang="en-US" sz="5900"/>
              <a:t>Upcoming </a:t>
            </a:r>
            <a:r>
              <a:rPr lang="en-US" sz="5900"/>
              <a:t>Webinar Recordings</a:t>
            </a:r>
            <a:endParaRPr sz="5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2a43475cb4f_0_0"/>
          <p:cNvSpPr/>
          <p:nvPr/>
        </p:nvSpPr>
        <p:spPr>
          <a:xfrm>
            <a:off x="5903941" y="5216972"/>
            <a:ext cx="6288000" cy="1744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3200">
                <a:solidFill>
                  <a:schemeClr val="lt1"/>
                </a:solidFill>
              </a:rPr>
              <a:t>Wednesday, September 4th</a:t>
            </a:r>
            <a:endParaRPr/>
          </a:p>
          <a:p>
            <a:pPr indent="0" lvl="0" marL="0" marR="0" rtl="0" algn="r">
              <a:spcBef>
                <a:spcPts val="0"/>
              </a:spcBef>
              <a:spcAft>
                <a:spcPts val="0"/>
              </a:spcAft>
              <a:buNone/>
            </a:pPr>
            <a:r>
              <a:t/>
            </a:r>
            <a:endParaRPr/>
          </a:p>
        </p:txBody>
      </p:sp>
      <p:sp>
        <p:nvSpPr>
          <p:cNvPr id="61" name="Google Shape;61;g2a43475cb4f_0_0"/>
          <p:cNvSpPr txBox="1"/>
          <p:nvPr/>
        </p:nvSpPr>
        <p:spPr>
          <a:xfrm>
            <a:off x="492556" y="0"/>
            <a:ext cx="11699400" cy="247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500">
                <a:solidFill>
                  <a:srgbClr val="91C84C"/>
                </a:solidFill>
              </a:rPr>
              <a:t>Attendance</a:t>
            </a:r>
            <a:endParaRPr sz="11500">
              <a:solidFill>
                <a:srgbClr val="91C84C"/>
              </a:solidFill>
            </a:endParaRPr>
          </a:p>
          <a:p>
            <a:pPr indent="0" lvl="0" marL="0" marR="0" rtl="0" algn="l">
              <a:lnSpc>
                <a:spcPct val="150000"/>
              </a:lnSpc>
              <a:spcBef>
                <a:spcPts val="0"/>
              </a:spcBef>
              <a:spcAft>
                <a:spcPts val="0"/>
              </a:spcAft>
              <a:buNone/>
            </a:pPr>
            <a:r>
              <a:t/>
            </a:r>
            <a:endParaRPr b="1" i="0" sz="4000" u="none" cap="none" strike="noStrike">
              <a:solidFill>
                <a:schemeClr val="lt1"/>
              </a:solidFill>
              <a:latin typeface="Montserrat"/>
              <a:ea typeface="Montserrat"/>
              <a:cs typeface="Montserrat"/>
              <a:sym typeface="Montserrat"/>
            </a:endParaRPr>
          </a:p>
        </p:txBody>
      </p:sp>
      <p:pic>
        <p:nvPicPr>
          <p:cNvPr id="62" name="Google Shape;62;g2a43475cb4f_0_0"/>
          <p:cNvPicPr preferRelativeResize="0"/>
          <p:nvPr/>
        </p:nvPicPr>
        <p:blipFill>
          <a:blip r:embed="rId3">
            <a:alphaModFix/>
          </a:blip>
          <a:stretch>
            <a:fillRect/>
          </a:stretch>
        </p:blipFill>
        <p:spPr>
          <a:xfrm>
            <a:off x="6520525" y="1916000"/>
            <a:ext cx="3769049" cy="3769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ph type="title"/>
          </p:nvPr>
        </p:nvSpPr>
        <p:spPr>
          <a:xfrm>
            <a:off x="838200" y="54864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5B"/>
              </a:buClr>
              <a:buSzPts val="4400"/>
              <a:buFont typeface="Arial"/>
              <a:buNone/>
            </a:pPr>
            <a:r>
              <a:rPr lang="en-US"/>
              <a:t>Our goals at Campbell</a:t>
            </a:r>
            <a:endParaRPr/>
          </a:p>
        </p:txBody>
      </p:sp>
      <p:sp>
        <p:nvSpPr>
          <p:cNvPr id="185" name="Google Shape;185;p6"/>
          <p:cNvSpPr txBox="1"/>
          <p:nvPr>
            <p:ph idx="1" type="body"/>
          </p:nvPr>
        </p:nvSpPr>
        <p:spPr>
          <a:xfrm>
            <a:off x="838200" y="1691641"/>
            <a:ext cx="10515600" cy="40167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5B"/>
              </a:buClr>
              <a:buSzPts val="2800"/>
              <a:buChar char="•"/>
            </a:pPr>
            <a:r>
              <a:rPr lang="en-US"/>
              <a:t>Expand the knowledge base of </a:t>
            </a:r>
            <a:r>
              <a:rPr lang="en-US"/>
              <a:t>opportunities</a:t>
            </a:r>
            <a:r>
              <a:rPr lang="en-US"/>
              <a:t> in Managed Care to current and future students</a:t>
            </a:r>
            <a:endParaRPr/>
          </a:p>
          <a:p>
            <a:pPr indent="-228600" lvl="0" marL="228600" rtl="0" algn="l">
              <a:lnSpc>
                <a:spcPct val="90000"/>
              </a:lnSpc>
              <a:spcBef>
                <a:spcPts val="0"/>
              </a:spcBef>
              <a:spcAft>
                <a:spcPts val="0"/>
              </a:spcAft>
              <a:buSzPts val="2800"/>
              <a:buChar char="•"/>
            </a:pPr>
            <a:r>
              <a:rPr lang="en-US"/>
              <a:t>Collaboration with IPhO</a:t>
            </a:r>
            <a:endParaRPr/>
          </a:p>
          <a:p>
            <a:pPr indent="-228600" lvl="0" marL="228600" rtl="0" algn="l">
              <a:lnSpc>
                <a:spcPct val="90000"/>
              </a:lnSpc>
              <a:spcBef>
                <a:spcPts val="0"/>
              </a:spcBef>
              <a:spcAft>
                <a:spcPts val="0"/>
              </a:spcAft>
              <a:buSzPts val="2800"/>
              <a:buChar char="•"/>
            </a:pPr>
            <a:r>
              <a:rPr lang="en-US"/>
              <a:t>Community Service/Outreach</a:t>
            </a:r>
            <a:endParaRPr/>
          </a:p>
          <a:p>
            <a:pPr indent="-285750" lvl="1" marL="742950" rtl="0" algn="l">
              <a:lnSpc>
                <a:spcPct val="90000"/>
              </a:lnSpc>
              <a:spcBef>
                <a:spcPts val="0"/>
              </a:spcBef>
              <a:spcAft>
                <a:spcPts val="0"/>
              </a:spcAft>
              <a:buSzPts val="2400"/>
              <a:buChar char="▪"/>
            </a:pPr>
            <a:r>
              <a:rPr lang="en-US"/>
              <a:t>Possible events</a:t>
            </a:r>
            <a:endParaRPr/>
          </a:p>
          <a:p>
            <a:pPr indent="-285750" lvl="2" marL="1200150" rtl="0" algn="l">
              <a:lnSpc>
                <a:spcPct val="90000"/>
              </a:lnSpc>
              <a:spcBef>
                <a:spcPts val="0"/>
              </a:spcBef>
              <a:spcAft>
                <a:spcPts val="0"/>
              </a:spcAft>
              <a:buSzPts val="2000"/>
              <a:buChar char="o"/>
            </a:pPr>
            <a:r>
              <a:rPr lang="en-US"/>
              <a:t>Medicare Information - partner with </a:t>
            </a:r>
            <a:r>
              <a:rPr lang="en-US"/>
              <a:t>local</a:t>
            </a:r>
            <a:r>
              <a:rPr lang="en-US"/>
              <a:t> health departments</a:t>
            </a:r>
            <a:endParaRPr/>
          </a:p>
          <a:p>
            <a:pPr indent="-228600" lvl="0" marL="228600" rtl="0" algn="l">
              <a:lnSpc>
                <a:spcPct val="90000"/>
              </a:lnSpc>
              <a:spcBef>
                <a:spcPts val="0"/>
              </a:spcBef>
              <a:spcAft>
                <a:spcPts val="0"/>
              </a:spcAft>
              <a:buSzPts val="2800"/>
              <a:buChar char="•"/>
            </a:pPr>
            <a:r>
              <a:rPr lang="en-US"/>
              <a:t>P&amp;T Competition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fadaf6c3a4_0_488"/>
          <p:cNvSpPr txBox="1"/>
          <p:nvPr>
            <p:ph type="title"/>
          </p:nvPr>
        </p:nvSpPr>
        <p:spPr>
          <a:xfrm>
            <a:off x="838200" y="548640"/>
            <a:ext cx="105156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5B"/>
              </a:buClr>
              <a:buSzPts val="4400"/>
              <a:buFont typeface="Arial"/>
              <a:buNone/>
            </a:pPr>
            <a:r>
              <a:rPr lang="en-US"/>
              <a:t>Officers</a:t>
            </a:r>
            <a:endParaRPr/>
          </a:p>
        </p:txBody>
      </p:sp>
      <p:sp>
        <p:nvSpPr>
          <p:cNvPr id="191" name="Google Shape;191;g2fadaf6c3a4_0_488"/>
          <p:cNvSpPr txBox="1"/>
          <p:nvPr>
            <p:ph idx="1" type="body"/>
          </p:nvPr>
        </p:nvSpPr>
        <p:spPr>
          <a:xfrm>
            <a:off x="838200" y="1691641"/>
            <a:ext cx="10515600" cy="4016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5B"/>
              </a:buClr>
              <a:buSzPts val="2800"/>
              <a:buChar char="•"/>
            </a:pPr>
            <a:r>
              <a:rPr lang="en-US"/>
              <a:t>President - Mason Prieve</a:t>
            </a:r>
            <a:endParaRPr/>
          </a:p>
          <a:p>
            <a:pPr indent="-228600" lvl="0" marL="228600" rtl="0" algn="l">
              <a:lnSpc>
                <a:spcPct val="90000"/>
              </a:lnSpc>
              <a:spcBef>
                <a:spcPts val="0"/>
              </a:spcBef>
              <a:spcAft>
                <a:spcPts val="0"/>
              </a:spcAft>
              <a:buSzPts val="2800"/>
              <a:buChar char="•"/>
            </a:pPr>
            <a:r>
              <a:rPr lang="en-US"/>
              <a:t>President Elect - Ni Penn-Henry</a:t>
            </a:r>
            <a:endParaRPr/>
          </a:p>
          <a:p>
            <a:pPr indent="-228600" lvl="0" marL="228600" rtl="0" algn="l">
              <a:lnSpc>
                <a:spcPct val="90000"/>
              </a:lnSpc>
              <a:spcBef>
                <a:spcPts val="0"/>
              </a:spcBef>
              <a:spcAft>
                <a:spcPts val="0"/>
              </a:spcAft>
              <a:buSzPts val="2800"/>
              <a:buChar char="•"/>
            </a:pPr>
            <a:r>
              <a:rPr lang="en-US"/>
              <a:t>Secretary - Melissa Growney</a:t>
            </a:r>
            <a:endParaRPr/>
          </a:p>
          <a:p>
            <a:pPr indent="-228600" lvl="0" marL="228600" rtl="0" algn="l">
              <a:lnSpc>
                <a:spcPct val="90000"/>
              </a:lnSpc>
              <a:spcBef>
                <a:spcPts val="0"/>
              </a:spcBef>
              <a:spcAft>
                <a:spcPts val="0"/>
              </a:spcAft>
              <a:buSzPts val="2800"/>
              <a:buChar char="•"/>
            </a:pPr>
            <a:r>
              <a:rPr lang="en-US"/>
              <a:t>Treasurer</a:t>
            </a:r>
            <a:r>
              <a:rPr lang="en-US"/>
              <a:t> - Brandon Cook</a:t>
            </a:r>
            <a:endParaRPr/>
          </a:p>
          <a:p>
            <a:pPr indent="-228600" lvl="0" marL="228600" rtl="0" algn="l">
              <a:lnSpc>
                <a:spcPct val="90000"/>
              </a:lnSpc>
              <a:spcBef>
                <a:spcPts val="0"/>
              </a:spcBef>
              <a:spcAft>
                <a:spcPts val="0"/>
              </a:spcAft>
              <a:buSzPts val="2800"/>
              <a:buChar char="•"/>
            </a:pPr>
            <a:r>
              <a:rPr lang="en-US"/>
              <a:t>Special Events Coordinator - William Reynolds</a:t>
            </a:r>
            <a:endParaRPr/>
          </a:p>
          <a:p>
            <a:pPr indent="-228600" lvl="0" marL="228600" rtl="0" algn="l">
              <a:lnSpc>
                <a:spcPct val="90000"/>
              </a:lnSpc>
              <a:spcBef>
                <a:spcPts val="0"/>
              </a:spcBef>
              <a:spcAft>
                <a:spcPts val="0"/>
              </a:spcAft>
              <a:buSzPts val="2800"/>
              <a:buChar char="•"/>
            </a:pPr>
            <a:r>
              <a:rPr lang="en-US"/>
              <a:t>Advisors - Dr. Taylor, Dr. Moore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fadaf6c3a4_0_537"/>
          <p:cNvSpPr txBox="1"/>
          <p:nvPr>
            <p:ph type="title"/>
          </p:nvPr>
        </p:nvSpPr>
        <p:spPr>
          <a:xfrm>
            <a:off x="838200" y="548640"/>
            <a:ext cx="10515600" cy="91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Upcoming Events</a:t>
            </a:r>
            <a:endParaRPr/>
          </a:p>
        </p:txBody>
      </p:sp>
      <p:sp>
        <p:nvSpPr>
          <p:cNvPr id="198" name="Google Shape;198;g2fadaf6c3a4_0_537"/>
          <p:cNvSpPr txBox="1"/>
          <p:nvPr>
            <p:ph idx="1" type="body"/>
          </p:nvPr>
        </p:nvSpPr>
        <p:spPr>
          <a:xfrm>
            <a:off x="838200" y="1691641"/>
            <a:ext cx="10515600" cy="4016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Managed Care Elective Meet and Greet</a:t>
            </a:r>
            <a:endParaRPr/>
          </a:p>
          <a:p>
            <a:pPr indent="-406400" lvl="0" marL="457200" rtl="0" algn="l">
              <a:spcBef>
                <a:spcPts val="1000"/>
              </a:spcBef>
              <a:spcAft>
                <a:spcPts val="0"/>
              </a:spcAft>
              <a:buSzPts val="2800"/>
              <a:buChar char="-"/>
            </a:pPr>
            <a:r>
              <a:rPr lang="en-US"/>
              <a:t>Monday September 23rd, 12-1 pm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General Body Meeting</a:t>
            </a:r>
            <a:endParaRPr/>
          </a:p>
          <a:p>
            <a:pPr indent="0" lvl="0" marL="0" rtl="0" algn="l">
              <a:spcBef>
                <a:spcPts val="1000"/>
              </a:spcBef>
              <a:spcAft>
                <a:spcPts val="0"/>
              </a:spcAft>
              <a:buNone/>
            </a:pPr>
            <a:r>
              <a:rPr lang="en-US"/>
              <a:t>-	Wednesday October 9th, 1-2pm</a:t>
            </a:r>
            <a:endParaRPr/>
          </a:p>
          <a:p>
            <a:pPr indent="0" lvl="0" marL="0" rtl="0" algn="l">
              <a:spcBef>
                <a:spcPts val="1000"/>
              </a:spcBef>
              <a:spcAft>
                <a:spcPts val="0"/>
              </a:spcAft>
              <a:buNone/>
            </a:pPr>
            <a:r>
              <a:rPr lang="en-US"/>
              <a:t>-	PQA Guest Speaker</a:t>
            </a:r>
            <a:endParaRPr/>
          </a:p>
          <a:p>
            <a:pPr indent="0" lvl="0" marL="0" rtl="0" algn="l">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2fadaf6c3a4_0_517"/>
          <p:cNvPicPr preferRelativeResize="0"/>
          <p:nvPr/>
        </p:nvPicPr>
        <p:blipFill rotWithShape="1">
          <a:blip r:embed="rId3">
            <a:alphaModFix/>
          </a:blip>
          <a:srcRect b="0" l="0" r="0" t="0"/>
          <a:stretch/>
        </p:blipFill>
        <p:spPr>
          <a:xfrm>
            <a:off x="623300" y="2424141"/>
            <a:ext cx="3450854" cy="1389003"/>
          </a:xfrm>
          <a:prstGeom prst="rect">
            <a:avLst/>
          </a:prstGeom>
          <a:noFill/>
          <a:ln>
            <a:noFill/>
          </a:ln>
        </p:spPr>
      </p:pic>
      <p:sp>
        <p:nvSpPr>
          <p:cNvPr id="204" name="Google Shape;204;g2fadaf6c3a4_0_517"/>
          <p:cNvSpPr/>
          <p:nvPr/>
        </p:nvSpPr>
        <p:spPr>
          <a:xfrm>
            <a:off x="5957399" y="2498850"/>
            <a:ext cx="5406300" cy="186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400">
                <a:solidFill>
                  <a:srgbClr val="91C84C"/>
                </a:solidFill>
              </a:rPr>
              <a:t>Questions?</a:t>
            </a:r>
            <a:endParaRPr sz="4200"/>
          </a:p>
        </p:txBody>
      </p:sp>
      <p:cxnSp>
        <p:nvCxnSpPr>
          <p:cNvPr id="205" name="Google Shape;205;g2fadaf6c3a4_0_517"/>
          <p:cNvCxnSpPr/>
          <p:nvPr/>
        </p:nvCxnSpPr>
        <p:spPr>
          <a:xfrm>
            <a:off x="4974954" y="1875295"/>
            <a:ext cx="0" cy="274320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g2a43475cb4f_0_8"/>
          <p:cNvPicPr preferRelativeResize="0"/>
          <p:nvPr/>
        </p:nvPicPr>
        <p:blipFill rotWithShape="1">
          <a:blip r:embed="rId3">
            <a:alphaModFix/>
          </a:blip>
          <a:srcRect b="0" l="0" r="0" t="0"/>
          <a:stretch/>
        </p:blipFill>
        <p:spPr>
          <a:xfrm>
            <a:off x="623300" y="2424141"/>
            <a:ext cx="3450854" cy="1389003"/>
          </a:xfrm>
          <a:prstGeom prst="rect">
            <a:avLst/>
          </a:prstGeom>
          <a:noFill/>
          <a:ln>
            <a:noFill/>
          </a:ln>
        </p:spPr>
      </p:pic>
      <p:sp>
        <p:nvSpPr>
          <p:cNvPr id="211" name="Google Shape;211;g2a43475cb4f_0_8"/>
          <p:cNvSpPr/>
          <p:nvPr/>
        </p:nvSpPr>
        <p:spPr>
          <a:xfrm>
            <a:off x="4974950" y="804750"/>
            <a:ext cx="7927500" cy="186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400">
                <a:solidFill>
                  <a:srgbClr val="91C84C"/>
                </a:solidFill>
              </a:rPr>
              <a:t>Become a Member</a:t>
            </a:r>
            <a:endParaRPr sz="4200"/>
          </a:p>
        </p:txBody>
      </p:sp>
      <p:cxnSp>
        <p:nvCxnSpPr>
          <p:cNvPr id="212" name="Google Shape;212;g2a43475cb4f_0_8"/>
          <p:cNvCxnSpPr/>
          <p:nvPr/>
        </p:nvCxnSpPr>
        <p:spPr>
          <a:xfrm>
            <a:off x="4974954" y="1875295"/>
            <a:ext cx="0" cy="2743200"/>
          </a:xfrm>
          <a:prstGeom prst="straightConnector1">
            <a:avLst/>
          </a:prstGeom>
          <a:noFill/>
          <a:ln cap="flat" cmpd="sng" w="9525">
            <a:solidFill>
              <a:schemeClr val="accent1"/>
            </a:solidFill>
            <a:prstDash val="solid"/>
            <a:miter lim="800000"/>
            <a:headEnd len="sm" w="sm" type="none"/>
            <a:tailEnd len="sm" w="sm" type="none"/>
          </a:ln>
        </p:spPr>
      </p:cxnSp>
      <p:pic>
        <p:nvPicPr>
          <p:cNvPr id="213" name="Google Shape;213;g2a43475cb4f_0_8"/>
          <p:cNvPicPr preferRelativeResize="0"/>
          <p:nvPr/>
        </p:nvPicPr>
        <p:blipFill>
          <a:blip r:embed="rId4">
            <a:alphaModFix/>
          </a:blip>
          <a:stretch>
            <a:fillRect/>
          </a:stretch>
        </p:blipFill>
        <p:spPr>
          <a:xfrm>
            <a:off x="6558875" y="2211300"/>
            <a:ext cx="4024850" cy="402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fadaf6c3a4_0_198"/>
          <p:cNvSpPr txBox="1"/>
          <p:nvPr/>
        </p:nvSpPr>
        <p:spPr>
          <a:xfrm>
            <a:off x="472966" y="189186"/>
            <a:ext cx="61905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AMCP Strategic</a:t>
            </a:r>
            <a:endParaRPr/>
          </a:p>
          <a:p>
            <a:pPr indent="0" lvl="0" marL="0" marR="0" rtl="0" algn="l">
              <a:lnSpc>
                <a:spcPct val="100000"/>
              </a:lnSpc>
              <a:spcBef>
                <a:spcPts val="0"/>
              </a:spcBef>
              <a:spcAft>
                <a:spcPts val="0"/>
              </a:spcAft>
              <a:buClr>
                <a:srgbClr val="FFFFFF"/>
              </a:buClr>
              <a:buSzPts val="6000"/>
              <a:buFont typeface="Aharoni"/>
              <a:buNone/>
            </a:pPr>
            <a:r>
              <a:rPr b="0" i="0" lang="en-US" sz="6000" u="none" cap="none" strike="noStrike">
                <a:solidFill>
                  <a:srgbClr val="FFFFFF"/>
                </a:solidFill>
                <a:latin typeface="Aharoni"/>
                <a:ea typeface="Aharoni"/>
                <a:cs typeface="Aharoni"/>
                <a:sym typeface="Aharoni"/>
              </a:rPr>
              <a:t>INITIATIVES</a:t>
            </a:r>
            <a:endParaRPr/>
          </a:p>
        </p:txBody>
      </p:sp>
      <p:grpSp>
        <p:nvGrpSpPr>
          <p:cNvPr id="74" name="Google Shape;74;g2fadaf6c3a4_0_198"/>
          <p:cNvGrpSpPr/>
          <p:nvPr/>
        </p:nvGrpSpPr>
        <p:grpSpPr>
          <a:xfrm>
            <a:off x="427353" y="1999215"/>
            <a:ext cx="11475338" cy="3718944"/>
            <a:chOff x="59287" y="552"/>
            <a:chExt cx="11475338" cy="3718944"/>
          </a:xfrm>
        </p:grpSpPr>
        <p:sp>
          <p:nvSpPr>
            <p:cNvPr id="75" name="Google Shape;75;g2fadaf6c3a4_0_198"/>
            <p:cNvSpPr/>
            <p:nvPr/>
          </p:nvSpPr>
          <p:spPr>
            <a:xfrm>
              <a:off x="59287" y="2043"/>
              <a:ext cx="3766800" cy="1130100"/>
            </a:xfrm>
            <a:prstGeom prst="rect">
              <a:avLst/>
            </a:prstGeom>
            <a:solidFill>
              <a:srgbClr val="FFC000"/>
            </a:solidFill>
            <a:ln cap="flat" cmpd="sng" w="12700">
              <a:solidFill>
                <a:srgbClr val="001F5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fadaf6c3a4_0_198"/>
            <p:cNvSpPr txBox="1"/>
            <p:nvPr/>
          </p:nvSpPr>
          <p:spPr>
            <a:xfrm>
              <a:off x="59287" y="2043"/>
              <a:ext cx="3766800" cy="1130100"/>
            </a:xfrm>
            <a:prstGeom prst="rect">
              <a:avLst/>
            </a:prstGeom>
            <a:noFill/>
            <a:ln>
              <a:noFill/>
            </a:ln>
          </p:spPr>
          <p:txBody>
            <a:bodyPr anchorCtr="0" anchor="ctr" bIns="297650" lIns="297650" spcFirstLastPara="1" rIns="297650" wrap="square" tIns="297650">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Optimize Value &amp; Access</a:t>
              </a:r>
              <a:endParaRPr b="1" sz="2400">
                <a:solidFill>
                  <a:schemeClr val="lt1"/>
                </a:solidFill>
                <a:latin typeface="Montserrat SemiBold"/>
                <a:ea typeface="Montserrat SemiBold"/>
                <a:cs typeface="Montserrat SemiBold"/>
                <a:sym typeface="Montserrat SemiBold"/>
              </a:endParaRPr>
            </a:p>
          </p:txBody>
        </p:sp>
        <p:sp>
          <p:nvSpPr>
            <p:cNvPr id="77" name="Google Shape;77;g2fadaf6c3a4_0_198"/>
            <p:cNvSpPr/>
            <p:nvPr/>
          </p:nvSpPr>
          <p:spPr>
            <a:xfrm>
              <a:off x="64975" y="1131096"/>
              <a:ext cx="3766800" cy="2588400"/>
            </a:xfrm>
            <a:prstGeom prst="rect">
              <a:avLst/>
            </a:prstGeom>
            <a:solidFill>
              <a:srgbClr val="D8D8D8"/>
            </a:solidFill>
            <a:ln cap="flat" cmpd="sng" w="12700">
              <a:solidFill>
                <a:srgbClr val="CACBD0">
                  <a:alpha val="9098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fadaf6c3a4_0_198"/>
            <p:cNvSpPr txBox="1"/>
            <p:nvPr/>
          </p:nvSpPr>
          <p:spPr>
            <a:xfrm>
              <a:off x="64975" y="1131096"/>
              <a:ext cx="3766800" cy="2588400"/>
            </a:xfrm>
            <a:prstGeom prst="rect">
              <a:avLst/>
            </a:prstGeom>
            <a:noFill/>
            <a:ln>
              <a:noFill/>
            </a:ln>
          </p:spPr>
          <p:txBody>
            <a:bodyPr anchorCtr="0" anchor="t" bIns="372050" lIns="372050" spcFirstLastPara="1" rIns="372050" wrap="square" tIns="37205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Improve formulary decision-making and tools to help patients obtain the medications and other therapies they need</a:t>
              </a:r>
              <a:endParaRPr b="1" sz="2400">
                <a:solidFill>
                  <a:schemeClr val="lt1"/>
                </a:solidFill>
                <a:latin typeface="Montserrat SemiBold"/>
                <a:ea typeface="Montserrat SemiBold"/>
                <a:cs typeface="Montserrat SemiBold"/>
                <a:sym typeface="Montserrat SemiBold"/>
              </a:endParaRPr>
            </a:p>
          </p:txBody>
        </p:sp>
        <p:sp>
          <p:nvSpPr>
            <p:cNvPr id="79" name="Google Shape;79;g2fadaf6c3a4_0_198"/>
            <p:cNvSpPr/>
            <p:nvPr/>
          </p:nvSpPr>
          <p:spPr>
            <a:xfrm>
              <a:off x="3905571" y="552"/>
              <a:ext cx="3766800" cy="1130100"/>
            </a:xfrm>
            <a:prstGeom prst="rect">
              <a:avLst/>
            </a:prstGeom>
            <a:solidFill>
              <a:srgbClr val="348BAC"/>
            </a:solidFill>
            <a:ln cap="flat" cmpd="sng" w="12700">
              <a:solidFill>
                <a:srgbClr val="001F5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fadaf6c3a4_0_198"/>
            <p:cNvSpPr txBox="1"/>
            <p:nvPr/>
          </p:nvSpPr>
          <p:spPr>
            <a:xfrm>
              <a:off x="3905571" y="552"/>
              <a:ext cx="3766800" cy="1130100"/>
            </a:xfrm>
            <a:prstGeom prst="rect">
              <a:avLst/>
            </a:prstGeom>
            <a:noFill/>
            <a:ln>
              <a:noFill/>
            </a:ln>
          </p:spPr>
          <p:txBody>
            <a:bodyPr anchorCtr="0" anchor="ctr" bIns="297650" lIns="297650" spcFirstLastPara="1" rIns="297650" wrap="square" tIns="297650">
              <a:noAutofit/>
            </a:bodyPr>
            <a:lstStyle/>
            <a:p>
              <a:pPr indent="0" lvl="0" marL="0" marR="0" rtl="0" algn="ctr">
                <a:lnSpc>
                  <a:spcPct val="90000"/>
                </a:lnSpc>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Address Disparities in Medication Use and Access</a:t>
              </a:r>
              <a:endParaRPr b="1" sz="2400">
                <a:solidFill>
                  <a:schemeClr val="lt1"/>
                </a:solidFill>
                <a:latin typeface="Montserrat SemiBold"/>
                <a:ea typeface="Montserrat SemiBold"/>
                <a:cs typeface="Montserrat SemiBold"/>
                <a:sym typeface="Montserrat SemiBold"/>
              </a:endParaRPr>
            </a:p>
          </p:txBody>
        </p:sp>
        <p:sp>
          <p:nvSpPr>
            <p:cNvPr id="81" name="Google Shape;81;g2fadaf6c3a4_0_198"/>
            <p:cNvSpPr/>
            <p:nvPr/>
          </p:nvSpPr>
          <p:spPr>
            <a:xfrm>
              <a:off x="3917775" y="1131096"/>
              <a:ext cx="3766800" cy="2588400"/>
            </a:xfrm>
            <a:prstGeom prst="rect">
              <a:avLst/>
            </a:prstGeom>
            <a:solidFill>
              <a:srgbClr val="D8D8D8"/>
            </a:solidFill>
            <a:ln cap="flat" cmpd="sng" w="12700">
              <a:solidFill>
                <a:srgbClr val="CACBD0">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fadaf6c3a4_0_198"/>
            <p:cNvSpPr txBox="1"/>
            <p:nvPr/>
          </p:nvSpPr>
          <p:spPr>
            <a:xfrm>
              <a:off x="3917775" y="1131096"/>
              <a:ext cx="3766800" cy="2588400"/>
            </a:xfrm>
            <a:prstGeom prst="rect">
              <a:avLst/>
            </a:prstGeom>
            <a:noFill/>
            <a:ln>
              <a:noFill/>
            </a:ln>
          </p:spPr>
          <p:txBody>
            <a:bodyPr anchorCtr="0" anchor="t" bIns="372050" lIns="372050" spcFirstLastPara="1" rIns="372050" wrap="square" tIns="37205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Address barriers to access and the effective use of medications and other therapies</a:t>
              </a:r>
              <a:endParaRPr b="1" sz="2400">
                <a:solidFill>
                  <a:schemeClr val="lt1"/>
                </a:solidFill>
                <a:latin typeface="Montserrat SemiBold"/>
                <a:ea typeface="Montserrat SemiBold"/>
                <a:cs typeface="Montserrat SemiBold"/>
                <a:sym typeface="Montserrat SemiBold"/>
              </a:endParaRPr>
            </a:p>
          </p:txBody>
        </p:sp>
        <p:sp>
          <p:nvSpPr>
            <p:cNvPr id="83" name="Google Shape;83;g2fadaf6c3a4_0_198"/>
            <p:cNvSpPr/>
            <p:nvPr/>
          </p:nvSpPr>
          <p:spPr>
            <a:xfrm>
              <a:off x="7755621" y="552"/>
              <a:ext cx="3766800" cy="1130100"/>
            </a:xfrm>
            <a:prstGeom prst="rect">
              <a:avLst/>
            </a:prstGeom>
            <a:solidFill>
              <a:srgbClr val="92D050"/>
            </a:solidFill>
            <a:ln cap="flat" cmpd="sng" w="12700">
              <a:solidFill>
                <a:srgbClr val="001F5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fadaf6c3a4_0_198"/>
            <p:cNvSpPr txBox="1"/>
            <p:nvPr/>
          </p:nvSpPr>
          <p:spPr>
            <a:xfrm>
              <a:off x="7755621" y="552"/>
              <a:ext cx="3766800" cy="1130100"/>
            </a:xfrm>
            <a:prstGeom prst="rect">
              <a:avLst/>
            </a:prstGeom>
            <a:noFill/>
            <a:ln>
              <a:noFill/>
            </a:ln>
          </p:spPr>
          <p:txBody>
            <a:bodyPr anchorCtr="0" anchor="ctr" bIns="297650" lIns="297650" spcFirstLastPara="1" rIns="297650" wrap="square" tIns="297650">
              <a:noAutofit/>
            </a:bodyPr>
            <a:lstStyle/>
            <a:p>
              <a:pPr indent="0" lvl="0" marL="0" marR="0" rtl="0" algn="ctr">
                <a:lnSpc>
                  <a:spcPct val="90000"/>
                </a:lnSpc>
                <a:spcBef>
                  <a:spcPts val="0"/>
                </a:spcBef>
                <a:spcAft>
                  <a:spcPts val="0"/>
                </a:spcAft>
                <a:buClr>
                  <a:schemeClr val="lt1"/>
                </a:buClr>
                <a:buSzPts val="2400"/>
                <a:buFont typeface="Montserrat SemiBold"/>
                <a:buNone/>
              </a:pPr>
              <a:r>
                <a:rPr b="1" lang="en-US" sz="2400">
                  <a:solidFill>
                    <a:schemeClr val="lt1"/>
                  </a:solidFill>
                  <a:latin typeface="Montserrat SemiBold"/>
                  <a:ea typeface="Montserrat SemiBold"/>
                  <a:cs typeface="Montserrat SemiBold"/>
                  <a:sym typeface="Montserrat SemiBold"/>
                </a:rPr>
                <a:t>Enhance Member Value</a:t>
              </a:r>
              <a:endParaRPr/>
            </a:p>
          </p:txBody>
        </p:sp>
        <p:sp>
          <p:nvSpPr>
            <p:cNvPr id="85" name="Google Shape;85;g2fadaf6c3a4_0_198"/>
            <p:cNvSpPr/>
            <p:nvPr/>
          </p:nvSpPr>
          <p:spPr>
            <a:xfrm>
              <a:off x="7767825" y="1130552"/>
              <a:ext cx="3766800" cy="2588400"/>
            </a:xfrm>
            <a:prstGeom prst="rect">
              <a:avLst/>
            </a:prstGeom>
            <a:solidFill>
              <a:srgbClr val="D8D8D8"/>
            </a:solidFill>
            <a:ln cap="flat" cmpd="sng" w="12700">
              <a:solidFill>
                <a:srgbClr val="CACBD0">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fadaf6c3a4_0_198"/>
            <p:cNvSpPr txBox="1"/>
            <p:nvPr/>
          </p:nvSpPr>
          <p:spPr>
            <a:xfrm>
              <a:off x="7767825" y="1130552"/>
              <a:ext cx="3766800" cy="2588400"/>
            </a:xfrm>
            <a:prstGeom prst="rect">
              <a:avLst/>
            </a:prstGeom>
            <a:noFill/>
            <a:ln>
              <a:noFill/>
            </a:ln>
          </p:spPr>
          <p:txBody>
            <a:bodyPr anchorCtr="0" anchor="t" bIns="372050" lIns="372050" spcFirstLastPara="1" rIns="372050" wrap="square" tIns="37205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Grow our membership and make AMCP essential to those involved in managed care pharmacy </a:t>
              </a:r>
              <a:endParaRPr b="1" sz="2400">
                <a:solidFill>
                  <a:schemeClr val="lt1"/>
                </a:solidFill>
                <a:latin typeface="Montserrat SemiBold"/>
                <a:ea typeface="Montserrat SemiBold"/>
                <a:cs typeface="Montserrat SemiBold"/>
                <a:sym typeface="Montserrat SemiBold"/>
              </a:endParaRPr>
            </a:p>
          </p:txBody>
        </p:sp>
      </p:grpSp>
      <p:pic>
        <p:nvPicPr>
          <p:cNvPr descr="A picture containing text, clipart&#10;&#10;Description automatically generated" id="87" name="Google Shape;87;g2fadaf6c3a4_0_198"/>
          <p:cNvPicPr preferRelativeResize="0"/>
          <p:nvPr/>
        </p:nvPicPr>
        <p:blipFill rotWithShape="1">
          <a:blip r:embed="rId3">
            <a:alphaModFix/>
          </a:blip>
          <a:srcRect b="0" l="0" r="0" t="0"/>
          <a:stretch/>
        </p:blipFill>
        <p:spPr>
          <a:xfrm>
            <a:off x="9945664" y="5967320"/>
            <a:ext cx="1828800" cy="5530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g2fadaf6c3a4_0_299"/>
          <p:cNvPicPr preferRelativeResize="0"/>
          <p:nvPr/>
        </p:nvPicPr>
        <p:blipFill rotWithShape="1">
          <a:blip r:embed="rId3">
            <a:alphaModFix/>
          </a:blip>
          <a:srcRect b="0" l="0" r="428" t="0"/>
          <a:stretch/>
        </p:blipFill>
        <p:spPr>
          <a:xfrm>
            <a:off x="20" y="1282"/>
            <a:ext cx="12191981" cy="68567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nvSpPr>
        <p:spPr>
          <a:xfrm>
            <a:off x="-1037175" y="639117"/>
            <a:ext cx="9941100" cy="173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lang="en-US" sz="7200">
                <a:solidFill>
                  <a:srgbClr val="91C84C"/>
                </a:solidFill>
              </a:rPr>
              <a:t>Annual Events</a:t>
            </a:r>
            <a:endParaRPr>
              <a:solidFill>
                <a:srgbClr val="91C84C"/>
              </a:solidFill>
            </a:endParaRPr>
          </a:p>
        </p:txBody>
      </p:sp>
      <p:sp>
        <p:nvSpPr>
          <p:cNvPr id="98" name="Google Shape;98;p4"/>
          <p:cNvSpPr txBox="1"/>
          <p:nvPr>
            <p:ph idx="1" type="body"/>
          </p:nvPr>
        </p:nvSpPr>
        <p:spPr>
          <a:xfrm>
            <a:off x="732375" y="2474800"/>
            <a:ext cx="10364400" cy="3945000"/>
          </a:xfrm>
          <a:prstGeom prst="rect">
            <a:avLst/>
          </a:prstGeom>
          <a:noFill/>
          <a:ln>
            <a:noFill/>
          </a:ln>
        </p:spPr>
        <p:txBody>
          <a:bodyPr anchorCtr="0" anchor="t" bIns="45700" lIns="91425" spcFirstLastPara="1" rIns="91425" wrap="square" tIns="45700">
            <a:normAutofit/>
          </a:bodyPr>
          <a:lstStyle/>
          <a:p>
            <a:pPr indent="-368300" lvl="0" marL="228600" rtl="0" algn="l">
              <a:lnSpc>
                <a:spcPct val="90000"/>
              </a:lnSpc>
              <a:spcBef>
                <a:spcPts val="0"/>
              </a:spcBef>
              <a:spcAft>
                <a:spcPts val="0"/>
              </a:spcAft>
              <a:buClr>
                <a:schemeClr val="lt1"/>
              </a:buClr>
              <a:buSzPts val="5000"/>
              <a:buChar char="●"/>
            </a:pPr>
            <a:r>
              <a:rPr lang="en-US" sz="5000">
                <a:solidFill>
                  <a:schemeClr val="lt1"/>
                </a:solidFill>
              </a:rPr>
              <a:t>Nexus (October)</a:t>
            </a:r>
            <a:endParaRPr sz="5000">
              <a:solidFill>
                <a:schemeClr val="lt1"/>
              </a:solidFill>
            </a:endParaRPr>
          </a:p>
          <a:p>
            <a:pPr indent="-368300" lvl="0" marL="228600" rtl="0" algn="l">
              <a:lnSpc>
                <a:spcPct val="90000"/>
              </a:lnSpc>
              <a:spcBef>
                <a:spcPts val="0"/>
              </a:spcBef>
              <a:spcAft>
                <a:spcPts val="0"/>
              </a:spcAft>
              <a:buClr>
                <a:schemeClr val="lt1"/>
              </a:buClr>
              <a:buSzPts val="5000"/>
              <a:buChar char="●"/>
            </a:pPr>
            <a:r>
              <a:rPr lang="en-US" sz="5000">
                <a:solidFill>
                  <a:schemeClr val="lt1"/>
                </a:solidFill>
              </a:rPr>
              <a:t>Carolinas </a:t>
            </a:r>
            <a:r>
              <a:rPr lang="en-US" sz="5000">
                <a:solidFill>
                  <a:schemeClr val="lt1"/>
                </a:solidFill>
              </a:rPr>
              <a:t>Affiliate</a:t>
            </a:r>
            <a:r>
              <a:rPr lang="en-US" sz="5000">
                <a:solidFill>
                  <a:schemeClr val="lt1"/>
                </a:solidFill>
              </a:rPr>
              <a:t> Day</a:t>
            </a:r>
            <a:endParaRPr sz="5000">
              <a:solidFill>
                <a:schemeClr val="lt1"/>
              </a:solidFill>
            </a:endParaRPr>
          </a:p>
          <a:p>
            <a:pPr indent="0" lvl="0" marL="457200" rtl="0" algn="l">
              <a:lnSpc>
                <a:spcPct val="90000"/>
              </a:lnSpc>
              <a:spcBef>
                <a:spcPts val="0"/>
              </a:spcBef>
              <a:spcAft>
                <a:spcPts val="0"/>
              </a:spcAft>
              <a:buNone/>
            </a:pPr>
            <a:r>
              <a:rPr lang="en-US" sz="5000">
                <a:solidFill>
                  <a:schemeClr val="lt1"/>
                </a:solidFill>
              </a:rPr>
              <a:t> of Education (November)</a:t>
            </a:r>
            <a:endParaRPr sz="5000">
              <a:solidFill>
                <a:schemeClr val="lt1"/>
              </a:solidFill>
            </a:endParaRPr>
          </a:p>
          <a:p>
            <a:pPr indent="-368300" lvl="0" marL="228600" rtl="0" algn="l">
              <a:lnSpc>
                <a:spcPct val="90000"/>
              </a:lnSpc>
              <a:spcBef>
                <a:spcPts val="0"/>
              </a:spcBef>
              <a:spcAft>
                <a:spcPts val="0"/>
              </a:spcAft>
              <a:buClr>
                <a:schemeClr val="lt1"/>
              </a:buClr>
              <a:buSzPts val="5000"/>
              <a:buChar char="●"/>
            </a:pPr>
            <a:r>
              <a:rPr lang="en-US" sz="5000">
                <a:solidFill>
                  <a:schemeClr val="lt1"/>
                </a:solidFill>
              </a:rPr>
              <a:t>Annual Conference (March)</a:t>
            </a:r>
            <a:endParaRPr sz="5000">
              <a:solidFill>
                <a:schemeClr val="lt1"/>
              </a:solidFill>
            </a:endParaRPr>
          </a:p>
          <a:p>
            <a:pPr indent="0" lvl="0" marL="0" rtl="0" algn="l">
              <a:lnSpc>
                <a:spcPct val="90000"/>
              </a:lnSpc>
              <a:spcBef>
                <a:spcPts val="0"/>
              </a:spcBef>
              <a:spcAft>
                <a:spcPts val="0"/>
              </a:spcAft>
              <a:buNone/>
            </a:pPr>
            <a:r>
              <a:t/>
            </a:r>
            <a:endParaRPr sz="5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1095640" y="461275"/>
            <a:ext cx="8841000" cy="2169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lt1"/>
              </a:buClr>
              <a:buSzPts val="7200"/>
              <a:buFont typeface="Arial"/>
              <a:buNone/>
            </a:pPr>
            <a:r>
              <a:rPr lang="en-US">
                <a:solidFill>
                  <a:srgbClr val="91C84C"/>
                </a:solidFill>
              </a:rPr>
              <a:t>Nexus</a:t>
            </a:r>
            <a:endParaRPr b="0" sz="1400">
              <a:solidFill>
                <a:srgbClr val="91C84C"/>
              </a:solidFill>
            </a:endParaRPr>
          </a:p>
          <a:p>
            <a:pPr indent="0" lvl="0" marL="0" rtl="0" algn="ctr">
              <a:lnSpc>
                <a:spcPct val="90000"/>
              </a:lnSpc>
              <a:spcBef>
                <a:spcPts val="0"/>
              </a:spcBef>
              <a:spcAft>
                <a:spcPts val="0"/>
              </a:spcAft>
              <a:buClr>
                <a:srgbClr val="00205B"/>
              </a:buClr>
              <a:buSzPts val="7200"/>
              <a:buFont typeface="Arial"/>
              <a:buNone/>
            </a:pPr>
            <a:r>
              <a:t/>
            </a:r>
            <a:endParaRPr/>
          </a:p>
        </p:txBody>
      </p:sp>
      <p:pic>
        <p:nvPicPr>
          <p:cNvPr id="104" name="Google Shape;104;p2"/>
          <p:cNvPicPr preferRelativeResize="0"/>
          <p:nvPr/>
        </p:nvPicPr>
        <p:blipFill>
          <a:blip r:embed="rId3">
            <a:alphaModFix/>
          </a:blip>
          <a:stretch>
            <a:fillRect/>
          </a:stretch>
        </p:blipFill>
        <p:spPr>
          <a:xfrm>
            <a:off x="6096000" y="662400"/>
            <a:ext cx="4149900" cy="5533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f6cddbba9b_0_27"/>
          <p:cNvSpPr txBox="1"/>
          <p:nvPr/>
        </p:nvSpPr>
        <p:spPr>
          <a:xfrm>
            <a:off x="-1037175" y="639117"/>
            <a:ext cx="9941100" cy="173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lang="en-US" sz="7200">
                <a:solidFill>
                  <a:srgbClr val="91C84C"/>
                </a:solidFill>
              </a:rPr>
              <a:t>Annual Events Scholarships</a:t>
            </a:r>
            <a:endParaRPr>
              <a:solidFill>
                <a:srgbClr val="91C84C"/>
              </a:solidFill>
            </a:endParaRPr>
          </a:p>
        </p:txBody>
      </p:sp>
      <p:sp>
        <p:nvSpPr>
          <p:cNvPr id="110" name="Google Shape;110;g2f6cddbba9b_0_27"/>
          <p:cNvSpPr txBox="1"/>
          <p:nvPr>
            <p:ph idx="1" type="body"/>
          </p:nvPr>
        </p:nvSpPr>
        <p:spPr>
          <a:xfrm>
            <a:off x="690050" y="3152150"/>
            <a:ext cx="10364400" cy="3945000"/>
          </a:xfrm>
          <a:prstGeom prst="rect">
            <a:avLst/>
          </a:prstGeom>
          <a:noFill/>
          <a:ln>
            <a:noFill/>
          </a:ln>
        </p:spPr>
        <p:txBody>
          <a:bodyPr anchorCtr="0" anchor="t" bIns="45700" lIns="91425" spcFirstLastPara="1" rIns="91425" wrap="square" tIns="45700">
            <a:normAutofit/>
          </a:bodyPr>
          <a:lstStyle/>
          <a:p>
            <a:pPr indent="-368300" lvl="0" marL="228600" rtl="0" algn="l">
              <a:lnSpc>
                <a:spcPct val="90000"/>
              </a:lnSpc>
              <a:spcBef>
                <a:spcPts val="0"/>
              </a:spcBef>
              <a:spcAft>
                <a:spcPts val="0"/>
              </a:spcAft>
              <a:buClr>
                <a:schemeClr val="lt1"/>
              </a:buClr>
              <a:buSzPts val="5000"/>
              <a:buChar char="●"/>
            </a:pPr>
            <a:r>
              <a:rPr lang="en-US" sz="5000">
                <a:solidFill>
                  <a:schemeClr val="lt1"/>
                </a:solidFill>
              </a:rPr>
              <a:t>Nexus Scholarships</a:t>
            </a:r>
            <a:endParaRPr sz="5000">
              <a:solidFill>
                <a:schemeClr val="lt1"/>
              </a:solidFill>
            </a:endParaRPr>
          </a:p>
          <a:p>
            <a:pPr indent="-368300" lvl="0" marL="228600" rtl="0" algn="l">
              <a:lnSpc>
                <a:spcPct val="90000"/>
              </a:lnSpc>
              <a:spcBef>
                <a:spcPts val="0"/>
              </a:spcBef>
              <a:spcAft>
                <a:spcPts val="0"/>
              </a:spcAft>
              <a:buClr>
                <a:schemeClr val="lt1"/>
              </a:buClr>
              <a:buSzPts val="5000"/>
              <a:buChar char="●"/>
            </a:pPr>
            <a:r>
              <a:rPr lang="en-US" sz="5000">
                <a:solidFill>
                  <a:schemeClr val="lt1"/>
                </a:solidFill>
              </a:rPr>
              <a:t>Annual Conference Scholarships </a:t>
            </a:r>
            <a:endParaRPr sz="5000">
              <a:solidFill>
                <a:schemeClr val="lt1"/>
              </a:solidFill>
            </a:endParaRPr>
          </a:p>
          <a:p>
            <a:pPr indent="-368300" lvl="0" marL="228600" rtl="0" algn="l">
              <a:lnSpc>
                <a:spcPct val="90000"/>
              </a:lnSpc>
              <a:spcBef>
                <a:spcPts val="0"/>
              </a:spcBef>
              <a:spcAft>
                <a:spcPts val="0"/>
              </a:spcAft>
              <a:buClr>
                <a:schemeClr val="lt1"/>
              </a:buClr>
              <a:buSzPts val="5000"/>
              <a:buChar char="●"/>
            </a:pPr>
            <a:r>
              <a:rPr lang="en-US" sz="5000">
                <a:solidFill>
                  <a:schemeClr val="lt1"/>
                </a:solidFill>
              </a:rPr>
              <a:t>$1500 for travel/registration</a:t>
            </a:r>
            <a:endParaRPr sz="5000">
              <a:solidFill>
                <a:schemeClr val="lt1"/>
              </a:solidFill>
            </a:endParaRPr>
          </a:p>
          <a:p>
            <a:pPr indent="-368300" lvl="0" marL="228600" rtl="0" algn="l">
              <a:lnSpc>
                <a:spcPct val="90000"/>
              </a:lnSpc>
              <a:spcBef>
                <a:spcPts val="0"/>
              </a:spcBef>
              <a:spcAft>
                <a:spcPts val="0"/>
              </a:spcAft>
              <a:buClr>
                <a:schemeClr val="lt1"/>
              </a:buClr>
              <a:buSzPts val="5000"/>
              <a:buChar char="●"/>
            </a:pPr>
            <a:r>
              <a:rPr lang="en-US" sz="5000">
                <a:solidFill>
                  <a:schemeClr val="lt1"/>
                </a:solidFill>
              </a:rPr>
              <a:t>Recognition at the conference</a:t>
            </a:r>
            <a:endParaRPr sz="5000">
              <a:solidFill>
                <a:schemeClr val="lt1"/>
              </a:solidFill>
            </a:endParaRPr>
          </a:p>
          <a:p>
            <a:pPr indent="0" lvl="0" marL="0" rtl="0" algn="l">
              <a:lnSpc>
                <a:spcPct val="90000"/>
              </a:lnSpc>
              <a:spcBef>
                <a:spcPts val="0"/>
              </a:spcBef>
              <a:spcAft>
                <a:spcPts val="0"/>
              </a:spcAft>
              <a:buNone/>
            </a:pPr>
            <a:r>
              <a:t/>
            </a:r>
            <a:endParaRPr sz="5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fadaf6c3a4_0_493"/>
          <p:cNvSpPr txBox="1"/>
          <p:nvPr/>
        </p:nvSpPr>
        <p:spPr>
          <a:xfrm>
            <a:off x="-1037175" y="639117"/>
            <a:ext cx="9941100" cy="173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lang="en-US" sz="7200">
                <a:solidFill>
                  <a:srgbClr val="91C84C"/>
                </a:solidFill>
              </a:rPr>
              <a:t>Carolinas Day of Education</a:t>
            </a:r>
            <a:endParaRPr>
              <a:solidFill>
                <a:srgbClr val="91C84C"/>
              </a:solidFill>
            </a:endParaRPr>
          </a:p>
        </p:txBody>
      </p:sp>
      <p:sp>
        <p:nvSpPr>
          <p:cNvPr id="116" name="Google Shape;116;g2fadaf6c3a4_0_493"/>
          <p:cNvSpPr txBox="1"/>
          <p:nvPr>
            <p:ph idx="1" type="body"/>
          </p:nvPr>
        </p:nvSpPr>
        <p:spPr>
          <a:xfrm>
            <a:off x="690050" y="3152150"/>
            <a:ext cx="8316600" cy="3945000"/>
          </a:xfrm>
          <a:prstGeom prst="rect">
            <a:avLst/>
          </a:prstGeom>
          <a:noFill/>
          <a:ln>
            <a:noFill/>
          </a:ln>
        </p:spPr>
        <p:txBody>
          <a:bodyPr anchorCtr="0" anchor="t" bIns="45700" lIns="91425" spcFirstLastPara="1" rIns="91425" wrap="square" tIns="45700">
            <a:normAutofit/>
          </a:bodyPr>
          <a:lstStyle/>
          <a:p>
            <a:pPr indent="-368300" lvl="0" marL="228600" rtl="0" algn="l">
              <a:lnSpc>
                <a:spcPct val="90000"/>
              </a:lnSpc>
              <a:spcBef>
                <a:spcPts val="0"/>
              </a:spcBef>
              <a:spcAft>
                <a:spcPts val="0"/>
              </a:spcAft>
              <a:buClr>
                <a:schemeClr val="lt1"/>
              </a:buClr>
              <a:buSzPts val="5000"/>
              <a:buChar char="●"/>
            </a:pPr>
            <a:r>
              <a:rPr lang="en-US" sz="5000">
                <a:solidFill>
                  <a:schemeClr val="lt1"/>
                </a:solidFill>
              </a:rPr>
              <a:t>Thursday November 14, 2024 from 8am to 4pm ET</a:t>
            </a:r>
            <a:endParaRPr sz="5000">
              <a:solidFill>
                <a:schemeClr val="lt1"/>
              </a:solidFill>
            </a:endParaRPr>
          </a:p>
          <a:p>
            <a:pPr indent="0" lvl="0" marL="0" rtl="0" algn="l">
              <a:lnSpc>
                <a:spcPct val="90000"/>
              </a:lnSpc>
              <a:spcBef>
                <a:spcPts val="0"/>
              </a:spcBef>
              <a:spcAft>
                <a:spcPts val="0"/>
              </a:spcAft>
              <a:buNone/>
            </a:pPr>
            <a:r>
              <a:t/>
            </a:r>
            <a:endParaRPr sz="5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2019-05-03T17:39:49Z</dcterms:created>
  <dc:creator>Mara K. Braunger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0x0101009CC083D3E6806C4E94EB803BB7880101</vt:lpwstr>
  </property>
  <property fmtid="{D5CDD505-2E9C-101B-9397-08002B2CF9AE}" pid="3" name="MediaServiceImageTags">
    <vt:lpwstr/>
  </property>
</Properties>
</file>