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Roboto Condensed"/>
      <p:regular r:id="rId21"/>
      <p:bold r:id="rId22"/>
      <p:italic r:id="rId23"/>
      <p:boldItalic r:id="rId24"/>
    </p:embeddedFont>
    <p:embeddedFont>
      <p:font typeface="Bitt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itter-bold.fntdata"/><Relationship Id="rId25" Type="http://schemas.openxmlformats.org/officeDocument/2006/relationships/font" Target="fonts/Bitter-regular.fntdata"/><Relationship Id="rId28" Type="http://schemas.openxmlformats.org/officeDocument/2006/relationships/font" Target="fonts/Bitter-boldItalic.fntdata"/><Relationship Id="rId27" Type="http://schemas.openxmlformats.org/officeDocument/2006/relationships/font" Target="fonts/Bitt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3df013d8e_0_1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13df013d8e_0_1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13df013d8e_0_1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13df013d8e_0_1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3df013d8e_0_1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13df013d8e_0_1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3df013d8e_0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13df013d8e_0_12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3df013d8e_0_1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13df013d8e_0_1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3df013d8e_0_1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13df013d8e_0_12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3df013d8e_0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13df013d8e_0_1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3df013d8e_0_1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13df013d8e_0_1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2296365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42296365e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3df013d8e_0_1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13df013d8e_0_12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3df013d8e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13df013d8e_0_1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3df013d8e_0_1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13df013d8e_0_1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10404" r="5071" t="0"/>
          <a:stretch/>
        </p:blipFill>
        <p:spPr>
          <a:xfrm>
            <a:off x="1894743" y="36659"/>
            <a:ext cx="15457249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674277">
            <a:off x="1262730" y="2853175"/>
            <a:ext cx="2074521" cy="307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009379">
            <a:off x="16738821" y="341416"/>
            <a:ext cx="2162140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3"/>
          <p:cNvGrpSpPr/>
          <p:nvPr/>
        </p:nvGrpSpPr>
        <p:grpSpPr>
          <a:xfrm>
            <a:off x="3652441" y="2836473"/>
            <a:ext cx="9030826" cy="5596757"/>
            <a:chOff x="17" y="-1673700"/>
            <a:chExt cx="12041100" cy="7462344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266250" y="-1673700"/>
              <a:ext cx="11508600" cy="158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699">
                  <a:solidFill>
                    <a:srgbClr val="5E7F73"/>
                  </a:solidFill>
                  <a:latin typeface="Bitter"/>
                  <a:ea typeface="Bitter"/>
                  <a:cs typeface="Bitter"/>
                  <a:sym typeface="Bitter"/>
                </a:rPr>
                <a:t>SNPhA Elections</a:t>
              </a:r>
              <a:endParaRPr b="1" sz="7199"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17" y="607044"/>
              <a:ext cx="12041100" cy="51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499">
                  <a:solidFill>
                    <a:srgbClr val="E39A81"/>
                  </a:solidFill>
                  <a:latin typeface="Bitter"/>
                  <a:ea typeface="Bitter"/>
                  <a:cs typeface="Bitter"/>
                  <a:sym typeface="Bitter"/>
                </a:rPr>
                <a:t>Thank you for considering SNPhA!</a:t>
              </a:r>
              <a:endParaRPr sz="7499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marR="0" rtl="0" algn="l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9">
                <a:solidFill>
                  <a:srgbClr val="E39A81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690236">
            <a:off x="886725" y="7052339"/>
            <a:ext cx="1550267" cy="448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3728098">
            <a:off x="17298924" y="5714179"/>
            <a:ext cx="1978152" cy="363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776975" y="1421125"/>
            <a:ext cx="2770626" cy="27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613752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676500" y="3870363"/>
            <a:ext cx="7791000" cy="3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Legislative</a:t>
            </a:r>
            <a:endParaRPr b="1" sz="95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9241075" y="2061600"/>
            <a:ext cx="8796600" cy="7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update/create initiative poster(s)/trifold(s)/flyers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hold any events relating to legislative issues with a particular focus on minority representation and pharmacy related issues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discuss any initiative event idea with President before implementing; when planning events refer to the most up-to-date guidelines regarding your initiative posted by the national office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hold as many initiative events as possible each year, but focus on quality of event over quantity of events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submit CIC Submission Form to Secretary within a week of the event; follow the guidelines provided by Secretary and always include pictures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collaborate with other SNPhA initiative chairs and other student organizations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attend all officer and general meetings; inform President within 48 hours of the scheduled meeting if unable to attend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attend as many initiative and non-initiative events as possible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record a brief summary at the end of the year of things done and turnover any folders to new Legislative Chair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613752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507625" y="3870375"/>
            <a:ext cx="7959900" cy="4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Operation</a:t>
            </a:r>
            <a:r>
              <a:rPr b="1" lang="en-US" sz="91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 Immunization</a:t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9241075" y="2061600"/>
            <a:ext cx="8796600" cy="6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update/create initiative poster(s)/trifold(s)/flyers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organize immunization events, inform the public about appropriate vaccines for their age group/disease states, and generate awareness about immunizations.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discuss any initiative event idea with President before implementing; when planning events refer to the most up-to-date guidelines regarding your initiative posted by the national office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hold as many initiative events as possible each year, but focus on quality of event over quantity of events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submit CIC Submission Form to CIC Master within a week of the event; follow the guidelines provided by Secretary and always include pictures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collaborate with other SNPhA initiative chairs and other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attend as many initiative and non-initiative events as possible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record a brief summary at the end of the year of things done and turnover any folders to new “Operation Immunization” Chair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613752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507625" y="3870375"/>
            <a:ext cx="7959900" cy="4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“Power to End Stroke”</a:t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9241075" y="2061600"/>
            <a:ext cx="8796600" cy="6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update/create initiative poster(s)/trifold(s)/flyers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organize immunization events, inform the public about appropriate vaccines for their age group/disease states, and generate awareness about immunizations.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discuss any initiative event idea with President before implementing; when planning events refer to the most up-to-date guidelines regarding your initiative posted by the national office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hold as many initiative events as possible each year, but focus on quality of event over quantity of events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submit CIC Submission Form to CIC Master  within a week of the event; follow the guidelines provided by Secretary and always include pictures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collaborate with other SNPhA initiative chairs and other student organizations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record a brief summary at the end of the year of things done and turnover any folders to new “Operation Immunization” Chair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613752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507625" y="3870375"/>
            <a:ext cx="7959900" cy="4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“Remember the Ribbon”</a:t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9241075" y="2061600"/>
            <a:ext cx="8796600" cy="82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update/create initiative poster(s)/trifold(s)/flyers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hold events that bring awareness to HIV/AIDS and inform patients about the importance of HIV/AIDS testing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Organize free HIV testing/Information event during the annual CU Operation in As Much (Spring)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discuss any initiative event idea with President before implementing; when planning events refer to the most up-to-date guidelines regarding your initiative posted by the national office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hold as many initiative events as possible each year, but focus on quality of event over quantity of events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submit CIC Submission Form to Secretary within a week of the event; follow the guidelines provided by Secretary and always include pictures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collaborate with other SNPhA initiative chairs and other student organizations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attend all officer and general meetings; inform President within 48 hours of the scheduled meeting if unable to attend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attend as many initiative and non-initiative events as possible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record a brief summary at the end of the year of things done and turnover any folders to new “Remember the Ribbon” Chair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613752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6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6"/>
          <p:cNvSpPr txBox="1"/>
          <p:nvPr/>
        </p:nvSpPr>
        <p:spPr>
          <a:xfrm>
            <a:off x="592050" y="4185275"/>
            <a:ext cx="7959900" cy="29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Mental Health</a:t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9241075" y="2061600"/>
            <a:ext cx="8796600" cy="7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update/create initiative poster(s)/trifold(s)/flyers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Must plan and execute at least 2 initiative related events PER SEMESTER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select an initiative co-chair(s) for school year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hold events that bring awareness to mental health disorders and inform patients about the  importance of mental health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discuss any initiative event idea with President before implementing; when planning events  refer to the most up-to-date guidelines regarding your initiative posted by the national office • To hold as many initiative events as possible each year, but focus on quality of event  over quantity of events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submit CIC Submission (or an event summary) to CIC Master  within a week of the event; follow  the guidelines provided by Secretary and always include pictures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</a:t>
            </a: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attend all officer and general meetings; inform President within 48 hours of the scheduled  meeting if unable to attend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record a brief summary at the end of the year of things done and turnover any folders to  new Mental Health Chair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613752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592050" y="2750825"/>
            <a:ext cx="7959900" cy="4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“Bridging the Gap” (CAPS)</a:t>
            </a:r>
            <a:endParaRPr b="1" sz="91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9220075" y="1636500"/>
            <a:ext cx="8796600" cy="86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update/create initiative poster(s)/trifold(s)/flyers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Must plan and execute at least 2 initiative related events PER SEMESTER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select an initiative co-chair(s) for school year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hold events or invite guest speakers that foster professional and personal development  knowledge for chapter members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discuss any initiative event idea with President before implementing; when planning events  refer to the most up-to-date guidelines regarding your initiative posted by the national office • To hold as many initiative events as possible each year, but focus on quality of event  over quantity of events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submit CIC Submission (or an event summary) to CIC Master within a week of the event; follow  the guidelines provided by Secretary and always include pictures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collaborate with other SNPhA chapters with planning outreach events (in person or virtual)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attend all officer and general meetings; inform President within 48 hours of the scheduled  meeting if unable to attend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• To record a brief summary at the end of the year of things done and turnover any folders to  new BTG/CAPS Chair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3552" l="7104" r="7403" t="3207"/>
          <a:stretch/>
        </p:blipFill>
        <p:spPr>
          <a:xfrm>
            <a:off x="1338147" y="348498"/>
            <a:ext cx="15576049" cy="955519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2060176" y="4597650"/>
            <a:ext cx="113070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400" u="sng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Elected Positions </a:t>
            </a:r>
            <a:endParaRPr b="1" sz="38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312488" y="3428988"/>
            <a:ext cx="7791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Treasurer</a:t>
            </a: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 b="24708" l="9313" r="59795" t="28228"/>
          <a:stretch/>
        </p:blipFill>
        <p:spPr>
          <a:xfrm>
            <a:off x="549095" y="6214260"/>
            <a:ext cx="5762028" cy="49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1125" y="203800"/>
            <a:ext cx="1255942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991675" y="436875"/>
            <a:ext cx="9783600" cy="10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maintain the CUCPHS-SNPhA bank account so it is accurate, up-to-date, and can be trusted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be the primary account holder and have access to bank account, and checks; only other person who will have access will be Chapter Advisor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attend treasurer workshops through PSEB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Request funding from PSEB for conferences and other activities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provide members each year of a list of things that will and will not be reimbursable; to provide officers a protocol (via PSEB policy) for reimbursement and have officers sign a form to acknowledge that they have read and agree to the terms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give reimbursement to officers only if they followed the agreed upon protocol and provided a receipt; if they do not follow these procedures, then no money will be reimbursed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keep an up-to-date record of all reimbursement forms and receipts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keep an up-to-date excel sheet documenting all details of a reimbursement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collect dues from members and record on membership forms that dues have been paid; help assist President and Secretary in sending Membership Forms/Dues to the national office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give approval of fundraising ideas/prices with the collaboration of the President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meet each month with President and Chapter Advisor to review the bank account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Char char="●"/>
            </a:pP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record a brief summary at the end of the year of things done and tu</a:t>
            </a:r>
            <a:r>
              <a:rPr lang="en-US" sz="24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rnover any binders folders/documents to new Treasurer; make sure to include ALL receipts, reimbursement forms, and the Excel sheet</a:t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234700" y="2757175"/>
            <a:ext cx="6169800" cy="3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9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Webmaster / Social Media Chair </a:t>
            </a:r>
            <a:endParaRPr sz="100"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24708" l="9313" r="59795" t="28228"/>
          <a:stretch/>
        </p:blipFill>
        <p:spPr>
          <a:xfrm>
            <a:off x="549095" y="6214260"/>
            <a:ext cx="5762028" cy="49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1125" y="203800"/>
            <a:ext cx="1255942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7991675" y="203800"/>
            <a:ext cx="9783600" cy="9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update the snpha.org chapter page, the Facebook Page (SNPhA Campbell University College of Pharmacy, Blackboard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○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list can fluctuate as times change and different avenues become less or more popular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be in communication with the President and other officers in terms of events and announcements that are needed to be made on the various pages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make all communications informative and engaging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update any pictures taken at events to the various pages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assist any of the officers whenever necessary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attend all officer and general meetings; inform President within 48 hours of the scheduled meeting if unable to attend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attend as many initiative and non-initiative events as possible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 record a brief summary at the end of the year of things done and turnover any folders to new Webmaster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Organize SNPhA Spirit week during homecoming</a:t>
            </a:r>
            <a:endParaRPr sz="2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Condensed"/>
              <a:buChar char="●"/>
            </a:pPr>
            <a:r>
              <a:rPr lang="en-US" sz="2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Apply for semester bake sales and jean’s days in conjunction with the president.</a:t>
            </a:r>
            <a:endParaRPr sz="3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312488" y="3428988"/>
            <a:ext cx="7791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CIC Master </a:t>
            </a: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 b="24708" l="9313" r="59795" t="28228"/>
          <a:stretch/>
        </p:blipFill>
        <p:spPr>
          <a:xfrm>
            <a:off x="549095" y="6214260"/>
            <a:ext cx="5762028" cy="49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1125" y="203800"/>
            <a:ext cx="1255942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7991675" y="331900"/>
            <a:ext cx="9668100" cy="53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Condensed"/>
              <a:buChar char="●"/>
            </a:pPr>
            <a:r>
              <a:rPr lang="en-US" sz="3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Documenting events held at the chapter level. </a:t>
            </a:r>
            <a:endParaRPr sz="3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Condensed"/>
              <a:buChar char="●"/>
            </a:pPr>
            <a:r>
              <a:rPr lang="en-US" sz="3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Work with the webmaster to make sure events are posted. </a:t>
            </a:r>
            <a:endParaRPr sz="3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Condensed"/>
              <a:buChar char="●"/>
            </a:pPr>
            <a:r>
              <a:rPr lang="en-US" sz="3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Submit reports to the SNPhA website. </a:t>
            </a:r>
            <a:endParaRPr sz="3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63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oboto Condensed"/>
              <a:buChar char="●"/>
            </a:pPr>
            <a:r>
              <a:rPr lang="en-US" sz="3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Understand the process of documenting and submitting events. </a:t>
            </a:r>
            <a:endParaRPr sz="3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 rotWithShape="1">
          <a:blip r:embed="rId3">
            <a:alphaModFix/>
          </a:blip>
          <a:srcRect b="19112" l="14136" r="14500" t="15253"/>
          <a:stretch/>
        </p:blipFill>
        <p:spPr>
          <a:xfrm>
            <a:off x="2501100" y="1536375"/>
            <a:ext cx="13205228" cy="683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776798">
            <a:off x="9856244" y="-3121404"/>
            <a:ext cx="2776761" cy="72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967889">
            <a:off x="16434012" y="5634135"/>
            <a:ext cx="3022508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-971366">
            <a:off x="749568" y="6731179"/>
            <a:ext cx="2346524" cy="571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4197658" y="3148959"/>
            <a:ext cx="9812100" cy="3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460" u="sng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rPr>
              <a:t>Appointed Positions</a:t>
            </a:r>
            <a:endParaRPr u="sn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279299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1028700" y="3114588"/>
            <a:ext cx="7791000" cy="4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Membership Chair</a:t>
            </a:r>
            <a:endParaRPr b="1" sz="95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9615025" y="2250550"/>
            <a:ext cx="7414800" cy="6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Roboto Condensed"/>
              <a:buChar char="●"/>
            </a:pPr>
            <a:r>
              <a:rPr lang="en-US" sz="2900">
                <a:latin typeface="Roboto Condensed"/>
                <a:ea typeface="Roboto Condensed"/>
                <a:cs typeface="Roboto Condensed"/>
                <a:sym typeface="Roboto Condensed"/>
              </a:rPr>
              <a:t>Actively recruit pharmacy and pre-pharmacy students to join SNPhA</a:t>
            </a:r>
            <a:endParaRPr sz="2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Roboto Condensed"/>
              <a:buChar char="●"/>
            </a:pPr>
            <a:r>
              <a:rPr lang="en-US" sz="2900">
                <a:latin typeface="Roboto Condensed"/>
                <a:ea typeface="Roboto Condensed"/>
                <a:cs typeface="Roboto Condensed"/>
                <a:sym typeface="Roboto Condensed"/>
              </a:rPr>
              <a:t>Maintain spreadsheet of nationally registered members and members who pay local chapter dues</a:t>
            </a:r>
            <a:endParaRPr sz="2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Roboto Condensed"/>
              <a:buChar char="●"/>
            </a:pPr>
            <a:r>
              <a:rPr lang="en-US" sz="2900">
                <a:latin typeface="Roboto Condensed"/>
                <a:ea typeface="Roboto Condensed"/>
                <a:cs typeface="Roboto Condensed"/>
                <a:sym typeface="Roboto Condensed"/>
              </a:rPr>
              <a:t>Attend Accepted Student Day for CU to recruit incoming pharmacy students</a:t>
            </a:r>
            <a:endParaRPr sz="2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Roboto Condensed"/>
              <a:buChar char="●"/>
            </a:pPr>
            <a:r>
              <a:rPr lang="en-US" sz="2900">
                <a:latin typeface="Roboto Condensed"/>
                <a:ea typeface="Roboto Condensed"/>
                <a:cs typeface="Roboto Condensed"/>
                <a:sym typeface="Roboto Condensed"/>
              </a:rPr>
              <a:t>Recruit pre-pharmacy and undergraduate students to join SNPhA</a:t>
            </a:r>
            <a:endParaRPr sz="2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Roboto Condensed"/>
              <a:buChar char="●"/>
            </a:pPr>
            <a:r>
              <a:rPr lang="en-US" sz="2900">
                <a:latin typeface="Roboto Condensed"/>
                <a:ea typeface="Roboto Condensed"/>
                <a:cs typeface="Roboto Condensed"/>
                <a:sym typeface="Roboto Condensed"/>
              </a:rPr>
              <a:t>Run the tier mentorship program  </a:t>
            </a:r>
            <a:endParaRPr sz="2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Font typeface="Roboto Condensed"/>
              <a:buChar char="●"/>
            </a:pPr>
            <a:r>
              <a:rPr lang="en-US" sz="2900">
                <a:latin typeface="Roboto Condensed"/>
                <a:ea typeface="Roboto Condensed"/>
                <a:cs typeface="Roboto Condensed"/>
                <a:sym typeface="Roboto Condensed"/>
              </a:rPr>
              <a:t>Host events to bridge the gap between pharmacy students transitioning to pharmacy school </a:t>
            </a:r>
            <a:endParaRPr sz="29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613752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1028700" y="3114588"/>
            <a:ext cx="7791000" cy="46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Fundraising Chair</a:t>
            </a:r>
            <a:endParaRPr b="1" sz="95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9447050" y="2061600"/>
            <a:ext cx="8380500" cy="60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To communicate on a regular basis with each other and with the President, Treasurer, and other officers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To have as many fundraisers each year as possible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To come up with new, innovative ideas of items to sell 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Can be CUCPHS/Pharmacy related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Can also be initiative based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To discuss fundraising ideas at officer meetings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To seek advice/approval from Treasurer in terms of pricing/budget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To turn in all checks/cash to Treasurer promptly 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To utilize help from the Class Liaisons when fundraisers are going on to pass around order forms and collect money</a:t>
            </a:r>
            <a:endParaRPr sz="26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Roboto Condensed"/>
              <a:buChar char="●"/>
            </a:pPr>
            <a:r>
              <a:rPr lang="en-US" sz="2600">
                <a:latin typeface="Roboto Condensed"/>
                <a:ea typeface="Roboto Condensed"/>
                <a:cs typeface="Roboto Condensed"/>
                <a:sym typeface="Roboto Condensed"/>
              </a:rPr>
              <a:t>To record a brief summary at the end of the year of things done and turnover any folders to new Fundraising Chairs</a:t>
            </a:r>
            <a:endParaRPr sz="22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C9C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3128" l="51883" r="6348" t="0"/>
          <a:stretch/>
        </p:blipFill>
        <p:spPr>
          <a:xfrm>
            <a:off x="8674250" y="-240825"/>
            <a:ext cx="9613752" cy="10168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11630455" y="2934299"/>
            <a:ext cx="474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541305">
            <a:off x="123583" y="282965"/>
            <a:ext cx="1923406" cy="25187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1028700" y="3114588"/>
            <a:ext cx="7791000" cy="6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“</a:t>
            </a:r>
            <a:r>
              <a:rPr b="1" lang="en-US" sz="9500">
                <a:solidFill>
                  <a:srgbClr val="5E7F73"/>
                </a:solidFill>
                <a:latin typeface="Bitter"/>
                <a:ea typeface="Bitter"/>
                <a:cs typeface="Bitter"/>
                <a:sym typeface="Bitter"/>
              </a:rPr>
              <a:t>Keepsake” &amp; “Fighting Diabetes “ </a:t>
            </a:r>
            <a:endParaRPr b="1" sz="95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500">
              <a:solidFill>
                <a:srgbClr val="5E7F7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24708" l="9313" r="59795" t="28228"/>
          <a:stretch/>
        </p:blipFill>
        <p:spPr>
          <a:xfrm>
            <a:off x="6962395" y="7274010"/>
            <a:ext cx="5762028" cy="4937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9241075" y="2061600"/>
            <a:ext cx="8586600" cy="80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update/create initiative poster(s)/trifold(s)/flyers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arrange CKD awareness events, discuss risk factors of CKD with patients, promote National Kidney Disease Awareness Month in March, and promote World Kidney Day on March 13th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educate patients on how to manage Diabetes including discussion of appropriate lifestyle modifications and medication therapy and how to prevent Diabetes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discuss any initiative event idea with President before implementing; when planning events refer to the most up-to-date guidelines regarding your initiative posted by the national office 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submit CIC Submission Form to CIC Master within a week of the event; follow the guidelines provided by Secretary and always include pictures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attend all officer and general meetings; inform President within 48 hours of the scheduled meeting if unable to attend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rPr lang="en-US" sz="2500">
                <a:latin typeface="Roboto Condensed"/>
                <a:ea typeface="Roboto Condensed"/>
                <a:cs typeface="Roboto Condensed"/>
                <a:sym typeface="Roboto Condensed"/>
              </a:rPr>
              <a:t>To record a brief summary at the end of the year of things done and turnover any folders to new Chronic Kidney Disease “Keep Sake”/”Fight Diabetes” Chair</a:t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Roboto Condensed"/>
              <a:buChar char="●"/>
            </a:pPr>
            <a:r>
              <a:t/>
            </a:r>
            <a:endParaRPr sz="2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