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15"/>
  </p:notesMasterIdLst>
  <p:sldIdLst>
    <p:sldId id="256" r:id="rId2"/>
    <p:sldId id="257" r:id="rId3"/>
    <p:sldId id="266" r:id="rId4"/>
    <p:sldId id="268" r:id="rId5"/>
    <p:sldId id="26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97AAD-A3AB-1334-5460-0C5409713111}" v="1494" dt="2024-08-19T14:45:50.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46106-C9C8-40E2-A492-9B577B2420EF}" type="datetimeFigureOut">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A9DC3-63C3-45F6-BC38-30AD5E6C26F4}" type="slidenum">
              <a:t>‹#›</a:t>
            </a:fld>
            <a:endParaRPr lang="en-US"/>
          </a:p>
        </p:txBody>
      </p:sp>
    </p:spTree>
    <p:extLst>
      <p:ext uri="{BB962C8B-B14F-4D97-AF65-F5344CB8AC3E}">
        <p14:creationId xmlns:p14="http://schemas.microsoft.com/office/powerpoint/2010/main" val="125841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csymHO6o_E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ndustrypharmacist.org/functional_areas.ph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FocusRx</a:t>
            </a:r>
            <a:r>
              <a:rPr lang="en-US" dirty="0">
                <a:cs typeface="Calibri"/>
              </a:rPr>
              <a:t> </a:t>
            </a:r>
            <a:r>
              <a:rPr lang="en-US" err="1">
                <a:cs typeface="Calibri"/>
              </a:rPr>
              <a:t>Youtube</a:t>
            </a:r>
            <a:r>
              <a:rPr lang="en-US" dirty="0">
                <a:cs typeface="Calibri"/>
              </a:rPr>
              <a:t> video: </a:t>
            </a:r>
            <a:r>
              <a:rPr lang="en-US" dirty="0">
                <a:hlinkClick r:id="rId3"/>
              </a:rPr>
              <a:t>https://www.youtube.com/watch?v=csymHO6o_E8</a:t>
            </a:r>
            <a:r>
              <a:rPr lang="en-US" dirty="0"/>
              <a:t> </a:t>
            </a:r>
          </a:p>
          <a:p>
            <a:r>
              <a:rPr lang="en-US" dirty="0">
                <a:cs typeface="Calibri"/>
              </a:rPr>
              <a:t>Industry Pathfinder on </a:t>
            </a:r>
            <a:r>
              <a:rPr lang="en-US" dirty="0" err="1">
                <a:cs typeface="Calibri"/>
              </a:rPr>
              <a:t>IPhO</a:t>
            </a:r>
            <a:r>
              <a:rPr lang="en-US" dirty="0">
                <a:cs typeface="Calibri"/>
              </a:rPr>
              <a:t> website:</a:t>
            </a:r>
            <a:r>
              <a:rPr lang="en-US" dirty="0"/>
              <a:t> </a:t>
            </a:r>
            <a:r>
              <a:rPr lang="en-US" dirty="0">
                <a:hlinkClick r:id="rId4"/>
              </a:rPr>
              <a:t>https://www.industrypharmacist.org/functional_areas.php</a:t>
            </a:r>
            <a:r>
              <a:rPr lang="en-US" dirty="0"/>
              <a:t> </a:t>
            </a:r>
          </a:p>
        </p:txBody>
      </p:sp>
      <p:sp>
        <p:nvSpPr>
          <p:cNvPr id="4" name="Slide Number Placeholder 3"/>
          <p:cNvSpPr>
            <a:spLocks noGrp="1"/>
          </p:cNvSpPr>
          <p:nvPr>
            <p:ph type="sldNum" sz="quarter" idx="5"/>
          </p:nvPr>
        </p:nvSpPr>
        <p:spPr/>
        <p:txBody>
          <a:bodyPr/>
          <a:lstStyle/>
          <a:p>
            <a:fld id="{FECA9DC3-63C3-45F6-BC38-30AD5E6C26F4}" type="slidenum">
              <a:t>4</a:t>
            </a:fld>
            <a:endParaRPr lang="en-US"/>
          </a:p>
        </p:txBody>
      </p:sp>
    </p:spTree>
    <p:extLst>
      <p:ext uri="{BB962C8B-B14F-4D97-AF65-F5344CB8AC3E}">
        <p14:creationId xmlns:p14="http://schemas.microsoft.com/office/powerpoint/2010/main" val="230899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Browse the new drug approvals on the FDA's website. They were all made possible by the industry.</a:t>
            </a:r>
          </a:p>
        </p:txBody>
      </p:sp>
      <p:sp>
        <p:nvSpPr>
          <p:cNvPr id="4" name="Slide Number Placeholder 3"/>
          <p:cNvSpPr>
            <a:spLocks noGrp="1"/>
          </p:cNvSpPr>
          <p:nvPr>
            <p:ph type="sldNum" sz="quarter" idx="5"/>
          </p:nvPr>
        </p:nvSpPr>
        <p:spPr/>
        <p:txBody>
          <a:bodyPr/>
          <a:lstStyle/>
          <a:p>
            <a:fld id="{FECA9DC3-63C3-45F6-BC38-30AD5E6C26F4}" type="slidenum">
              <a:t>5</a:t>
            </a:fld>
            <a:endParaRPr lang="en-US"/>
          </a:p>
        </p:txBody>
      </p:sp>
    </p:spTree>
    <p:extLst>
      <p:ext uri="{BB962C8B-B14F-4D97-AF65-F5344CB8AC3E}">
        <p14:creationId xmlns:p14="http://schemas.microsoft.com/office/powerpoint/2010/main" val="365832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8/19/2024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0721985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2377106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837805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609301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093094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8/19/2024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9463468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24290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434587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165761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982055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8/19/2024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59166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8/19/2024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085217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nhollon@unc.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video" Target="https://www.youtube.com/embed/Gd2ln11yfzM?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743804"/>
            <a:ext cx="4102609" cy="3793482"/>
          </a:xfrm>
        </p:spPr>
        <p:txBody>
          <a:bodyPr anchor="ctr">
            <a:normAutofit/>
          </a:bodyPr>
          <a:lstStyle/>
          <a:p>
            <a:pPr algn="l"/>
            <a:r>
              <a:rPr lang="en-US" dirty="0">
                <a:cs typeface="Aharoni"/>
              </a:rPr>
              <a:t>Interest in  Industry</a:t>
            </a:r>
            <a:br>
              <a:rPr lang="en-US" dirty="0">
                <a:cs typeface="Aharoni"/>
              </a:rPr>
            </a:br>
            <a:r>
              <a:rPr lang="en-US" sz="2800" dirty="0" err="1">
                <a:cs typeface="Aharoni"/>
              </a:rPr>
              <a:t>IPhO</a:t>
            </a:r>
            <a:r>
              <a:rPr lang="en-US" sz="2800" dirty="0">
                <a:cs typeface="Aharoni"/>
              </a:rPr>
              <a:t> Welcome Meeting</a:t>
            </a:r>
            <a:br>
              <a:rPr lang="en-US" sz="2800" dirty="0">
                <a:cs typeface="Aharoni"/>
              </a:rPr>
            </a:br>
            <a:r>
              <a:rPr lang="en-US" sz="2000" dirty="0">
                <a:latin typeface="Avenir Next LT Pro"/>
                <a:cs typeface="Aharoni"/>
              </a:rPr>
              <a:t>August 22, 2024</a:t>
            </a:r>
            <a:endParaRPr lang="en-US" sz="2400" dirty="0">
              <a:cs typeface="Aharoni"/>
            </a:endParaRPr>
          </a:p>
        </p:txBody>
      </p:sp>
      <p:sp>
        <p:nvSpPr>
          <p:cNvPr id="3" name="Subtitle 2"/>
          <p:cNvSpPr>
            <a:spLocks noGrp="1"/>
          </p:cNvSpPr>
          <p:nvPr>
            <p:ph type="subTitle" idx="1"/>
          </p:nvPr>
        </p:nvSpPr>
        <p:spPr>
          <a:xfrm>
            <a:off x="697424" y="4691564"/>
            <a:ext cx="4167185" cy="1422631"/>
          </a:xfrm>
        </p:spPr>
        <p:txBody>
          <a:bodyPr vert="horz" lIns="91440" tIns="45720" rIns="91440" bIns="45720" rtlCol="0" anchor="t">
            <a:normAutofit fontScale="85000" lnSpcReduction="20000"/>
          </a:bodyPr>
          <a:lstStyle/>
          <a:p>
            <a:pPr algn="l"/>
            <a:r>
              <a:rPr lang="en-US" dirty="0"/>
              <a:t>Natalie Hollon, PharmD</a:t>
            </a:r>
          </a:p>
          <a:p>
            <a:pPr algn="l"/>
            <a:r>
              <a:rPr lang="en-US" dirty="0"/>
              <a:t>Post-Doctoral Fellow </a:t>
            </a:r>
          </a:p>
          <a:p>
            <a:pPr algn="l"/>
            <a:r>
              <a:rPr lang="en-US" dirty="0"/>
              <a:t>UNC/PPD Clinical Research &amp; Drug Development</a:t>
            </a:r>
          </a:p>
        </p:txBody>
      </p:sp>
      <p:pic>
        <p:nvPicPr>
          <p:cNvPr id="24" name="Picture 23" descr="Colorful wavy concept">
            <a:extLst>
              <a:ext uri="{FF2B5EF4-FFF2-40B4-BE49-F238E27FC236}">
                <a16:creationId xmlns:a16="http://schemas.microsoft.com/office/drawing/2014/main" id="{B9235BAF-7907-485B-C073-9C57D1862770}"/>
              </a:ext>
            </a:extLst>
          </p:cNvPr>
          <p:cNvPicPr>
            <a:picLocks noChangeAspect="1"/>
          </p:cNvPicPr>
          <p:nvPr/>
        </p:nvPicPr>
        <p:blipFill>
          <a:blip r:embed="rId2"/>
          <a:srcRect l="17146" r="16349" b="-3"/>
          <a:stretch/>
        </p:blipFill>
        <p:spPr>
          <a:xfrm>
            <a:off x="5349241" y="10"/>
            <a:ext cx="6842759" cy="685799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8E670AF-873F-44DB-9862-796E652EE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175613"/>
          </a:xfrm>
          <a:custGeom>
            <a:avLst/>
            <a:gdLst>
              <a:gd name="connsiteX0" fmla="*/ 0 w 11430001"/>
              <a:gd name="connsiteY0" fmla="*/ 0 h 6175613"/>
              <a:gd name="connsiteX1" fmla="*/ 5638031 w 11430001"/>
              <a:gd name="connsiteY1" fmla="*/ 0 h 6175613"/>
              <a:gd name="connsiteX2" fmla="*/ 5638031 w 11430001"/>
              <a:gd name="connsiteY2" fmla="*/ 758954 h 6175613"/>
              <a:gd name="connsiteX3" fmla="*/ 11430001 w 11430001"/>
              <a:gd name="connsiteY3" fmla="*/ 758954 h 6175613"/>
              <a:gd name="connsiteX4" fmla="*/ 11430001 w 11430001"/>
              <a:gd name="connsiteY4" fmla="*/ 6175613 h 6175613"/>
              <a:gd name="connsiteX5" fmla="*/ 5638031 w 11430001"/>
              <a:gd name="connsiteY5" fmla="*/ 6175613 h 6175613"/>
              <a:gd name="connsiteX6" fmla="*/ 5240741 w 11430001"/>
              <a:gd name="connsiteY6" fmla="*/ 6175613 h 6175613"/>
              <a:gd name="connsiteX7" fmla="*/ 0 w 11430001"/>
              <a:gd name="connsiteY7" fmla="*/ 6175613 h 61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75613">
                <a:moveTo>
                  <a:pt x="0" y="0"/>
                </a:moveTo>
                <a:lnTo>
                  <a:pt x="5638031" y="0"/>
                </a:lnTo>
                <a:lnTo>
                  <a:pt x="5638031" y="758954"/>
                </a:lnTo>
                <a:lnTo>
                  <a:pt x="11430001" y="758954"/>
                </a:lnTo>
                <a:lnTo>
                  <a:pt x="11430001" y="6175613"/>
                </a:lnTo>
                <a:lnTo>
                  <a:pt x="5638031" y="6175613"/>
                </a:lnTo>
                <a:lnTo>
                  <a:pt x="5240741" y="6175613"/>
                </a:lnTo>
                <a:lnTo>
                  <a:pt x="0" y="61756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C3F899-1F37-DD5A-FD2D-7D899383D657}"/>
              </a:ext>
            </a:extLst>
          </p:cNvPr>
          <p:cNvSpPr>
            <a:spLocks noGrp="1"/>
          </p:cNvSpPr>
          <p:nvPr>
            <p:ph type="title"/>
          </p:nvPr>
        </p:nvSpPr>
        <p:spPr>
          <a:xfrm>
            <a:off x="762000" y="758953"/>
            <a:ext cx="4089779" cy="2028388"/>
          </a:xfrm>
        </p:spPr>
        <p:txBody>
          <a:bodyPr vert="horz" lIns="91440" tIns="45720" rIns="91440" bIns="45720" rtlCol="0" anchor="ctr">
            <a:normAutofit/>
          </a:bodyPr>
          <a:lstStyle/>
          <a:p>
            <a:r>
              <a:rPr lang="en-US" kern="1200" spc="-50" baseline="0">
                <a:solidFill>
                  <a:schemeClr val="tx1"/>
                </a:solidFill>
                <a:latin typeface="+mj-lt"/>
                <a:ea typeface="+mj-ea"/>
                <a:cs typeface="+mj-cs"/>
              </a:rPr>
              <a:t>Fellowship Catalog </a:t>
            </a:r>
          </a:p>
        </p:txBody>
      </p:sp>
      <p:sp>
        <p:nvSpPr>
          <p:cNvPr id="3" name="Content Placeholder 2">
            <a:extLst>
              <a:ext uri="{FF2B5EF4-FFF2-40B4-BE49-F238E27FC236}">
                <a16:creationId xmlns:a16="http://schemas.microsoft.com/office/drawing/2014/main" id="{09D23E0C-B8A0-35BE-2E7B-8554A25C8256}"/>
              </a:ext>
            </a:extLst>
          </p:cNvPr>
          <p:cNvSpPr>
            <a:spLocks noGrp="1"/>
          </p:cNvSpPr>
          <p:nvPr>
            <p:ph sz="half" idx="1"/>
          </p:nvPr>
        </p:nvSpPr>
        <p:spPr>
          <a:xfrm>
            <a:off x="762000" y="2893326"/>
            <a:ext cx="3441723" cy="3202674"/>
          </a:xfrm>
        </p:spPr>
        <p:txBody>
          <a:bodyPr vert="horz" lIns="91440" tIns="45720" rIns="91440" bIns="45720" rtlCol="0" anchor="t">
            <a:normAutofit lnSpcReduction="10000"/>
          </a:bodyPr>
          <a:lstStyle/>
          <a:p>
            <a:r>
              <a:rPr lang="en-US" dirty="0"/>
              <a:t>Found under fellowship central</a:t>
            </a:r>
          </a:p>
          <a:p>
            <a:r>
              <a:rPr lang="en-US" dirty="0"/>
              <a:t>Exposure to fellowships offered</a:t>
            </a:r>
          </a:p>
          <a:p>
            <a:r>
              <a:rPr lang="en-US" dirty="0"/>
              <a:t>Helps create your list of where to apply</a:t>
            </a:r>
          </a:p>
          <a:p>
            <a:endParaRPr lang="en-US" dirty="0"/>
          </a:p>
        </p:txBody>
      </p:sp>
      <p:pic>
        <p:nvPicPr>
          <p:cNvPr id="5" name="Content Placeholder 4" descr="A chart of different types of information&#10;&#10;Description automatically generated">
            <a:extLst>
              <a:ext uri="{FF2B5EF4-FFF2-40B4-BE49-F238E27FC236}">
                <a16:creationId xmlns:a16="http://schemas.microsoft.com/office/drawing/2014/main" id="{E3064057-24A8-16D3-1044-0668344732F9}"/>
              </a:ext>
            </a:extLst>
          </p:cNvPr>
          <p:cNvPicPr>
            <a:picLocks noGrp="1" noChangeAspect="1"/>
          </p:cNvPicPr>
          <p:nvPr>
            <p:ph sz="half" idx="2"/>
          </p:nvPr>
        </p:nvPicPr>
        <p:blipFill>
          <a:blip r:embed="rId2"/>
          <a:stretch>
            <a:fillRect/>
          </a:stretch>
        </p:blipFill>
        <p:spPr>
          <a:xfrm>
            <a:off x="4259507" y="893276"/>
            <a:ext cx="7063671" cy="4783540"/>
          </a:xfrm>
          <a:prstGeom prst="rect">
            <a:avLst/>
          </a:prstGeom>
        </p:spPr>
      </p:pic>
      <p:sp>
        <p:nvSpPr>
          <p:cNvPr id="4" name="Slide Number Placeholder 3">
            <a:extLst>
              <a:ext uri="{FF2B5EF4-FFF2-40B4-BE49-F238E27FC236}">
                <a16:creationId xmlns:a16="http://schemas.microsoft.com/office/drawing/2014/main" id="{8E83821F-AF70-F89C-2580-FE96F126416C}"/>
              </a:ext>
            </a:extLst>
          </p:cNvPr>
          <p:cNvSpPr>
            <a:spLocks noGrp="1"/>
          </p:cNvSpPr>
          <p:nvPr>
            <p:ph type="sldNum" sz="quarter" idx="12"/>
          </p:nvPr>
        </p:nvSpPr>
        <p:spPr/>
        <p:txBody>
          <a:bodyPr/>
          <a:lstStyle/>
          <a:p>
            <a:fld id="{CB1E4CB7-CB13-4810-BF18-BE31AFC64F93}" type="slidenum">
              <a:rPr lang="en-US" smtClean="0"/>
              <a:t>10</a:t>
            </a:fld>
            <a:endParaRPr lang="en-US"/>
          </a:p>
        </p:txBody>
      </p:sp>
    </p:spTree>
    <p:extLst>
      <p:ext uri="{BB962C8B-B14F-4D97-AF65-F5344CB8AC3E}">
        <p14:creationId xmlns:p14="http://schemas.microsoft.com/office/powerpoint/2010/main" val="297331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45CD-2F3C-3CE1-50B1-7DFFFF02275E}"/>
              </a:ext>
            </a:extLst>
          </p:cNvPr>
          <p:cNvSpPr>
            <a:spLocks noGrp="1"/>
          </p:cNvSpPr>
          <p:nvPr>
            <p:ph type="title"/>
          </p:nvPr>
        </p:nvSpPr>
        <p:spPr/>
        <p:txBody>
          <a:bodyPr/>
          <a:lstStyle/>
          <a:p>
            <a:r>
              <a:rPr lang="en-US" dirty="0">
                <a:cs typeface="Aharoni"/>
              </a:rPr>
              <a:t>Internship Opportunities </a:t>
            </a:r>
            <a:endParaRPr lang="en-US" dirty="0"/>
          </a:p>
        </p:txBody>
      </p:sp>
      <p:sp>
        <p:nvSpPr>
          <p:cNvPr id="3" name="Content Placeholder 2">
            <a:extLst>
              <a:ext uri="{FF2B5EF4-FFF2-40B4-BE49-F238E27FC236}">
                <a16:creationId xmlns:a16="http://schemas.microsoft.com/office/drawing/2014/main" id="{5E25B657-EFD1-28F0-3785-27D0FC49B93C}"/>
              </a:ext>
            </a:extLst>
          </p:cNvPr>
          <p:cNvSpPr>
            <a:spLocks noGrp="1"/>
          </p:cNvSpPr>
          <p:nvPr>
            <p:ph sz="half" idx="1"/>
          </p:nvPr>
        </p:nvSpPr>
        <p:spPr/>
        <p:txBody>
          <a:bodyPr vert="horz" lIns="91440" tIns="45720" rIns="91440" bIns="45720" rtlCol="0" anchor="t">
            <a:normAutofit/>
          </a:bodyPr>
          <a:lstStyle/>
          <a:p>
            <a:r>
              <a:rPr lang="en-US" dirty="0" err="1"/>
              <a:t>IPhO</a:t>
            </a:r>
            <a:r>
              <a:rPr lang="en-US" dirty="0"/>
              <a:t> Student Leadership Roles</a:t>
            </a:r>
          </a:p>
          <a:p>
            <a:r>
              <a:rPr lang="en-US" dirty="0">
                <a:solidFill>
                  <a:srgbClr val="000000"/>
                </a:solidFill>
              </a:rPr>
              <a:t> Industry internship feed</a:t>
            </a:r>
          </a:p>
          <a:p>
            <a:r>
              <a:rPr lang="en-US" dirty="0" err="1">
                <a:solidFill>
                  <a:srgbClr val="000000"/>
                </a:solidFill>
              </a:rPr>
              <a:t>IPhO</a:t>
            </a:r>
            <a:r>
              <a:rPr lang="en-US" dirty="0">
                <a:solidFill>
                  <a:srgbClr val="000000"/>
                </a:solidFill>
              </a:rPr>
              <a:t> National Leadership Program</a:t>
            </a:r>
            <a:endParaRPr lang="en-US" sz="1400" dirty="0">
              <a:solidFill>
                <a:srgbClr val="000000"/>
              </a:solidFill>
            </a:endParaRPr>
          </a:p>
          <a:p>
            <a:pPr lvl="2">
              <a:buClr>
                <a:srgbClr val="7EA7BB"/>
              </a:buClr>
              <a:buFont typeface="Calibri" panose="020B0504020202020204" pitchFamily="34" charset="0"/>
              <a:buChar char="-"/>
            </a:pPr>
            <a:r>
              <a:rPr lang="en-US" dirty="0">
                <a:solidFill>
                  <a:srgbClr val="000000"/>
                </a:solidFill>
              </a:rPr>
              <a:t>Offered Fall, Spring, Summer</a:t>
            </a:r>
          </a:p>
          <a:p>
            <a:pPr lvl="1"/>
            <a:endParaRPr lang="en-US" dirty="0">
              <a:solidFill>
                <a:srgbClr val="000000"/>
              </a:solidFill>
            </a:endParaRPr>
          </a:p>
        </p:txBody>
      </p:sp>
      <p:sp>
        <p:nvSpPr>
          <p:cNvPr id="4" name="Content Placeholder 3">
            <a:extLst>
              <a:ext uri="{FF2B5EF4-FFF2-40B4-BE49-F238E27FC236}">
                <a16:creationId xmlns:a16="http://schemas.microsoft.com/office/drawing/2014/main" id="{1238B0F5-DE6A-B05A-1F14-359194CD035D}"/>
              </a:ext>
            </a:extLst>
          </p:cNvPr>
          <p:cNvSpPr>
            <a:spLocks noGrp="1"/>
          </p:cNvSpPr>
          <p:nvPr>
            <p:ph sz="half" idx="2"/>
          </p:nvPr>
        </p:nvSpPr>
        <p:spPr/>
        <p:txBody>
          <a:bodyPr vert="horz" lIns="91440" tIns="45720" rIns="91440" bIns="45720" rtlCol="0" anchor="t">
            <a:normAutofit/>
          </a:bodyPr>
          <a:lstStyle/>
          <a:p>
            <a:r>
              <a:rPr lang="en-US" dirty="0"/>
              <a:t>Guides</a:t>
            </a:r>
          </a:p>
          <a:p>
            <a:pPr lvl="2">
              <a:buFont typeface="Calibri" panose="020B0504020202020204" pitchFamily="34" charset="0"/>
              <a:buChar char="-"/>
            </a:pPr>
            <a:r>
              <a:rPr lang="en-US" dirty="0"/>
              <a:t>Industry Internship Guide</a:t>
            </a:r>
          </a:p>
          <a:p>
            <a:pPr lvl="2">
              <a:buFont typeface="Calibri" panose="020B0504020202020204" pitchFamily="34" charset="0"/>
              <a:buChar char="-"/>
            </a:pPr>
            <a:r>
              <a:rPr lang="en-US" dirty="0"/>
              <a:t>LinkedIn Guide to Industry Internships</a:t>
            </a:r>
          </a:p>
        </p:txBody>
      </p:sp>
      <p:pic>
        <p:nvPicPr>
          <p:cNvPr id="5" name="Picture 4" descr="InternMatch Powered by IPhO">
            <a:extLst>
              <a:ext uri="{FF2B5EF4-FFF2-40B4-BE49-F238E27FC236}">
                <a16:creationId xmlns:a16="http://schemas.microsoft.com/office/drawing/2014/main" id="{704D8652-6DB2-84C4-B3BF-6D47AD365831}"/>
              </a:ext>
            </a:extLst>
          </p:cNvPr>
          <p:cNvPicPr>
            <a:picLocks noChangeAspect="1"/>
          </p:cNvPicPr>
          <p:nvPr/>
        </p:nvPicPr>
        <p:blipFill>
          <a:blip r:embed="rId2"/>
          <a:stretch>
            <a:fillRect/>
          </a:stretch>
        </p:blipFill>
        <p:spPr>
          <a:xfrm>
            <a:off x="6981914" y="4713619"/>
            <a:ext cx="2743200" cy="977265"/>
          </a:xfrm>
          <a:prstGeom prst="rect">
            <a:avLst/>
          </a:prstGeom>
        </p:spPr>
      </p:pic>
      <p:sp>
        <p:nvSpPr>
          <p:cNvPr id="6" name="Slide Number Placeholder 5">
            <a:extLst>
              <a:ext uri="{FF2B5EF4-FFF2-40B4-BE49-F238E27FC236}">
                <a16:creationId xmlns:a16="http://schemas.microsoft.com/office/drawing/2014/main" id="{1A24DA82-4D04-5E33-2BAE-8C506A46F12A}"/>
              </a:ext>
            </a:extLst>
          </p:cNvPr>
          <p:cNvSpPr>
            <a:spLocks noGrp="1"/>
          </p:cNvSpPr>
          <p:nvPr>
            <p:ph type="sldNum" sz="quarter" idx="12"/>
          </p:nvPr>
        </p:nvSpPr>
        <p:spPr/>
        <p:txBody>
          <a:bodyPr/>
          <a:lstStyle/>
          <a:p>
            <a:fld id="{CB1E4CB7-CB13-4810-BF18-BE31AFC64F93}" type="slidenum">
              <a:rPr lang="en-US" smtClean="0"/>
              <a:t>11</a:t>
            </a:fld>
            <a:endParaRPr lang="en-US"/>
          </a:p>
        </p:txBody>
      </p:sp>
    </p:spTree>
    <p:extLst>
      <p:ext uri="{BB962C8B-B14F-4D97-AF65-F5344CB8AC3E}">
        <p14:creationId xmlns:p14="http://schemas.microsoft.com/office/powerpoint/2010/main" val="114967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E6CB-C357-1E13-F3F4-BDC64C7C2F9E}"/>
              </a:ext>
            </a:extLst>
          </p:cNvPr>
          <p:cNvSpPr>
            <a:spLocks noGrp="1"/>
          </p:cNvSpPr>
          <p:nvPr>
            <p:ph type="title"/>
          </p:nvPr>
        </p:nvSpPr>
        <p:spPr/>
        <p:txBody>
          <a:bodyPr/>
          <a:lstStyle/>
          <a:p>
            <a:r>
              <a:rPr lang="en-US" dirty="0">
                <a:cs typeface="Aharoni"/>
              </a:rPr>
              <a:t>Personal Experience</a:t>
            </a:r>
            <a:endParaRPr lang="en-US" dirty="0"/>
          </a:p>
        </p:txBody>
      </p:sp>
      <p:sp>
        <p:nvSpPr>
          <p:cNvPr id="3" name="Content Placeholder 2">
            <a:extLst>
              <a:ext uri="{FF2B5EF4-FFF2-40B4-BE49-F238E27FC236}">
                <a16:creationId xmlns:a16="http://schemas.microsoft.com/office/drawing/2014/main" id="{707046B8-CB5E-DAED-4C7A-2BDD49B119C0}"/>
              </a:ext>
            </a:extLst>
          </p:cNvPr>
          <p:cNvSpPr>
            <a:spLocks noGrp="1"/>
          </p:cNvSpPr>
          <p:nvPr>
            <p:ph sz="half" idx="1"/>
          </p:nvPr>
        </p:nvSpPr>
        <p:spPr/>
        <p:txBody>
          <a:bodyPr vert="horz" lIns="91440" tIns="45720" rIns="91440" bIns="45720" rtlCol="0" anchor="t">
            <a:normAutofit fontScale="92500" lnSpcReduction="10000"/>
          </a:bodyPr>
          <a:lstStyle/>
          <a:p>
            <a:r>
              <a:rPr lang="en-US" dirty="0"/>
              <a:t>Leadership experience</a:t>
            </a:r>
          </a:p>
          <a:p>
            <a:pPr lvl="2">
              <a:buFont typeface="Wingdings" panose="020B0504020202020204" pitchFamily="34" charset="0"/>
              <a:buChar char="§"/>
            </a:pPr>
            <a:r>
              <a:rPr lang="en-US" dirty="0"/>
              <a:t>VIP Case Competition Regulatory Affairs Manager</a:t>
            </a:r>
          </a:p>
          <a:p>
            <a:pPr lvl="2">
              <a:buFont typeface="Wingdings" panose="020B0504020202020204" pitchFamily="34" charset="0"/>
              <a:buChar char="§"/>
            </a:pPr>
            <a:r>
              <a:rPr lang="en-US" dirty="0"/>
              <a:t>Director of Professional Programing</a:t>
            </a:r>
          </a:p>
          <a:p>
            <a:r>
              <a:rPr lang="en-US" dirty="0"/>
              <a:t>Mentorship </a:t>
            </a:r>
          </a:p>
          <a:p>
            <a:r>
              <a:rPr lang="en-US" dirty="0"/>
              <a:t>Networking at Annual Conference</a:t>
            </a:r>
          </a:p>
        </p:txBody>
      </p:sp>
      <p:sp>
        <p:nvSpPr>
          <p:cNvPr id="4" name="Content Placeholder 3">
            <a:extLst>
              <a:ext uri="{FF2B5EF4-FFF2-40B4-BE49-F238E27FC236}">
                <a16:creationId xmlns:a16="http://schemas.microsoft.com/office/drawing/2014/main" id="{42574905-7436-6B7D-3F6F-B1AB3BD609CA}"/>
              </a:ext>
            </a:extLst>
          </p:cNvPr>
          <p:cNvSpPr>
            <a:spLocks noGrp="1"/>
          </p:cNvSpPr>
          <p:nvPr>
            <p:ph sz="half" idx="2"/>
          </p:nvPr>
        </p:nvSpPr>
        <p:spPr/>
        <p:txBody>
          <a:bodyPr vert="horz" lIns="91440" tIns="45720" rIns="91440" bIns="45720" rtlCol="0" anchor="t">
            <a:normAutofit fontScale="92500" lnSpcReduction="10000"/>
          </a:bodyPr>
          <a:lstStyle/>
          <a:p>
            <a:r>
              <a:rPr lang="en-US" dirty="0"/>
              <a:t>Spoke about my experience with </a:t>
            </a:r>
            <a:r>
              <a:rPr lang="en-US" dirty="0" err="1"/>
              <a:t>IPhO</a:t>
            </a:r>
            <a:r>
              <a:rPr lang="en-US" dirty="0"/>
              <a:t> in every fellowship interview</a:t>
            </a:r>
          </a:p>
          <a:p>
            <a:r>
              <a:rPr lang="en-US" dirty="0"/>
              <a:t>Built my knowledge of each functional area </a:t>
            </a:r>
          </a:p>
          <a:p>
            <a:r>
              <a:rPr lang="en-US" dirty="0"/>
              <a:t>Serving as a mentor for UNC's </a:t>
            </a:r>
            <a:r>
              <a:rPr lang="en-US" dirty="0" err="1"/>
              <a:t>IPhO</a:t>
            </a:r>
            <a:r>
              <a:rPr lang="en-US" dirty="0"/>
              <a:t> chapter </a:t>
            </a:r>
          </a:p>
        </p:txBody>
      </p:sp>
      <p:sp>
        <p:nvSpPr>
          <p:cNvPr id="5" name="Slide Number Placeholder 4">
            <a:extLst>
              <a:ext uri="{FF2B5EF4-FFF2-40B4-BE49-F238E27FC236}">
                <a16:creationId xmlns:a16="http://schemas.microsoft.com/office/drawing/2014/main" id="{09D82612-8400-9D80-E98C-FCB3A380B452}"/>
              </a:ext>
            </a:extLst>
          </p:cNvPr>
          <p:cNvSpPr>
            <a:spLocks noGrp="1"/>
          </p:cNvSpPr>
          <p:nvPr>
            <p:ph type="sldNum" sz="quarter" idx="12"/>
          </p:nvPr>
        </p:nvSpPr>
        <p:spPr/>
        <p:txBody>
          <a:bodyPr/>
          <a:lstStyle/>
          <a:p>
            <a:fld id="{CB1E4CB7-CB13-4810-BF18-BE31AFC64F93}" type="slidenum">
              <a:rPr lang="en-US" smtClean="0"/>
              <a:t>12</a:t>
            </a:fld>
            <a:endParaRPr lang="en-US"/>
          </a:p>
        </p:txBody>
      </p:sp>
    </p:spTree>
    <p:extLst>
      <p:ext uri="{BB962C8B-B14F-4D97-AF65-F5344CB8AC3E}">
        <p14:creationId xmlns:p14="http://schemas.microsoft.com/office/powerpoint/2010/main" val="120601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43722-C95A-7353-77CE-94CA5248F83E}"/>
              </a:ext>
            </a:extLst>
          </p:cNvPr>
          <p:cNvSpPr>
            <a:spLocks noGrp="1"/>
          </p:cNvSpPr>
          <p:nvPr>
            <p:ph type="ctrTitle"/>
          </p:nvPr>
        </p:nvSpPr>
        <p:spPr>
          <a:xfrm>
            <a:off x="6047980" y="1030406"/>
            <a:ext cx="5068121" cy="3506879"/>
          </a:xfrm>
        </p:spPr>
        <p:txBody>
          <a:bodyPr anchor="ctr">
            <a:normAutofit/>
          </a:bodyPr>
          <a:lstStyle/>
          <a:p>
            <a:pPr algn="l"/>
            <a:r>
              <a:rPr lang="en-US" dirty="0">
                <a:cs typeface="Aharoni"/>
              </a:rPr>
              <a:t>Questions?</a:t>
            </a:r>
            <a:endParaRPr lang="en-US"/>
          </a:p>
        </p:txBody>
      </p:sp>
      <p:sp>
        <p:nvSpPr>
          <p:cNvPr id="3" name="Subtitle 2">
            <a:extLst>
              <a:ext uri="{FF2B5EF4-FFF2-40B4-BE49-F238E27FC236}">
                <a16:creationId xmlns:a16="http://schemas.microsoft.com/office/drawing/2014/main" id="{F98068EA-428C-F3EE-BE45-869E91E8807A}"/>
              </a:ext>
            </a:extLst>
          </p:cNvPr>
          <p:cNvSpPr>
            <a:spLocks noGrp="1"/>
          </p:cNvSpPr>
          <p:nvPr>
            <p:ph type="subTitle" idx="1"/>
          </p:nvPr>
        </p:nvSpPr>
        <p:spPr>
          <a:xfrm>
            <a:off x="6047980" y="4691564"/>
            <a:ext cx="5068121" cy="1136029"/>
          </a:xfrm>
        </p:spPr>
        <p:txBody>
          <a:bodyPr vert="horz" lIns="91440" tIns="45720" rIns="91440" bIns="45720" rtlCol="0">
            <a:normAutofit/>
          </a:bodyPr>
          <a:lstStyle/>
          <a:p>
            <a:pPr algn="l"/>
            <a:r>
              <a:rPr lang="en-US" dirty="0">
                <a:hlinkClick r:id="rId2"/>
              </a:rPr>
              <a:t>nhollon@unc.edu</a:t>
            </a:r>
            <a:r>
              <a:rPr lang="en-US" dirty="0"/>
              <a:t> </a:t>
            </a:r>
            <a:endParaRPr lang="en-US"/>
          </a:p>
          <a:p>
            <a:pPr algn="l"/>
            <a:r>
              <a:rPr lang="en-US" dirty="0"/>
              <a:t>Connect with me on LinkedIn</a:t>
            </a:r>
            <a:endParaRPr lang="en-US"/>
          </a:p>
          <a:p>
            <a:pPr algn="l"/>
            <a:endParaRPr lang="en-US"/>
          </a:p>
        </p:txBody>
      </p:sp>
      <p:pic>
        <p:nvPicPr>
          <p:cNvPr id="4" name="Picture 3" descr="A dog wearing a life jacket&#10;&#10;Description automatically generated">
            <a:extLst>
              <a:ext uri="{FF2B5EF4-FFF2-40B4-BE49-F238E27FC236}">
                <a16:creationId xmlns:a16="http://schemas.microsoft.com/office/drawing/2014/main" id="{E22E2D30-43A7-49BA-CCF3-9947CF8EC037}"/>
              </a:ext>
            </a:extLst>
          </p:cNvPr>
          <p:cNvPicPr>
            <a:picLocks noChangeAspect="1"/>
          </p:cNvPicPr>
          <p:nvPr/>
        </p:nvPicPr>
        <p:blipFill>
          <a:blip r:embed="rId3"/>
          <a:srcRect t="4829"/>
          <a:stretch/>
        </p:blipFill>
        <p:spPr>
          <a:xfrm>
            <a:off x="20" y="10"/>
            <a:ext cx="5404493" cy="6857990"/>
          </a:xfrm>
          <a:prstGeom prst="rect">
            <a:avLst/>
          </a:prstGeom>
        </p:spPr>
      </p:pic>
    </p:spTree>
    <p:extLst>
      <p:ext uri="{BB962C8B-B14F-4D97-AF65-F5344CB8AC3E}">
        <p14:creationId xmlns:p14="http://schemas.microsoft.com/office/powerpoint/2010/main" val="149917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384D0-7639-3A33-9C7E-6D73C24A927A}"/>
              </a:ext>
            </a:extLst>
          </p:cNvPr>
          <p:cNvSpPr>
            <a:spLocks noGrp="1"/>
          </p:cNvSpPr>
          <p:nvPr>
            <p:ph type="title"/>
          </p:nvPr>
        </p:nvSpPr>
        <p:spPr>
          <a:xfrm>
            <a:off x="762001" y="755650"/>
            <a:ext cx="3932830" cy="1345115"/>
          </a:xfrm>
        </p:spPr>
        <p:txBody>
          <a:bodyPr>
            <a:normAutofit/>
          </a:bodyPr>
          <a:lstStyle/>
          <a:p>
            <a:r>
              <a:rPr lang="en-US" dirty="0">
                <a:cs typeface="Aharoni"/>
              </a:rPr>
              <a:t>Agenda </a:t>
            </a:r>
            <a:endParaRPr lang="en-US" dirty="0"/>
          </a:p>
        </p:txBody>
      </p:sp>
      <p:sp>
        <p:nvSpPr>
          <p:cNvPr id="3" name="Content Placeholder 2">
            <a:extLst>
              <a:ext uri="{FF2B5EF4-FFF2-40B4-BE49-F238E27FC236}">
                <a16:creationId xmlns:a16="http://schemas.microsoft.com/office/drawing/2014/main" id="{71C374BF-F913-0A74-0E2A-8EC5C7C7467C}"/>
              </a:ext>
            </a:extLst>
          </p:cNvPr>
          <p:cNvSpPr>
            <a:spLocks noGrp="1"/>
          </p:cNvSpPr>
          <p:nvPr>
            <p:ph idx="1"/>
          </p:nvPr>
        </p:nvSpPr>
        <p:spPr>
          <a:xfrm>
            <a:off x="762001" y="1571475"/>
            <a:ext cx="3932830" cy="4727665"/>
          </a:xfrm>
        </p:spPr>
        <p:txBody>
          <a:bodyPr vert="horz" lIns="91440" tIns="45720" rIns="91440" bIns="45720" rtlCol="0" anchor="t">
            <a:normAutofit/>
          </a:bodyPr>
          <a:lstStyle/>
          <a:p>
            <a:pPr>
              <a:lnSpc>
                <a:spcPct val="95000"/>
              </a:lnSpc>
            </a:pPr>
            <a:r>
              <a:rPr lang="en-US" sz="2000" dirty="0"/>
              <a:t>The Role of a Pharmacist in Industry</a:t>
            </a:r>
          </a:p>
          <a:p>
            <a:pPr>
              <a:lnSpc>
                <a:spcPct val="95000"/>
              </a:lnSpc>
            </a:pPr>
            <a:r>
              <a:rPr lang="en-US" sz="2000" dirty="0"/>
              <a:t>Why Industry?</a:t>
            </a:r>
          </a:p>
          <a:p>
            <a:pPr>
              <a:lnSpc>
                <a:spcPct val="95000"/>
              </a:lnSpc>
            </a:pPr>
            <a:r>
              <a:rPr lang="en-US" sz="2000" dirty="0"/>
              <a:t>Where do I start?</a:t>
            </a:r>
          </a:p>
          <a:p>
            <a:pPr>
              <a:lnSpc>
                <a:spcPct val="95000"/>
              </a:lnSpc>
            </a:pPr>
            <a:r>
              <a:rPr lang="en-US" sz="2000" dirty="0"/>
              <a:t>What is </a:t>
            </a:r>
            <a:r>
              <a:rPr lang="en-US" sz="2000" err="1"/>
              <a:t>IPhO</a:t>
            </a:r>
            <a:r>
              <a:rPr lang="en-US" sz="2000" dirty="0"/>
              <a:t>?</a:t>
            </a:r>
          </a:p>
          <a:p>
            <a:pPr>
              <a:lnSpc>
                <a:spcPct val="95000"/>
              </a:lnSpc>
            </a:pPr>
            <a:r>
              <a:rPr lang="en-US" sz="2000" dirty="0">
                <a:ea typeface="+mn-lt"/>
                <a:cs typeface="+mn-lt"/>
              </a:rPr>
              <a:t>Campbell's Chapter</a:t>
            </a:r>
          </a:p>
          <a:p>
            <a:pPr>
              <a:lnSpc>
                <a:spcPct val="95000"/>
              </a:lnSpc>
            </a:pPr>
            <a:r>
              <a:rPr lang="en-US" sz="2000" dirty="0">
                <a:ea typeface="+mn-lt"/>
                <a:cs typeface="+mn-lt"/>
              </a:rPr>
              <a:t>VIP Case Competition</a:t>
            </a:r>
          </a:p>
          <a:p>
            <a:pPr>
              <a:lnSpc>
                <a:spcPct val="95000"/>
              </a:lnSpc>
            </a:pPr>
            <a:r>
              <a:rPr lang="en-US" sz="2000" dirty="0"/>
              <a:t>Annual meeting</a:t>
            </a:r>
          </a:p>
          <a:p>
            <a:pPr>
              <a:lnSpc>
                <a:spcPct val="95000"/>
              </a:lnSpc>
            </a:pPr>
            <a:r>
              <a:rPr lang="en-US" sz="2000" dirty="0"/>
              <a:t>Fellowship catalog</a:t>
            </a:r>
          </a:p>
          <a:p>
            <a:pPr>
              <a:lnSpc>
                <a:spcPct val="95000"/>
              </a:lnSpc>
            </a:pPr>
            <a:r>
              <a:rPr lang="en-US" sz="2000" dirty="0"/>
              <a:t>Internship opportunities</a:t>
            </a:r>
          </a:p>
          <a:p>
            <a:pPr>
              <a:lnSpc>
                <a:spcPct val="95000"/>
              </a:lnSpc>
            </a:pPr>
            <a:r>
              <a:rPr lang="en-US" sz="2000" dirty="0"/>
              <a:t>My Personal Experience </a:t>
            </a:r>
          </a:p>
          <a:p>
            <a:pPr>
              <a:lnSpc>
                <a:spcPct val="95000"/>
              </a:lnSpc>
            </a:pPr>
            <a:endParaRPr lang="en-US" sz="1800"/>
          </a:p>
        </p:txBody>
      </p:sp>
      <p:pic>
        <p:nvPicPr>
          <p:cNvPr id="4" name="Picture 3" descr="National View: Big Pharma bankrupting Americans before negotiating drug  prices - Duluth News Tribune | News, weather, and sports from Duluth,  Minnesota">
            <a:extLst>
              <a:ext uri="{FF2B5EF4-FFF2-40B4-BE49-F238E27FC236}">
                <a16:creationId xmlns:a16="http://schemas.microsoft.com/office/drawing/2014/main" id="{FA854C49-C720-26EF-A589-8E7F17BB49C3}"/>
              </a:ext>
            </a:extLst>
          </p:cNvPr>
          <p:cNvPicPr>
            <a:picLocks noChangeAspect="1"/>
          </p:cNvPicPr>
          <p:nvPr/>
        </p:nvPicPr>
        <p:blipFill>
          <a:blip r:embed="rId2"/>
          <a:stretch>
            <a:fillRect/>
          </a:stretch>
        </p:blipFill>
        <p:spPr>
          <a:xfrm>
            <a:off x="5401464" y="1067483"/>
            <a:ext cx="6035826" cy="4723033"/>
          </a:xfrm>
          <a:prstGeom prst="rect">
            <a:avLst/>
          </a:prstGeom>
        </p:spPr>
      </p:pic>
      <p:sp>
        <p:nvSpPr>
          <p:cNvPr id="5" name="Slide Number Placeholder 4">
            <a:extLst>
              <a:ext uri="{FF2B5EF4-FFF2-40B4-BE49-F238E27FC236}">
                <a16:creationId xmlns:a16="http://schemas.microsoft.com/office/drawing/2014/main" id="{EB6199E1-3A0C-21C8-6E89-414A716135DC}"/>
              </a:ext>
            </a:extLst>
          </p:cNvPr>
          <p:cNvSpPr>
            <a:spLocks noGrp="1"/>
          </p:cNvSpPr>
          <p:nvPr>
            <p:ph type="sldNum" sz="quarter" idx="12"/>
          </p:nvPr>
        </p:nvSpPr>
        <p:spPr/>
        <p:txBody>
          <a:bodyPr/>
          <a:lstStyle/>
          <a:p>
            <a:fld id="{CB1E4CB7-CB13-4810-BF18-BE31AFC64F93}" type="slidenum">
              <a:rPr lang="en-US" smtClean="0"/>
              <a:t>2</a:t>
            </a:fld>
            <a:endParaRPr lang="en-US"/>
          </a:p>
        </p:txBody>
      </p:sp>
    </p:spTree>
    <p:extLst>
      <p:ext uri="{BB962C8B-B14F-4D97-AF65-F5344CB8AC3E}">
        <p14:creationId xmlns:p14="http://schemas.microsoft.com/office/powerpoint/2010/main" val="100439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65ECE2-CB45-3F76-B8DA-E3479D15853E}"/>
              </a:ext>
            </a:extLst>
          </p:cNvPr>
          <p:cNvSpPr>
            <a:spLocks noGrp="1"/>
          </p:cNvSpPr>
          <p:nvPr>
            <p:ph type="body" idx="1"/>
          </p:nvPr>
        </p:nvSpPr>
        <p:spPr>
          <a:xfrm>
            <a:off x="1598587" y="2272015"/>
            <a:ext cx="4334256" cy="606026"/>
          </a:xfrm>
        </p:spPr>
        <p:txBody>
          <a:bodyPr/>
          <a:lstStyle/>
          <a:p>
            <a:r>
              <a:rPr lang="en-US" dirty="0"/>
              <a:t>Functional Areas</a:t>
            </a:r>
          </a:p>
        </p:txBody>
      </p:sp>
      <p:sp>
        <p:nvSpPr>
          <p:cNvPr id="3" name="Content Placeholder 2">
            <a:extLst>
              <a:ext uri="{FF2B5EF4-FFF2-40B4-BE49-F238E27FC236}">
                <a16:creationId xmlns:a16="http://schemas.microsoft.com/office/drawing/2014/main" id="{DB037FCA-5F39-8D84-21AC-0A9ECAFADA08}"/>
              </a:ext>
            </a:extLst>
          </p:cNvPr>
          <p:cNvSpPr>
            <a:spLocks noGrp="1"/>
          </p:cNvSpPr>
          <p:nvPr>
            <p:ph sz="half" idx="2"/>
          </p:nvPr>
        </p:nvSpPr>
        <p:spPr>
          <a:xfrm>
            <a:off x="1598586" y="2972634"/>
            <a:ext cx="4334256" cy="2449645"/>
          </a:xfrm>
        </p:spPr>
        <p:txBody>
          <a:bodyPr vert="horz" lIns="91440" tIns="45720" rIns="91440" bIns="45720" rtlCol="0" anchor="t">
            <a:normAutofit fontScale="85000" lnSpcReduction="20000"/>
          </a:bodyPr>
          <a:lstStyle/>
          <a:p>
            <a:r>
              <a:rPr lang="en-US" dirty="0"/>
              <a:t>Medical Affairs</a:t>
            </a:r>
          </a:p>
          <a:p>
            <a:r>
              <a:rPr lang="en-US" dirty="0"/>
              <a:t>Medical Information</a:t>
            </a:r>
          </a:p>
          <a:p>
            <a:r>
              <a:rPr lang="en-US" dirty="0"/>
              <a:t>Medical Science Liaison (MSL)</a:t>
            </a:r>
          </a:p>
          <a:p>
            <a:r>
              <a:rPr lang="en-US" dirty="0"/>
              <a:t>Health Economics &amp; Outcomes Research (HEOR)</a:t>
            </a:r>
          </a:p>
          <a:p>
            <a:r>
              <a:rPr lang="en-US" dirty="0"/>
              <a:t>Scientific Communications</a:t>
            </a:r>
          </a:p>
          <a:p>
            <a:endParaRPr lang="en-US" dirty="0"/>
          </a:p>
        </p:txBody>
      </p:sp>
      <p:sp>
        <p:nvSpPr>
          <p:cNvPr id="4" name="Content Placeholder 3">
            <a:extLst>
              <a:ext uri="{FF2B5EF4-FFF2-40B4-BE49-F238E27FC236}">
                <a16:creationId xmlns:a16="http://schemas.microsoft.com/office/drawing/2014/main" id="{C64BA437-A2FB-1DD3-8BA3-7204AC138FE1}"/>
              </a:ext>
            </a:extLst>
          </p:cNvPr>
          <p:cNvSpPr>
            <a:spLocks noGrp="1"/>
          </p:cNvSpPr>
          <p:nvPr>
            <p:ph sz="quarter" idx="4"/>
          </p:nvPr>
        </p:nvSpPr>
        <p:spPr>
          <a:xfrm>
            <a:off x="6417474" y="2972634"/>
            <a:ext cx="4334256" cy="2449645"/>
          </a:xfrm>
        </p:spPr>
        <p:txBody>
          <a:bodyPr vert="horz" lIns="91440" tIns="45720" rIns="91440" bIns="45720" rtlCol="0" anchor="t">
            <a:normAutofit fontScale="85000" lnSpcReduction="20000"/>
          </a:bodyPr>
          <a:lstStyle/>
          <a:p>
            <a:r>
              <a:rPr lang="en-US" dirty="0"/>
              <a:t>Clinical Research &amp; Development</a:t>
            </a:r>
          </a:p>
          <a:p>
            <a:r>
              <a:rPr lang="en-US"/>
              <a:t>Regulatory Affairs</a:t>
            </a:r>
            <a:endParaRPr lang="en-US" dirty="0"/>
          </a:p>
          <a:p>
            <a:r>
              <a:rPr lang="en-US" dirty="0"/>
              <a:t>Pharmacovigilance</a:t>
            </a:r>
          </a:p>
          <a:p>
            <a:r>
              <a:rPr lang="en-US"/>
              <a:t>Marketing</a:t>
            </a:r>
            <a:endParaRPr lang="en-US" dirty="0"/>
          </a:p>
          <a:p>
            <a:r>
              <a:rPr lang="en-US"/>
              <a:t>Market Access</a:t>
            </a:r>
            <a:endParaRPr lang="en-US" dirty="0"/>
          </a:p>
          <a:p>
            <a:r>
              <a:rPr lang="en-US" dirty="0"/>
              <a:t>Business Development &amp; Licensing</a:t>
            </a:r>
          </a:p>
        </p:txBody>
      </p:sp>
      <p:sp>
        <p:nvSpPr>
          <p:cNvPr id="2" name="Title 1">
            <a:extLst>
              <a:ext uri="{FF2B5EF4-FFF2-40B4-BE49-F238E27FC236}">
                <a16:creationId xmlns:a16="http://schemas.microsoft.com/office/drawing/2014/main" id="{42344EED-870B-5675-409F-769D456085F0}"/>
              </a:ext>
            </a:extLst>
          </p:cNvPr>
          <p:cNvSpPr>
            <a:spLocks noGrp="1"/>
          </p:cNvSpPr>
          <p:nvPr>
            <p:ph type="title"/>
          </p:nvPr>
        </p:nvSpPr>
        <p:spPr/>
        <p:txBody>
          <a:bodyPr/>
          <a:lstStyle/>
          <a:p>
            <a:r>
              <a:rPr lang="en-US" dirty="0">
                <a:cs typeface="Aharoni"/>
              </a:rPr>
              <a:t>Pharmacists Role in Industry</a:t>
            </a:r>
          </a:p>
        </p:txBody>
      </p:sp>
      <p:sp>
        <p:nvSpPr>
          <p:cNvPr id="7" name="Slide Number Placeholder 6">
            <a:extLst>
              <a:ext uri="{FF2B5EF4-FFF2-40B4-BE49-F238E27FC236}">
                <a16:creationId xmlns:a16="http://schemas.microsoft.com/office/drawing/2014/main" id="{078DE37C-4B32-DDEE-AE66-58987835A528}"/>
              </a:ext>
            </a:extLst>
          </p:cNvPr>
          <p:cNvSpPr>
            <a:spLocks noGrp="1"/>
          </p:cNvSpPr>
          <p:nvPr>
            <p:ph type="sldNum" sz="quarter" idx="12"/>
          </p:nvPr>
        </p:nvSpPr>
        <p:spPr/>
        <p:txBody>
          <a:bodyPr/>
          <a:lstStyle/>
          <a:p>
            <a:fld id="{CB1E4CB7-CB13-4810-BF18-BE31AFC64F93}" type="slidenum">
              <a:rPr lang="en-US" smtClean="0"/>
              <a:t>3</a:t>
            </a:fld>
            <a:endParaRPr lang="en-US"/>
          </a:p>
        </p:txBody>
      </p:sp>
    </p:spTree>
    <p:extLst>
      <p:ext uri="{BB962C8B-B14F-4D97-AF65-F5344CB8AC3E}">
        <p14:creationId xmlns:p14="http://schemas.microsoft.com/office/powerpoint/2010/main" val="113604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4135E3-DF9A-7516-FE63-CB36FB7B8B0A}"/>
              </a:ext>
            </a:extLst>
          </p:cNvPr>
          <p:cNvSpPr>
            <a:spLocks noGrp="1"/>
          </p:cNvSpPr>
          <p:nvPr>
            <p:ph type="body" idx="1"/>
          </p:nvPr>
        </p:nvSpPr>
        <p:spPr>
          <a:xfrm>
            <a:off x="1607552" y="2307874"/>
            <a:ext cx="4334256" cy="606026"/>
          </a:xfrm>
        </p:spPr>
        <p:txBody>
          <a:bodyPr/>
          <a:lstStyle/>
          <a:p>
            <a:r>
              <a:rPr lang="en-US" dirty="0"/>
              <a:t>Pharmacy reasons</a:t>
            </a:r>
          </a:p>
        </p:txBody>
      </p:sp>
      <p:sp>
        <p:nvSpPr>
          <p:cNvPr id="3" name="Content Placeholder 2">
            <a:extLst>
              <a:ext uri="{FF2B5EF4-FFF2-40B4-BE49-F238E27FC236}">
                <a16:creationId xmlns:a16="http://schemas.microsoft.com/office/drawing/2014/main" id="{9C171761-99CC-3A6D-F508-47C202B4CB06}"/>
              </a:ext>
            </a:extLst>
          </p:cNvPr>
          <p:cNvSpPr>
            <a:spLocks noGrp="1"/>
          </p:cNvSpPr>
          <p:nvPr>
            <p:ph sz="half" idx="2"/>
          </p:nvPr>
        </p:nvSpPr>
        <p:spPr>
          <a:xfrm>
            <a:off x="1607551" y="3008493"/>
            <a:ext cx="4334256" cy="3426797"/>
          </a:xfrm>
        </p:spPr>
        <p:txBody>
          <a:bodyPr vert="horz" lIns="91440" tIns="45720" rIns="91440" bIns="45720" rtlCol="0" anchor="t">
            <a:normAutofit fontScale="92500" lnSpcReduction="20000"/>
          </a:bodyPr>
          <a:lstStyle/>
          <a:p>
            <a:r>
              <a:rPr lang="en-US" dirty="0"/>
              <a:t>Interested in research</a:t>
            </a:r>
          </a:p>
          <a:p>
            <a:r>
              <a:rPr lang="en-US" dirty="0"/>
              <a:t>Enjoy improving patient outcomes</a:t>
            </a:r>
          </a:p>
          <a:p>
            <a:r>
              <a:rPr lang="en-US" dirty="0"/>
              <a:t>Team collaboration</a:t>
            </a:r>
          </a:p>
          <a:p>
            <a:r>
              <a:rPr lang="en-US" dirty="0"/>
              <a:t>Creative mindset</a:t>
            </a:r>
          </a:p>
          <a:p>
            <a:r>
              <a:rPr lang="en-US" dirty="0"/>
              <a:t>Passionate for therapeutic area</a:t>
            </a:r>
          </a:p>
          <a:p>
            <a:r>
              <a:rPr lang="en-US" dirty="0"/>
              <a:t>We know these drugs!!!</a:t>
            </a:r>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E7E91B98-3AE5-65BC-7832-523B350D5DB2}"/>
              </a:ext>
            </a:extLst>
          </p:cNvPr>
          <p:cNvSpPr>
            <a:spLocks noGrp="1"/>
          </p:cNvSpPr>
          <p:nvPr>
            <p:ph type="body" sz="quarter" idx="3"/>
          </p:nvPr>
        </p:nvSpPr>
        <p:spPr>
          <a:xfrm>
            <a:off x="6426439" y="2307874"/>
            <a:ext cx="4334256" cy="606026"/>
          </a:xfrm>
        </p:spPr>
        <p:txBody>
          <a:bodyPr/>
          <a:lstStyle/>
          <a:p>
            <a:r>
              <a:rPr lang="en-US" dirty="0"/>
              <a:t>Personal reasons</a:t>
            </a:r>
          </a:p>
        </p:txBody>
      </p:sp>
      <p:sp>
        <p:nvSpPr>
          <p:cNvPr id="4" name="Content Placeholder 3">
            <a:extLst>
              <a:ext uri="{FF2B5EF4-FFF2-40B4-BE49-F238E27FC236}">
                <a16:creationId xmlns:a16="http://schemas.microsoft.com/office/drawing/2014/main" id="{E9F10ABC-DFED-C7DE-BDC2-DEA19843D9F6}"/>
              </a:ext>
            </a:extLst>
          </p:cNvPr>
          <p:cNvSpPr>
            <a:spLocks noGrp="1"/>
          </p:cNvSpPr>
          <p:nvPr>
            <p:ph sz="quarter" idx="4"/>
          </p:nvPr>
        </p:nvSpPr>
        <p:spPr>
          <a:xfrm>
            <a:off x="6426439" y="3008493"/>
            <a:ext cx="4334256" cy="2449645"/>
          </a:xfrm>
        </p:spPr>
        <p:txBody>
          <a:bodyPr vert="horz" lIns="91440" tIns="45720" rIns="91440" bIns="45720" rtlCol="0" anchor="t">
            <a:normAutofit lnSpcReduction="10000"/>
          </a:bodyPr>
          <a:lstStyle/>
          <a:p>
            <a:r>
              <a:rPr lang="en-US" dirty="0"/>
              <a:t>Work life balance</a:t>
            </a:r>
          </a:p>
          <a:p>
            <a:r>
              <a:rPr lang="en-US" dirty="0"/>
              <a:t>Job stability</a:t>
            </a:r>
          </a:p>
          <a:p>
            <a:r>
              <a:rPr lang="en-US" dirty="0"/>
              <a:t>Career advancement</a:t>
            </a:r>
          </a:p>
          <a:p>
            <a:r>
              <a:rPr lang="en-US" dirty="0"/>
              <a:t>Earning potential</a:t>
            </a:r>
          </a:p>
          <a:p>
            <a:r>
              <a:rPr lang="en-US" dirty="0"/>
              <a:t>Opportunity for growth</a:t>
            </a:r>
          </a:p>
          <a:p>
            <a:r>
              <a:rPr lang="en-US" dirty="0"/>
              <a:t>Extensive learning</a:t>
            </a:r>
          </a:p>
          <a:p>
            <a:endParaRPr lang="en-US" dirty="0"/>
          </a:p>
        </p:txBody>
      </p:sp>
      <p:sp>
        <p:nvSpPr>
          <p:cNvPr id="2" name="Title 1">
            <a:extLst>
              <a:ext uri="{FF2B5EF4-FFF2-40B4-BE49-F238E27FC236}">
                <a16:creationId xmlns:a16="http://schemas.microsoft.com/office/drawing/2014/main" id="{34359269-8B97-2D65-9B48-77C9A16B4453}"/>
              </a:ext>
            </a:extLst>
          </p:cNvPr>
          <p:cNvSpPr>
            <a:spLocks noGrp="1"/>
          </p:cNvSpPr>
          <p:nvPr>
            <p:ph type="title"/>
          </p:nvPr>
        </p:nvSpPr>
        <p:spPr/>
        <p:txBody>
          <a:bodyPr/>
          <a:lstStyle/>
          <a:p>
            <a:r>
              <a:rPr lang="en-US" dirty="0">
                <a:cs typeface="Aharoni"/>
              </a:rPr>
              <a:t>Why Industry?</a:t>
            </a:r>
            <a:endParaRPr lang="en-US" dirty="0"/>
          </a:p>
        </p:txBody>
      </p:sp>
      <p:sp>
        <p:nvSpPr>
          <p:cNvPr id="7" name="Slide Number Placeholder 6">
            <a:extLst>
              <a:ext uri="{FF2B5EF4-FFF2-40B4-BE49-F238E27FC236}">
                <a16:creationId xmlns:a16="http://schemas.microsoft.com/office/drawing/2014/main" id="{DC99FE57-C596-15BE-0D47-1D57CD0A2FAD}"/>
              </a:ext>
            </a:extLst>
          </p:cNvPr>
          <p:cNvSpPr>
            <a:spLocks noGrp="1"/>
          </p:cNvSpPr>
          <p:nvPr>
            <p:ph type="sldNum" sz="quarter" idx="12"/>
          </p:nvPr>
        </p:nvSpPr>
        <p:spPr/>
        <p:txBody>
          <a:bodyPr/>
          <a:lstStyle/>
          <a:p>
            <a:fld id="{CB1E4CB7-CB13-4810-BF18-BE31AFC64F93}" type="slidenum">
              <a:rPr lang="en-US" smtClean="0"/>
              <a:t>4</a:t>
            </a:fld>
            <a:endParaRPr lang="en-US"/>
          </a:p>
        </p:txBody>
      </p:sp>
    </p:spTree>
    <p:extLst>
      <p:ext uri="{BB962C8B-B14F-4D97-AF65-F5344CB8AC3E}">
        <p14:creationId xmlns:p14="http://schemas.microsoft.com/office/powerpoint/2010/main" val="272762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1DBE-4FD1-D70F-5650-87CE1A3643CC}"/>
              </a:ext>
            </a:extLst>
          </p:cNvPr>
          <p:cNvSpPr>
            <a:spLocks noGrp="1"/>
          </p:cNvSpPr>
          <p:nvPr>
            <p:ph type="title"/>
          </p:nvPr>
        </p:nvSpPr>
        <p:spPr/>
        <p:txBody>
          <a:bodyPr/>
          <a:lstStyle/>
          <a:p>
            <a:r>
              <a:rPr lang="en-US" dirty="0">
                <a:cs typeface="Aharoni"/>
              </a:rPr>
              <a:t>Where do I start?</a:t>
            </a:r>
            <a:endParaRPr lang="en-US" dirty="0"/>
          </a:p>
        </p:txBody>
      </p:sp>
      <p:sp>
        <p:nvSpPr>
          <p:cNvPr id="3" name="Content Placeholder 2">
            <a:extLst>
              <a:ext uri="{FF2B5EF4-FFF2-40B4-BE49-F238E27FC236}">
                <a16:creationId xmlns:a16="http://schemas.microsoft.com/office/drawing/2014/main" id="{788FC5CA-AD0E-D46B-B813-5510E95297D7}"/>
              </a:ext>
            </a:extLst>
          </p:cNvPr>
          <p:cNvSpPr>
            <a:spLocks noGrp="1"/>
          </p:cNvSpPr>
          <p:nvPr>
            <p:ph sz="half" idx="1"/>
          </p:nvPr>
        </p:nvSpPr>
        <p:spPr/>
        <p:txBody>
          <a:bodyPr vert="horz" lIns="91440" tIns="45720" rIns="91440" bIns="45720" rtlCol="0" anchor="t">
            <a:normAutofit/>
          </a:bodyPr>
          <a:lstStyle/>
          <a:p>
            <a:r>
              <a:rPr lang="en-US" dirty="0"/>
              <a:t>Join </a:t>
            </a:r>
            <a:r>
              <a:rPr lang="en-US" dirty="0" err="1"/>
              <a:t>IPhO</a:t>
            </a:r>
          </a:p>
          <a:p>
            <a:r>
              <a:rPr lang="en-US" dirty="0"/>
              <a:t>Networking </a:t>
            </a:r>
          </a:p>
          <a:p>
            <a:r>
              <a:rPr lang="en-US" dirty="0"/>
              <a:t>Shadowing</a:t>
            </a:r>
          </a:p>
          <a:p>
            <a:r>
              <a:rPr lang="en-US" dirty="0"/>
              <a:t>Internships</a:t>
            </a:r>
          </a:p>
          <a:p>
            <a:r>
              <a:rPr lang="en-US" dirty="0"/>
              <a:t>Rotations</a:t>
            </a:r>
          </a:p>
        </p:txBody>
      </p:sp>
      <p:sp>
        <p:nvSpPr>
          <p:cNvPr id="4" name="Content Placeholder 3">
            <a:extLst>
              <a:ext uri="{FF2B5EF4-FFF2-40B4-BE49-F238E27FC236}">
                <a16:creationId xmlns:a16="http://schemas.microsoft.com/office/drawing/2014/main" id="{CC7897B6-04A2-2051-25E4-91E0DD5193EA}"/>
              </a:ext>
            </a:extLst>
          </p:cNvPr>
          <p:cNvSpPr>
            <a:spLocks noGrp="1"/>
          </p:cNvSpPr>
          <p:nvPr>
            <p:ph sz="half" idx="2"/>
          </p:nvPr>
        </p:nvSpPr>
        <p:spPr>
          <a:xfrm>
            <a:off x="4095616" y="2989909"/>
            <a:ext cx="4334256" cy="3118104"/>
          </a:xfrm>
        </p:spPr>
        <p:txBody>
          <a:bodyPr vert="horz" lIns="91440" tIns="45720" rIns="91440" bIns="45720" rtlCol="0" anchor="t">
            <a:normAutofit/>
          </a:bodyPr>
          <a:lstStyle/>
          <a:p>
            <a:r>
              <a:rPr lang="en-US" dirty="0"/>
              <a:t>Fellowship </a:t>
            </a:r>
          </a:p>
          <a:p>
            <a:pPr lvl="2" indent="-365760">
              <a:buClr>
                <a:srgbClr val="7EA7BB"/>
              </a:buClr>
              <a:buFont typeface="Calibri" panose="020B0504020202020204" pitchFamily="34" charset="0"/>
              <a:buChar char="-"/>
            </a:pPr>
            <a:r>
              <a:rPr lang="en-US" dirty="0">
                <a:solidFill>
                  <a:srgbClr val="000000"/>
                </a:solidFill>
              </a:rPr>
              <a:t>1-year vs. 2-year</a:t>
            </a:r>
          </a:p>
          <a:p>
            <a:pPr lvl="2" indent="-365760">
              <a:buFont typeface="Calibri" panose="020B0504020202020204" pitchFamily="34" charset="0"/>
              <a:buChar char="-"/>
            </a:pPr>
            <a:r>
              <a:rPr lang="en-US" dirty="0"/>
              <a:t>Pharmaceutical Company vs.</a:t>
            </a:r>
          </a:p>
          <a:p>
            <a:pPr lvl="2" indent="-365760">
              <a:buFont typeface="Calibri" panose="020B0504020202020204" pitchFamily="34" charset="0"/>
              <a:buChar char="-"/>
            </a:pPr>
            <a:r>
              <a:rPr lang="en-US" dirty="0"/>
              <a:t>Academia</a:t>
            </a:r>
          </a:p>
          <a:p>
            <a:r>
              <a:rPr lang="en-US" dirty="0"/>
              <a:t>Direct industry role</a:t>
            </a:r>
          </a:p>
        </p:txBody>
      </p:sp>
      <p:pic>
        <p:nvPicPr>
          <p:cNvPr id="5" name="Picture 4" descr="A red text on a white background&#10;&#10;Description automatically generated">
            <a:extLst>
              <a:ext uri="{FF2B5EF4-FFF2-40B4-BE49-F238E27FC236}">
                <a16:creationId xmlns:a16="http://schemas.microsoft.com/office/drawing/2014/main" id="{DB945F73-0AEC-587B-74B8-DCB3CAD8A43D}"/>
              </a:ext>
            </a:extLst>
          </p:cNvPr>
          <p:cNvPicPr>
            <a:picLocks noChangeAspect="1"/>
          </p:cNvPicPr>
          <p:nvPr/>
        </p:nvPicPr>
        <p:blipFill>
          <a:blip r:embed="rId2"/>
          <a:stretch>
            <a:fillRect/>
          </a:stretch>
        </p:blipFill>
        <p:spPr>
          <a:xfrm>
            <a:off x="6007249" y="2007198"/>
            <a:ext cx="2042160" cy="853440"/>
          </a:xfrm>
          <a:prstGeom prst="rect">
            <a:avLst/>
          </a:prstGeom>
        </p:spPr>
      </p:pic>
      <p:pic>
        <p:nvPicPr>
          <p:cNvPr id="6" name="Picture 5" descr="A close-up of a logo&#10;&#10;Description automatically generated">
            <a:extLst>
              <a:ext uri="{FF2B5EF4-FFF2-40B4-BE49-F238E27FC236}">
                <a16:creationId xmlns:a16="http://schemas.microsoft.com/office/drawing/2014/main" id="{9CD57F34-D1D8-E047-819A-A74E56C7DB35}"/>
              </a:ext>
            </a:extLst>
          </p:cNvPr>
          <p:cNvPicPr>
            <a:picLocks noChangeAspect="1"/>
          </p:cNvPicPr>
          <p:nvPr/>
        </p:nvPicPr>
        <p:blipFill>
          <a:blip r:embed="rId3"/>
          <a:stretch>
            <a:fillRect/>
          </a:stretch>
        </p:blipFill>
        <p:spPr>
          <a:xfrm>
            <a:off x="6455485" y="1030046"/>
            <a:ext cx="2355924" cy="978945"/>
          </a:xfrm>
          <a:prstGeom prst="rect">
            <a:avLst/>
          </a:prstGeom>
        </p:spPr>
      </p:pic>
      <p:pic>
        <p:nvPicPr>
          <p:cNvPr id="7" name="Picture 6" descr="A blue and white logo&#10;&#10;Description automatically generated">
            <a:extLst>
              <a:ext uri="{FF2B5EF4-FFF2-40B4-BE49-F238E27FC236}">
                <a16:creationId xmlns:a16="http://schemas.microsoft.com/office/drawing/2014/main" id="{6FEBFA9A-D643-D996-8F57-D8D6565802A9}"/>
              </a:ext>
            </a:extLst>
          </p:cNvPr>
          <p:cNvPicPr>
            <a:picLocks noChangeAspect="1"/>
          </p:cNvPicPr>
          <p:nvPr/>
        </p:nvPicPr>
        <p:blipFill>
          <a:blip r:embed="rId4"/>
          <a:srcRect l="26389" r="26465" b="2311"/>
          <a:stretch/>
        </p:blipFill>
        <p:spPr>
          <a:xfrm>
            <a:off x="7776775" y="1878641"/>
            <a:ext cx="1293285" cy="1119918"/>
          </a:xfrm>
          <a:prstGeom prst="rect">
            <a:avLst/>
          </a:prstGeom>
        </p:spPr>
      </p:pic>
      <p:pic>
        <p:nvPicPr>
          <p:cNvPr id="8" name="Picture 7" descr="A close-up of a logo&#10;&#10;Description automatically generated">
            <a:extLst>
              <a:ext uri="{FF2B5EF4-FFF2-40B4-BE49-F238E27FC236}">
                <a16:creationId xmlns:a16="http://schemas.microsoft.com/office/drawing/2014/main" id="{E5F5C64D-B120-FC3B-8F42-A247F2BED391}"/>
              </a:ext>
            </a:extLst>
          </p:cNvPr>
          <p:cNvPicPr>
            <a:picLocks noChangeAspect="1"/>
          </p:cNvPicPr>
          <p:nvPr/>
        </p:nvPicPr>
        <p:blipFill>
          <a:blip r:embed="rId5"/>
          <a:stretch>
            <a:fillRect/>
          </a:stretch>
        </p:blipFill>
        <p:spPr>
          <a:xfrm>
            <a:off x="9144896" y="2858845"/>
            <a:ext cx="2042160" cy="853440"/>
          </a:xfrm>
          <a:prstGeom prst="rect">
            <a:avLst/>
          </a:prstGeom>
        </p:spPr>
      </p:pic>
      <p:pic>
        <p:nvPicPr>
          <p:cNvPr id="9" name="Picture 8" descr="A blue and pink logo&#10;&#10;Description automatically generated">
            <a:extLst>
              <a:ext uri="{FF2B5EF4-FFF2-40B4-BE49-F238E27FC236}">
                <a16:creationId xmlns:a16="http://schemas.microsoft.com/office/drawing/2014/main" id="{562C4723-7EED-A930-6DA2-61365297B74B}"/>
              </a:ext>
            </a:extLst>
          </p:cNvPr>
          <p:cNvPicPr>
            <a:picLocks noChangeAspect="1"/>
          </p:cNvPicPr>
          <p:nvPr/>
        </p:nvPicPr>
        <p:blipFill>
          <a:blip r:embed="rId6"/>
          <a:stretch>
            <a:fillRect/>
          </a:stretch>
        </p:blipFill>
        <p:spPr>
          <a:xfrm>
            <a:off x="9001462" y="2007197"/>
            <a:ext cx="2042160" cy="853440"/>
          </a:xfrm>
          <a:prstGeom prst="rect">
            <a:avLst/>
          </a:prstGeom>
        </p:spPr>
      </p:pic>
      <p:pic>
        <p:nvPicPr>
          <p:cNvPr id="10" name="Picture 9">
            <a:extLst>
              <a:ext uri="{FF2B5EF4-FFF2-40B4-BE49-F238E27FC236}">
                <a16:creationId xmlns:a16="http://schemas.microsoft.com/office/drawing/2014/main" id="{7A3E83C0-0CEE-0C2C-891A-E00E4E62B39B}"/>
              </a:ext>
            </a:extLst>
          </p:cNvPr>
          <p:cNvPicPr>
            <a:picLocks noChangeAspect="1"/>
          </p:cNvPicPr>
          <p:nvPr/>
        </p:nvPicPr>
        <p:blipFill>
          <a:blip r:embed="rId7"/>
          <a:stretch>
            <a:fillRect/>
          </a:stretch>
        </p:blipFill>
        <p:spPr>
          <a:xfrm>
            <a:off x="8426822" y="3938733"/>
            <a:ext cx="2796990" cy="298345"/>
          </a:xfrm>
          <a:prstGeom prst="rect">
            <a:avLst/>
          </a:prstGeom>
        </p:spPr>
      </p:pic>
      <p:pic>
        <p:nvPicPr>
          <p:cNvPr id="11" name="Picture 10" descr="A close-up of a logo&#10;&#10;Description automatically generated">
            <a:extLst>
              <a:ext uri="{FF2B5EF4-FFF2-40B4-BE49-F238E27FC236}">
                <a16:creationId xmlns:a16="http://schemas.microsoft.com/office/drawing/2014/main" id="{D5A48F09-6903-EBC9-D50F-3C835C169945}"/>
              </a:ext>
            </a:extLst>
          </p:cNvPr>
          <p:cNvPicPr>
            <a:picLocks noChangeAspect="1"/>
          </p:cNvPicPr>
          <p:nvPr/>
        </p:nvPicPr>
        <p:blipFill>
          <a:blip r:embed="rId8"/>
          <a:stretch>
            <a:fillRect/>
          </a:stretch>
        </p:blipFill>
        <p:spPr>
          <a:xfrm>
            <a:off x="9001461" y="1191410"/>
            <a:ext cx="2364889" cy="987909"/>
          </a:xfrm>
          <a:prstGeom prst="rect">
            <a:avLst/>
          </a:prstGeom>
        </p:spPr>
      </p:pic>
      <p:pic>
        <p:nvPicPr>
          <p:cNvPr id="12" name="Picture 11">
            <a:extLst>
              <a:ext uri="{FF2B5EF4-FFF2-40B4-BE49-F238E27FC236}">
                <a16:creationId xmlns:a16="http://schemas.microsoft.com/office/drawing/2014/main" id="{0533F46E-646D-BEB0-B494-BE4E9FEED9B4}"/>
              </a:ext>
            </a:extLst>
          </p:cNvPr>
          <p:cNvPicPr>
            <a:picLocks noChangeAspect="1"/>
          </p:cNvPicPr>
          <p:nvPr/>
        </p:nvPicPr>
        <p:blipFill>
          <a:blip r:embed="rId9"/>
          <a:stretch>
            <a:fillRect/>
          </a:stretch>
        </p:blipFill>
        <p:spPr>
          <a:xfrm>
            <a:off x="7288304" y="3076955"/>
            <a:ext cx="1524003" cy="704089"/>
          </a:xfrm>
          <a:prstGeom prst="rect">
            <a:avLst/>
          </a:prstGeom>
        </p:spPr>
      </p:pic>
      <p:pic>
        <p:nvPicPr>
          <p:cNvPr id="13" name="Picture 12" descr="A close-up of a logo&#10;&#10;Description automatically generated">
            <a:extLst>
              <a:ext uri="{FF2B5EF4-FFF2-40B4-BE49-F238E27FC236}">
                <a16:creationId xmlns:a16="http://schemas.microsoft.com/office/drawing/2014/main" id="{D3E31808-3E93-AF05-4394-ACB3D92616F3}"/>
              </a:ext>
            </a:extLst>
          </p:cNvPr>
          <p:cNvPicPr>
            <a:picLocks noChangeAspect="1"/>
          </p:cNvPicPr>
          <p:nvPr/>
        </p:nvPicPr>
        <p:blipFill>
          <a:blip r:embed="rId10"/>
          <a:stretch>
            <a:fillRect/>
          </a:stretch>
        </p:blipFill>
        <p:spPr>
          <a:xfrm>
            <a:off x="7647791" y="4373880"/>
            <a:ext cx="2042160" cy="853440"/>
          </a:xfrm>
          <a:prstGeom prst="rect">
            <a:avLst/>
          </a:prstGeom>
        </p:spPr>
      </p:pic>
      <p:pic>
        <p:nvPicPr>
          <p:cNvPr id="14" name="Picture 13" descr="A close-up of a logo&#10;&#10;Description automatically generated">
            <a:extLst>
              <a:ext uri="{FF2B5EF4-FFF2-40B4-BE49-F238E27FC236}">
                <a16:creationId xmlns:a16="http://schemas.microsoft.com/office/drawing/2014/main" id="{D4B11E68-17C4-C738-44F2-B8536EF32615}"/>
              </a:ext>
            </a:extLst>
          </p:cNvPr>
          <p:cNvPicPr>
            <a:picLocks noChangeAspect="1"/>
          </p:cNvPicPr>
          <p:nvPr/>
        </p:nvPicPr>
        <p:blipFill>
          <a:blip r:embed="rId11"/>
          <a:stretch>
            <a:fillRect/>
          </a:stretch>
        </p:blipFill>
        <p:spPr>
          <a:xfrm>
            <a:off x="7513320" y="5117951"/>
            <a:ext cx="2042160" cy="853440"/>
          </a:xfrm>
          <a:prstGeom prst="rect">
            <a:avLst/>
          </a:prstGeom>
        </p:spPr>
      </p:pic>
      <p:pic>
        <p:nvPicPr>
          <p:cNvPr id="15" name="Picture 14" descr="Pharmaceutical Industry Fellowships">
            <a:extLst>
              <a:ext uri="{FF2B5EF4-FFF2-40B4-BE49-F238E27FC236}">
                <a16:creationId xmlns:a16="http://schemas.microsoft.com/office/drawing/2014/main" id="{5602D70A-B833-7AF0-C5B8-4BBE9CD4E9DA}"/>
              </a:ext>
            </a:extLst>
          </p:cNvPr>
          <p:cNvPicPr>
            <a:picLocks noChangeAspect="1"/>
          </p:cNvPicPr>
          <p:nvPr/>
        </p:nvPicPr>
        <p:blipFill>
          <a:blip r:embed="rId12"/>
          <a:stretch>
            <a:fillRect/>
          </a:stretch>
        </p:blipFill>
        <p:spPr>
          <a:xfrm>
            <a:off x="9561140" y="4508406"/>
            <a:ext cx="1747558" cy="575423"/>
          </a:xfrm>
          <a:prstGeom prst="rect">
            <a:avLst/>
          </a:prstGeom>
        </p:spPr>
      </p:pic>
      <p:pic>
        <p:nvPicPr>
          <p:cNvPr id="16" name="Picture 15" descr="USC Mann Pharmaceutical Industry Fellowship programs – College of Pharmacy  Announcement Board">
            <a:extLst>
              <a:ext uri="{FF2B5EF4-FFF2-40B4-BE49-F238E27FC236}">
                <a16:creationId xmlns:a16="http://schemas.microsoft.com/office/drawing/2014/main" id="{E3684440-92E4-B8FD-2CCA-C6E1CB5C5830}"/>
              </a:ext>
            </a:extLst>
          </p:cNvPr>
          <p:cNvPicPr>
            <a:picLocks noChangeAspect="1"/>
          </p:cNvPicPr>
          <p:nvPr/>
        </p:nvPicPr>
        <p:blipFill>
          <a:blip r:embed="rId13"/>
          <a:stretch>
            <a:fillRect/>
          </a:stretch>
        </p:blipFill>
        <p:spPr>
          <a:xfrm>
            <a:off x="9556376" y="5221381"/>
            <a:ext cx="1828800" cy="1094815"/>
          </a:xfrm>
          <a:prstGeom prst="rect">
            <a:avLst/>
          </a:prstGeom>
        </p:spPr>
      </p:pic>
      <p:pic>
        <p:nvPicPr>
          <p:cNvPr id="17" name="Picture 16" descr="PPD-Logo-PMS-268-1024x304 - Phytecs">
            <a:extLst>
              <a:ext uri="{FF2B5EF4-FFF2-40B4-BE49-F238E27FC236}">
                <a16:creationId xmlns:a16="http://schemas.microsoft.com/office/drawing/2014/main" id="{292B8FB5-6133-CE6E-6A37-353AD226BD84}"/>
              </a:ext>
            </a:extLst>
          </p:cNvPr>
          <p:cNvPicPr>
            <a:picLocks noChangeAspect="1"/>
          </p:cNvPicPr>
          <p:nvPr/>
        </p:nvPicPr>
        <p:blipFill>
          <a:blip r:embed="rId14"/>
          <a:stretch>
            <a:fillRect/>
          </a:stretch>
        </p:blipFill>
        <p:spPr>
          <a:xfrm>
            <a:off x="7512424" y="5971194"/>
            <a:ext cx="1488141" cy="455799"/>
          </a:xfrm>
          <a:prstGeom prst="rect">
            <a:avLst/>
          </a:prstGeom>
        </p:spPr>
      </p:pic>
      <p:pic>
        <p:nvPicPr>
          <p:cNvPr id="18" name="Picture 17" descr="Merck Logo PNG Transparent – Brands Logos">
            <a:extLst>
              <a:ext uri="{FF2B5EF4-FFF2-40B4-BE49-F238E27FC236}">
                <a16:creationId xmlns:a16="http://schemas.microsoft.com/office/drawing/2014/main" id="{40224D20-243E-CBBE-FC42-0D341FB5A4AA}"/>
              </a:ext>
            </a:extLst>
          </p:cNvPr>
          <p:cNvPicPr>
            <a:picLocks noChangeAspect="1"/>
          </p:cNvPicPr>
          <p:nvPr/>
        </p:nvPicPr>
        <p:blipFill>
          <a:blip r:embed="rId15"/>
          <a:stretch>
            <a:fillRect/>
          </a:stretch>
        </p:blipFill>
        <p:spPr>
          <a:xfrm>
            <a:off x="9000566" y="5123331"/>
            <a:ext cx="2465295" cy="2510117"/>
          </a:xfrm>
          <a:prstGeom prst="rect">
            <a:avLst/>
          </a:prstGeom>
        </p:spPr>
      </p:pic>
      <p:pic>
        <p:nvPicPr>
          <p:cNvPr id="19" name="Picture 18" descr="Novartis">
            <a:extLst>
              <a:ext uri="{FF2B5EF4-FFF2-40B4-BE49-F238E27FC236}">
                <a16:creationId xmlns:a16="http://schemas.microsoft.com/office/drawing/2014/main" id="{DFDC7A25-0516-2677-0078-73DE7B75D2A7}"/>
              </a:ext>
            </a:extLst>
          </p:cNvPr>
          <p:cNvPicPr>
            <a:picLocks noChangeAspect="1"/>
          </p:cNvPicPr>
          <p:nvPr/>
        </p:nvPicPr>
        <p:blipFill>
          <a:blip r:embed="rId16"/>
          <a:srcRect l="-1851" t="30962" b="32250"/>
          <a:stretch/>
        </p:blipFill>
        <p:spPr>
          <a:xfrm>
            <a:off x="8734636" y="929774"/>
            <a:ext cx="2650541" cy="529808"/>
          </a:xfrm>
          <a:prstGeom prst="rect">
            <a:avLst/>
          </a:prstGeom>
        </p:spPr>
      </p:pic>
      <p:sp>
        <p:nvSpPr>
          <p:cNvPr id="20" name="Slide Number Placeholder 19">
            <a:extLst>
              <a:ext uri="{FF2B5EF4-FFF2-40B4-BE49-F238E27FC236}">
                <a16:creationId xmlns:a16="http://schemas.microsoft.com/office/drawing/2014/main" id="{453FC334-B762-DC60-2787-AE7F7A5C03C2}"/>
              </a:ext>
            </a:extLst>
          </p:cNvPr>
          <p:cNvSpPr>
            <a:spLocks noGrp="1"/>
          </p:cNvSpPr>
          <p:nvPr>
            <p:ph type="sldNum" sz="quarter" idx="12"/>
          </p:nvPr>
        </p:nvSpPr>
        <p:spPr/>
        <p:txBody>
          <a:bodyPr/>
          <a:lstStyle/>
          <a:p>
            <a:fld id="{CB1E4CB7-CB13-4810-BF18-BE31AFC64F93}" type="slidenum">
              <a:rPr lang="en-US" smtClean="0"/>
              <a:t>5</a:t>
            </a:fld>
            <a:endParaRPr lang="en-US"/>
          </a:p>
        </p:txBody>
      </p:sp>
    </p:spTree>
    <p:extLst>
      <p:ext uri="{BB962C8B-B14F-4D97-AF65-F5344CB8AC3E}">
        <p14:creationId xmlns:p14="http://schemas.microsoft.com/office/powerpoint/2010/main" val="259276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1D71C-E3F6-1A5D-1618-A73FE5AF314D}"/>
              </a:ext>
            </a:extLst>
          </p:cNvPr>
          <p:cNvSpPr>
            <a:spLocks noGrp="1"/>
          </p:cNvSpPr>
          <p:nvPr>
            <p:ph type="title"/>
          </p:nvPr>
        </p:nvSpPr>
        <p:spPr>
          <a:xfrm>
            <a:off x="624931" y="1368099"/>
            <a:ext cx="11616918" cy="1344613"/>
          </a:xfrm>
        </p:spPr>
        <p:txBody>
          <a:bodyPr vert="horz" lIns="91440" tIns="45720" rIns="91440" bIns="45720" rtlCol="0" anchor="t">
            <a:normAutofit/>
          </a:bodyPr>
          <a:lstStyle/>
          <a:p>
            <a:r>
              <a:rPr lang="en-US" kern="1200" spc="-50" baseline="0" dirty="0">
                <a:latin typeface="+mj-lt"/>
                <a:ea typeface="+mj-ea"/>
                <a:cs typeface="+mj-cs"/>
              </a:rPr>
              <a:t>What is </a:t>
            </a:r>
            <a:r>
              <a:rPr lang="en-US" dirty="0"/>
              <a:t>Industry Pharmacists Organization (</a:t>
            </a:r>
            <a:r>
              <a:rPr lang="en-US" dirty="0" err="1"/>
              <a:t>IPhO</a:t>
            </a:r>
            <a:r>
              <a:rPr lang="en-US" dirty="0"/>
              <a:t>) </a:t>
            </a:r>
            <a:r>
              <a:rPr lang="en-US" kern="1200" spc="-50" baseline="0" dirty="0">
                <a:latin typeface="+mj-lt"/>
                <a:ea typeface="+mj-ea"/>
                <a:cs typeface="+mj-cs"/>
              </a:rPr>
              <a:t>?</a:t>
            </a:r>
          </a:p>
        </p:txBody>
      </p:sp>
      <p:pic>
        <p:nvPicPr>
          <p:cNvPr id="9" name="Content Placeholder 8" descr="A black and yellow logo&#10;&#10;Description automatically generated">
            <a:extLst>
              <a:ext uri="{FF2B5EF4-FFF2-40B4-BE49-F238E27FC236}">
                <a16:creationId xmlns:a16="http://schemas.microsoft.com/office/drawing/2014/main" id="{2AE0A102-BAD7-F4B0-84EA-D3706F5C93AB}"/>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740636" y="3354229"/>
            <a:ext cx="3892291" cy="1595201"/>
          </a:xfrm>
          <a:prstGeom prst="rect">
            <a:avLst/>
          </a:prstGeom>
        </p:spPr>
      </p:pic>
      <p:sp>
        <p:nvSpPr>
          <p:cNvPr id="4" name="Content Placeholder 3">
            <a:extLst>
              <a:ext uri="{FF2B5EF4-FFF2-40B4-BE49-F238E27FC236}">
                <a16:creationId xmlns:a16="http://schemas.microsoft.com/office/drawing/2014/main" id="{C7109B0F-CCC4-26AE-ADBA-6253B8BE5BC1}"/>
              </a:ext>
            </a:extLst>
          </p:cNvPr>
          <p:cNvSpPr>
            <a:spLocks noGrp="1"/>
          </p:cNvSpPr>
          <p:nvPr>
            <p:ph sz="half" idx="2"/>
          </p:nvPr>
        </p:nvSpPr>
        <p:spPr>
          <a:xfrm>
            <a:off x="5456488" y="2284120"/>
            <a:ext cx="5998059" cy="4303932"/>
          </a:xfrm>
        </p:spPr>
        <p:txBody>
          <a:bodyPr vert="horz" lIns="91440" tIns="45720" rIns="91440" bIns="45720" rtlCol="0" anchor="t">
            <a:normAutofit fontScale="85000" lnSpcReduction="20000"/>
          </a:bodyPr>
          <a:lstStyle/>
          <a:p>
            <a:pPr marL="0" indent="0">
              <a:lnSpc>
                <a:spcPct val="95000"/>
              </a:lnSpc>
              <a:buNone/>
            </a:pPr>
            <a:r>
              <a:rPr lang="en-US" sz="2000" dirty="0"/>
              <a:t>Organization for:</a:t>
            </a:r>
          </a:p>
          <a:p>
            <a:pPr>
              <a:lnSpc>
                <a:spcPct val="95000"/>
              </a:lnSpc>
              <a:buFont typeface="Arial" panose="020B0504020202020204" pitchFamily="34" charset="0"/>
              <a:buChar char="•"/>
            </a:pPr>
            <a:r>
              <a:rPr lang="en-US" sz="2000" dirty="0"/>
              <a:t>Students</a:t>
            </a:r>
          </a:p>
          <a:p>
            <a:pPr>
              <a:lnSpc>
                <a:spcPct val="95000"/>
              </a:lnSpc>
              <a:buFont typeface="Arial" panose="020B0504020202020204" pitchFamily="34" charset="0"/>
              <a:buChar char="•"/>
            </a:pPr>
            <a:r>
              <a:rPr lang="en-US" sz="2000" dirty="0"/>
              <a:t>Fellows</a:t>
            </a:r>
          </a:p>
          <a:p>
            <a:pPr>
              <a:lnSpc>
                <a:spcPct val="95000"/>
              </a:lnSpc>
              <a:buFont typeface="Arial" panose="020B0504020202020204" pitchFamily="34" charset="0"/>
              <a:buChar char="•"/>
            </a:pPr>
            <a:r>
              <a:rPr lang="en-US" sz="2000" dirty="0"/>
              <a:t>Industry pharmacists </a:t>
            </a:r>
          </a:p>
          <a:p>
            <a:pPr>
              <a:lnSpc>
                <a:spcPct val="95000"/>
              </a:lnSpc>
              <a:buFont typeface="Arial" panose="020B0504020202020204" pitchFamily="34" charset="0"/>
              <a:buChar char="•"/>
            </a:pPr>
            <a:r>
              <a:rPr lang="en-US" sz="2000" dirty="0"/>
              <a:t>Practicing pharmacists</a:t>
            </a:r>
          </a:p>
          <a:p>
            <a:pPr marL="0" indent="0">
              <a:lnSpc>
                <a:spcPct val="95000"/>
              </a:lnSpc>
              <a:buNone/>
            </a:pPr>
            <a:endParaRPr lang="en-US" sz="2000" dirty="0"/>
          </a:p>
          <a:p>
            <a:pPr marL="0" indent="0">
              <a:lnSpc>
                <a:spcPct val="120000"/>
              </a:lnSpc>
              <a:buNone/>
            </a:pPr>
            <a:r>
              <a:rPr lang="en-US" sz="2000" dirty="0"/>
              <a:t>"</a:t>
            </a:r>
            <a:r>
              <a:rPr lang="en-US" sz="2000" err="1"/>
              <a:t>IPhO</a:t>
            </a:r>
            <a:r>
              <a:rPr lang="en-US" sz="2000" dirty="0"/>
              <a:t> National Student Members are recognized as the </a:t>
            </a:r>
            <a:r>
              <a:rPr lang="en-US" sz="2000" b="1" dirty="0"/>
              <a:t>best prepared</a:t>
            </a:r>
            <a:r>
              <a:rPr lang="en-US" sz="2000" dirty="0"/>
              <a:t> among all student pharmacists to pursue pharmaceutical industry-focused career opportunities. National Student Members have an excellent working knowledge of common industry pharmacist roles and key pharmaceutical industry driving forces, as well as an understanding of the skills and experiences necessary to become a successful industry pharmacist." </a:t>
            </a:r>
            <a:endParaRPr lang="en-US"/>
          </a:p>
        </p:txBody>
      </p:sp>
      <p:sp>
        <p:nvSpPr>
          <p:cNvPr id="3" name="Slide Number Placeholder 2">
            <a:extLst>
              <a:ext uri="{FF2B5EF4-FFF2-40B4-BE49-F238E27FC236}">
                <a16:creationId xmlns:a16="http://schemas.microsoft.com/office/drawing/2014/main" id="{CCB48F3F-EFB4-B6B2-8E9E-E6368148E891}"/>
              </a:ext>
            </a:extLst>
          </p:cNvPr>
          <p:cNvSpPr>
            <a:spLocks noGrp="1"/>
          </p:cNvSpPr>
          <p:nvPr>
            <p:ph type="sldNum" sz="quarter" idx="12"/>
          </p:nvPr>
        </p:nvSpPr>
        <p:spPr/>
        <p:txBody>
          <a:bodyPr/>
          <a:lstStyle/>
          <a:p>
            <a:fld id="{CB1E4CB7-CB13-4810-BF18-BE31AFC64F93}" type="slidenum">
              <a:rPr lang="en-US" smtClean="0"/>
              <a:t>6</a:t>
            </a:fld>
            <a:endParaRPr lang="en-US"/>
          </a:p>
        </p:txBody>
      </p:sp>
    </p:spTree>
    <p:extLst>
      <p:ext uri="{BB962C8B-B14F-4D97-AF65-F5344CB8AC3E}">
        <p14:creationId xmlns:p14="http://schemas.microsoft.com/office/powerpoint/2010/main" val="404943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908A-A89E-6F42-5DAB-4BAF0B65F6C1}"/>
              </a:ext>
            </a:extLst>
          </p:cNvPr>
          <p:cNvSpPr>
            <a:spLocks noGrp="1"/>
          </p:cNvSpPr>
          <p:nvPr>
            <p:ph type="title"/>
          </p:nvPr>
        </p:nvSpPr>
        <p:spPr/>
        <p:txBody>
          <a:bodyPr/>
          <a:lstStyle/>
          <a:p>
            <a:r>
              <a:rPr lang="en-US" dirty="0">
                <a:cs typeface="Aharoni"/>
              </a:rPr>
              <a:t>Campbell's </a:t>
            </a:r>
            <a:r>
              <a:rPr lang="en-US" dirty="0" err="1">
                <a:cs typeface="Aharoni"/>
              </a:rPr>
              <a:t>IPhO</a:t>
            </a:r>
            <a:r>
              <a:rPr lang="en-US" dirty="0">
                <a:cs typeface="Aharoni"/>
              </a:rPr>
              <a:t> Chapter</a:t>
            </a:r>
            <a:endParaRPr lang="en-US" dirty="0"/>
          </a:p>
        </p:txBody>
      </p:sp>
      <p:sp>
        <p:nvSpPr>
          <p:cNvPr id="3" name="Content Placeholder 2">
            <a:extLst>
              <a:ext uri="{FF2B5EF4-FFF2-40B4-BE49-F238E27FC236}">
                <a16:creationId xmlns:a16="http://schemas.microsoft.com/office/drawing/2014/main" id="{C8D1F27F-5EA2-490C-6C18-B1439B17670D}"/>
              </a:ext>
            </a:extLst>
          </p:cNvPr>
          <p:cNvSpPr>
            <a:spLocks noGrp="1"/>
          </p:cNvSpPr>
          <p:nvPr>
            <p:ph sz="half" idx="1"/>
          </p:nvPr>
        </p:nvSpPr>
        <p:spPr>
          <a:xfrm>
            <a:off x="1517904" y="2646234"/>
            <a:ext cx="4334256" cy="3118104"/>
          </a:xfrm>
        </p:spPr>
        <p:txBody>
          <a:bodyPr vert="horz" lIns="91440" tIns="45720" rIns="91440" bIns="45720" rtlCol="0" anchor="t">
            <a:normAutofit lnSpcReduction="10000"/>
          </a:bodyPr>
          <a:lstStyle/>
          <a:p>
            <a:pPr marL="0" indent="0">
              <a:buNone/>
            </a:pPr>
            <a:r>
              <a:rPr lang="en-US" dirty="0"/>
              <a:t>What is offered:</a:t>
            </a:r>
          </a:p>
          <a:p>
            <a:r>
              <a:rPr lang="en-US" dirty="0"/>
              <a:t>Speakers </a:t>
            </a:r>
          </a:p>
          <a:p>
            <a:r>
              <a:rPr lang="en-US" dirty="0"/>
              <a:t>Networking</a:t>
            </a:r>
          </a:p>
          <a:p>
            <a:r>
              <a:rPr lang="en-US" dirty="0"/>
              <a:t>Events </a:t>
            </a:r>
          </a:p>
          <a:p>
            <a:r>
              <a:rPr lang="en-US" dirty="0"/>
              <a:t>VIP Case Competition</a:t>
            </a:r>
          </a:p>
          <a:p>
            <a:r>
              <a:rPr lang="en-US" dirty="0"/>
              <a:t>Mentorship</a:t>
            </a:r>
          </a:p>
        </p:txBody>
      </p:sp>
      <p:sp>
        <p:nvSpPr>
          <p:cNvPr id="4" name="Content Placeholder 3">
            <a:extLst>
              <a:ext uri="{FF2B5EF4-FFF2-40B4-BE49-F238E27FC236}">
                <a16:creationId xmlns:a16="http://schemas.microsoft.com/office/drawing/2014/main" id="{F433D46B-9421-26CB-BF8C-EE1406B36FAF}"/>
              </a:ext>
            </a:extLst>
          </p:cNvPr>
          <p:cNvSpPr>
            <a:spLocks noGrp="1"/>
          </p:cNvSpPr>
          <p:nvPr>
            <p:ph sz="half" idx="2"/>
          </p:nvPr>
        </p:nvSpPr>
        <p:spPr>
          <a:xfrm>
            <a:off x="6094662" y="2646234"/>
            <a:ext cx="4569265" cy="3118104"/>
          </a:xfrm>
        </p:spPr>
        <p:txBody>
          <a:bodyPr vert="horz" lIns="91440" tIns="45720" rIns="91440" bIns="45720" rtlCol="0" anchor="t">
            <a:normAutofit lnSpcReduction="10000"/>
          </a:bodyPr>
          <a:lstStyle/>
          <a:p>
            <a:pPr marL="0" indent="0">
              <a:buNone/>
            </a:pPr>
            <a:r>
              <a:rPr lang="en-US" dirty="0"/>
              <a:t>What you will gain:</a:t>
            </a:r>
          </a:p>
          <a:p>
            <a:r>
              <a:rPr lang="en-US" dirty="0"/>
              <a:t>Professional development</a:t>
            </a:r>
            <a:endParaRPr lang="en-US"/>
          </a:p>
          <a:p>
            <a:r>
              <a:rPr lang="en-US" dirty="0"/>
              <a:t>Communication skills</a:t>
            </a:r>
          </a:p>
          <a:p>
            <a:r>
              <a:rPr lang="en-US" dirty="0"/>
              <a:t>Leadership opportunities</a:t>
            </a:r>
          </a:p>
          <a:p>
            <a:r>
              <a:rPr lang="en-US" dirty="0"/>
              <a:t>Understand each functional area</a:t>
            </a:r>
          </a:p>
          <a:p>
            <a:endParaRPr lang="en-US" dirty="0"/>
          </a:p>
        </p:txBody>
      </p:sp>
      <p:pic>
        <p:nvPicPr>
          <p:cNvPr id="5" name="Picture 4" descr="Campbell University, College of Pharmacy &amp; Health Sciences Employees,  Location, Alumni | LinkedIn">
            <a:extLst>
              <a:ext uri="{FF2B5EF4-FFF2-40B4-BE49-F238E27FC236}">
                <a16:creationId xmlns:a16="http://schemas.microsoft.com/office/drawing/2014/main" id="{1CF761A1-9864-958C-BE38-6A00BF30B3D5}"/>
              </a:ext>
            </a:extLst>
          </p:cNvPr>
          <p:cNvPicPr>
            <a:picLocks noChangeAspect="1"/>
          </p:cNvPicPr>
          <p:nvPr/>
        </p:nvPicPr>
        <p:blipFill>
          <a:blip r:embed="rId2"/>
          <a:stretch>
            <a:fillRect/>
          </a:stretch>
        </p:blipFill>
        <p:spPr>
          <a:xfrm>
            <a:off x="7964681" y="1317296"/>
            <a:ext cx="3270187" cy="797969"/>
          </a:xfrm>
          <a:prstGeom prst="rect">
            <a:avLst/>
          </a:prstGeom>
        </p:spPr>
      </p:pic>
      <p:sp>
        <p:nvSpPr>
          <p:cNvPr id="6" name="Slide Number Placeholder 5">
            <a:extLst>
              <a:ext uri="{FF2B5EF4-FFF2-40B4-BE49-F238E27FC236}">
                <a16:creationId xmlns:a16="http://schemas.microsoft.com/office/drawing/2014/main" id="{DED571B4-A8D8-F2CC-294F-E6E63CD6682E}"/>
              </a:ext>
            </a:extLst>
          </p:cNvPr>
          <p:cNvSpPr>
            <a:spLocks noGrp="1"/>
          </p:cNvSpPr>
          <p:nvPr>
            <p:ph type="sldNum" sz="quarter" idx="12"/>
          </p:nvPr>
        </p:nvSpPr>
        <p:spPr/>
        <p:txBody>
          <a:bodyPr/>
          <a:lstStyle/>
          <a:p>
            <a:fld id="{CB1E4CB7-CB13-4810-BF18-BE31AFC64F93}" type="slidenum">
              <a:rPr lang="en-US" smtClean="0"/>
              <a:t>7</a:t>
            </a:fld>
            <a:endParaRPr lang="en-US"/>
          </a:p>
        </p:txBody>
      </p:sp>
    </p:spTree>
    <p:extLst>
      <p:ext uri="{BB962C8B-B14F-4D97-AF65-F5344CB8AC3E}">
        <p14:creationId xmlns:p14="http://schemas.microsoft.com/office/powerpoint/2010/main" val="34542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FCC0-8395-1F03-3FB0-2093257A1AC0}"/>
              </a:ext>
            </a:extLst>
          </p:cNvPr>
          <p:cNvSpPr>
            <a:spLocks noGrp="1"/>
          </p:cNvSpPr>
          <p:nvPr>
            <p:ph type="title"/>
          </p:nvPr>
        </p:nvSpPr>
        <p:spPr>
          <a:xfrm>
            <a:off x="1517904" y="1197437"/>
            <a:ext cx="3145536" cy="1792224"/>
          </a:xfrm>
        </p:spPr>
        <p:txBody>
          <a:bodyPr/>
          <a:lstStyle/>
          <a:p>
            <a:r>
              <a:rPr lang="en-US" dirty="0">
                <a:cs typeface="Aharoni"/>
              </a:rPr>
              <a:t>VIP Case Competition</a:t>
            </a:r>
            <a:endParaRPr lang="en-US" dirty="0"/>
          </a:p>
        </p:txBody>
      </p:sp>
      <p:pic>
        <p:nvPicPr>
          <p:cNvPr id="5" name="Online Media 4" title="Campbell University_ VIP Case Competition_ 2023">
            <a:hlinkClick r:id="" action="ppaction://media"/>
            <a:extLst>
              <a:ext uri="{FF2B5EF4-FFF2-40B4-BE49-F238E27FC236}">
                <a16:creationId xmlns:a16="http://schemas.microsoft.com/office/drawing/2014/main" id="{697E099D-B2D9-B4FE-451E-D4238CFCB8E4}"/>
              </a:ext>
            </a:extLst>
          </p:cNvPr>
          <p:cNvPicPr>
            <a:picLocks noGrp="1" noRot="1" noChangeAspect="1"/>
          </p:cNvPicPr>
          <p:nvPr>
            <p:ph idx="1"/>
            <a:videoFile r:link="rId1"/>
          </p:nvPr>
        </p:nvPicPr>
        <p:blipFill>
          <a:blip r:embed="rId3"/>
          <a:stretch>
            <a:fillRect/>
          </a:stretch>
        </p:blipFill>
        <p:spPr>
          <a:xfrm>
            <a:off x="5330825" y="2301875"/>
            <a:ext cx="5330825" cy="3011488"/>
          </a:xfrm>
        </p:spPr>
      </p:pic>
      <p:sp>
        <p:nvSpPr>
          <p:cNvPr id="4" name="Text Placeholder 3">
            <a:extLst>
              <a:ext uri="{FF2B5EF4-FFF2-40B4-BE49-F238E27FC236}">
                <a16:creationId xmlns:a16="http://schemas.microsoft.com/office/drawing/2014/main" id="{924D9C99-E337-05BD-5D77-D4A432A8758F}"/>
              </a:ext>
            </a:extLst>
          </p:cNvPr>
          <p:cNvSpPr>
            <a:spLocks noGrp="1"/>
          </p:cNvSpPr>
          <p:nvPr>
            <p:ph type="body" sz="half" idx="2"/>
          </p:nvPr>
        </p:nvSpPr>
        <p:spPr>
          <a:xfrm>
            <a:off x="1517904" y="2992481"/>
            <a:ext cx="3387666" cy="3256118"/>
          </a:xfrm>
        </p:spPr>
        <p:txBody>
          <a:bodyPr vert="horz" lIns="91440" tIns="45720" rIns="91440" bIns="45720" rtlCol="0" anchor="t">
            <a:noAutofit/>
          </a:bodyPr>
          <a:lstStyle/>
          <a:p>
            <a:r>
              <a:rPr lang="en-US" sz="1400" dirty="0">
                <a:ea typeface="+mn-lt"/>
                <a:cs typeface="+mn-lt"/>
              </a:rPr>
              <a:t>"This signature </a:t>
            </a:r>
            <a:r>
              <a:rPr lang="en-US" sz="1400" err="1">
                <a:ea typeface="+mn-lt"/>
                <a:cs typeface="+mn-lt"/>
              </a:rPr>
              <a:t>IPhO</a:t>
            </a:r>
            <a:r>
              <a:rPr lang="en-US" sz="1400" dirty="0">
                <a:ea typeface="+mn-lt"/>
                <a:cs typeface="+mn-lt"/>
              </a:rPr>
              <a:t> professional development program and annual competition is offered to all chapters in good standing to challenge students to design a cohesive drug development and commercialization plan for a theoretical new molecular entity."</a:t>
            </a:r>
          </a:p>
          <a:p>
            <a:r>
              <a:rPr lang="en-US" sz="1400" dirty="0"/>
              <a:t>Four key functional areas:</a:t>
            </a:r>
          </a:p>
          <a:p>
            <a:pPr marL="171450" indent="-171450">
              <a:buFont typeface="Arial" panose="020B0504020202020204" pitchFamily="34" charset="0"/>
              <a:buChar char="•"/>
            </a:pPr>
            <a:r>
              <a:rPr lang="en-US" sz="1400" dirty="0"/>
              <a:t>Clinical Development</a:t>
            </a:r>
          </a:p>
          <a:p>
            <a:pPr marL="171450" indent="-171450">
              <a:buFont typeface="Arial" panose="020B0504020202020204" pitchFamily="34" charset="0"/>
              <a:buChar char="•"/>
            </a:pPr>
            <a:r>
              <a:rPr lang="en-US" sz="1400" dirty="0"/>
              <a:t>Regulatory Affairs</a:t>
            </a:r>
          </a:p>
          <a:p>
            <a:pPr marL="171450" indent="-171450">
              <a:buFont typeface="Arial" panose="020B0504020202020204" pitchFamily="34" charset="0"/>
              <a:buChar char="•"/>
            </a:pPr>
            <a:r>
              <a:rPr lang="en-US" sz="1400" dirty="0"/>
              <a:t>Medical Affairs</a:t>
            </a:r>
          </a:p>
          <a:p>
            <a:pPr marL="171450" indent="-171450">
              <a:buFont typeface="Arial" panose="020B0504020202020204" pitchFamily="34" charset="0"/>
              <a:buChar char="•"/>
            </a:pPr>
            <a:r>
              <a:rPr lang="en-US" sz="1400" dirty="0"/>
              <a:t>Marketing/Market Access</a:t>
            </a:r>
          </a:p>
          <a:p>
            <a:pPr marL="171450" indent="-171450">
              <a:buFont typeface="Arial" panose="020B0504020202020204" pitchFamily="34" charset="0"/>
              <a:buChar char="•"/>
            </a:pPr>
            <a:endParaRPr lang="en-US" sz="1100" dirty="0"/>
          </a:p>
        </p:txBody>
      </p:sp>
      <p:sp>
        <p:nvSpPr>
          <p:cNvPr id="3" name="Slide Number Placeholder 2">
            <a:extLst>
              <a:ext uri="{FF2B5EF4-FFF2-40B4-BE49-F238E27FC236}">
                <a16:creationId xmlns:a16="http://schemas.microsoft.com/office/drawing/2014/main" id="{0318855B-D84E-4887-7050-2ACBAD22F7DB}"/>
              </a:ext>
            </a:extLst>
          </p:cNvPr>
          <p:cNvSpPr>
            <a:spLocks noGrp="1"/>
          </p:cNvSpPr>
          <p:nvPr>
            <p:ph type="sldNum" sz="quarter" idx="12"/>
          </p:nvPr>
        </p:nvSpPr>
        <p:spPr/>
        <p:txBody>
          <a:bodyPr/>
          <a:lstStyle/>
          <a:p>
            <a:fld id="{CB1E4CB7-CB13-4810-BF18-BE31AFC64F93}" type="slidenum">
              <a:rPr lang="en-US" smtClean="0"/>
              <a:t>8</a:t>
            </a:fld>
            <a:endParaRPr lang="en-US"/>
          </a:p>
        </p:txBody>
      </p:sp>
    </p:spTree>
    <p:extLst>
      <p:ext uri="{BB962C8B-B14F-4D97-AF65-F5344CB8AC3E}">
        <p14:creationId xmlns:p14="http://schemas.microsoft.com/office/powerpoint/2010/main" val="175731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867738BA-6281-40B8-B775-410D49E7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A0E52-53DB-159A-E003-84538FC0ACCB}"/>
              </a:ext>
            </a:extLst>
          </p:cNvPr>
          <p:cNvSpPr>
            <a:spLocks noGrp="1"/>
          </p:cNvSpPr>
          <p:nvPr>
            <p:ph type="title"/>
          </p:nvPr>
        </p:nvSpPr>
        <p:spPr>
          <a:xfrm>
            <a:off x="762000" y="758953"/>
            <a:ext cx="4089779" cy="2028388"/>
          </a:xfrm>
        </p:spPr>
        <p:txBody>
          <a:bodyPr vert="horz" lIns="91440" tIns="45720" rIns="91440" bIns="45720" rtlCol="0" anchor="ctr">
            <a:normAutofit/>
          </a:bodyPr>
          <a:lstStyle/>
          <a:p>
            <a:r>
              <a:rPr lang="en-US" kern="1200" spc="-50" baseline="0">
                <a:solidFill>
                  <a:schemeClr val="tx1"/>
                </a:solidFill>
                <a:latin typeface="+mj-lt"/>
                <a:ea typeface="+mj-ea"/>
                <a:cs typeface="+mj-cs"/>
              </a:rPr>
              <a:t>IPhO Annual Meeting</a:t>
            </a:r>
          </a:p>
        </p:txBody>
      </p:sp>
      <p:sp>
        <p:nvSpPr>
          <p:cNvPr id="3" name="Content Placeholder 2">
            <a:extLst>
              <a:ext uri="{FF2B5EF4-FFF2-40B4-BE49-F238E27FC236}">
                <a16:creationId xmlns:a16="http://schemas.microsoft.com/office/drawing/2014/main" id="{ECD00542-6343-32A9-56FD-5229227A21A9}"/>
              </a:ext>
            </a:extLst>
          </p:cNvPr>
          <p:cNvSpPr>
            <a:spLocks noGrp="1"/>
          </p:cNvSpPr>
          <p:nvPr>
            <p:ph sz="half" idx="1"/>
          </p:nvPr>
        </p:nvSpPr>
        <p:spPr>
          <a:xfrm>
            <a:off x="762000" y="2686803"/>
            <a:ext cx="4089779" cy="3202674"/>
          </a:xfrm>
        </p:spPr>
        <p:txBody>
          <a:bodyPr vert="horz" lIns="91440" tIns="45720" rIns="91440" bIns="45720" rtlCol="0" anchor="t">
            <a:normAutofit fontScale="85000" lnSpcReduction="10000"/>
          </a:bodyPr>
          <a:lstStyle/>
          <a:p>
            <a:endParaRPr lang="en-US" dirty="0"/>
          </a:p>
          <a:p>
            <a:r>
              <a:rPr lang="en-US" dirty="0"/>
              <a:t>Network with fellows</a:t>
            </a:r>
          </a:p>
          <a:p>
            <a:r>
              <a:rPr lang="en-US" dirty="0"/>
              <a:t>Learn about fellowship programs</a:t>
            </a:r>
          </a:p>
          <a:p>
            <a:r>
              <a:rPr lang="en-US" dirty="0"/>
              <a:t>Learn about opportunities within </a:t>
            </a:r>
            <a:r>
              <a:rPr lang="en-US" err="1"/>
              <a:t>IPhO</a:t>
            </a:r>
            <a:endParaRPr lang="en-US"/>
          </a:p>
          <a:p>
            <a:r>
              <a:rPr lang="en-US" dirty="0"/>
              <a:t>Registration closes Aug 31st</a:t>
            </a:r>
          </a:p>
        </p:txBody>
      </p:sp>
      <p:pic>
        <p:nvPicPr>
          <p:cNvPr id="8" name="Content Placeholder 7" descr="A white checklist with black check marks&#10;&#10;Description automatically generated">
            <a:extLst>
              <a:ext uri="{FF2B5EF4-FFF2-40B4-BE49-F238E27FC236}">
                <a16:creationId xmlns:a16="http://schemas.microsoft.com/office/drawing/2014/main" id="{4A25C1C7-DB82-13AD-9047-F3A80135D2E2}"/>
              </a:ext>
            </a:extLst>
          </p:cNvPr>
          <p:cNvPicPr>
            <a:picLocks noGrp="1" noChangeAspect="1"/>
          </p:cNvPicPr>
          <p:nvPr>
            <p:ph sz="half" idx="2"/>
          </p:nvPr>
        </p:nvPicPr>
        <p:blipFill>
          <a:blip r:embed="rId2"/>
          <a:stretch>
            <a:fillRect/>
          </a:stretch>
        </p:blipFill>
        <p:spPr>
          <a:xfrm>
            <a:off x="5495365" y="1528160"/>
            <a:ext cx="6152417" cy="4435580"/>
          </a:xfrm>
        </p:spPr>
      </p:pic>
      <p:pic>
        <p:nvPicPr>
          <p:cNvPr id="9" name="Picture 8">
            <a:extLst>
              <a:ext uri="{FF2B5EF4-FFF2-40B4-BE49-F238E27FC236}">
                <a16:creationId xmlns:a16="http://schemas.microsoft.com/office/drawing/2014/main" id="{F816C4C8-8FA1-9E7C-E250-234C9AF9AC9F}"/>
              </a:ext>
            </a:extLst>
          </p:cNvPr>
          <p:cNvPicPr>
            <a:picLocks noChangeAspect="1"/>
          </p:cNvPicPr>
          <p:nvPr/>
        </p:nvPicPr>
        <p:blipFill>
          <a:blip r:embed="rId3"/>
          <a:stretch>
            <a:fillRect/>
          </a:stretch>
        </p:blipFill>
        <p:spPr>
          <a:xfrm>
            <a:off x="5498018" y="1002261"/>
            <a:ext cx="6152525" cy="438150"/>
          </a:xfrm>
          <a:prstGeom prst="rect">
            <a:avLst/>
          </a:prstGeom>
        </p:spPr>
      </p:pic>
      <p:sp>
        <p:nvSpPr>
          <p:cNvPr id="4" name="Slide Number Placeholder 3">
            <a:extLst>
              <a:ext uri="{FF2B5EF4-FFF2-40B4-BE49-F238E27FC236}">
                <a16:creationId xmlns:a16="http://schemas.microsoft.com/office/drawing/2014/main" id="{54307C13-CB7E-101E-E50C-408B2E218B0D}"/>
              </a:ext>
            </a:extLst>
          </p:cNvPr>
          <p:cNvSpPr>
            <a:spLocks noGrp="1"/>
          </p:cNvSpPr>
          <p:nvPr>
            <p:ph type="sldNum" sz="quarter" idx="12"/>
          </p:nvPr>
        </p:nvSpPr>
        <p:spPr/>
        <p:txBody>
          <a:bodyPr/>
          <a:lstStyle/>
          <a:p>
            <a:fld id="{CB1E4CB7-CB13-4810-BF18-BE31AFC64F93}" type="slidenum">
              <a:rPr lang="en-US" smtClean="0"/>
              <a:t>9</a:t>
            </a:fld>
            <a:endParaRPr lang="en-US"/>
          </a:p>
        </p:txBody>
      </p:sp>
    </p:spTree>
    <p:extLst>
      <p:ext uri="{BB962C8B-B14F-4D97-AF65-F5344CB8AC3E}">
        <p14:creationId xmlns:p14="http://schemas.microsoft.com/office/powerpoint/2010/main" val="2134998267"/>
      </p:ext>
    </p:extLst>
  </p:cSld>
  <p:clrMapOvr>
    <a:masterClrMapping/>
  </p:clrMapOvr>
</p:sld>
</file>

<file path=ppt/theme/theme1.xml><?xml version="1.0" encoding="utf-8"?>
<a:theme xmlns:a="http://schemas.openxmlformats.org/drawingml/2006/main" name="PrismaticVTI">
  <a:themeElements>
    <a:clrScheme name="AnalogousFromLightSeed_2SEEDS">
      <a:dk1>
        <a:srgbClr val="000000"/>
      </a:dk1>
      <a:lt1>
        <a:srgbClr val="FFFFFF"/>
      </a:lt1>
      <a:dk2>
        <a:srgbClr val="243741"/>
      </a:dk2>
      <a:lt2>
        <a:srgbClr val="E2E5E8"/>
      </a:lt2>
      <a:accent1>
        <a:srgbClr val="BB9D7E"/>
      </a:accent1>
      <a:accent2>
        <a:srgbClr val="C59791"/>
      </a:accent2>
      <a:accent3>
        <a:srgbClr val="A5A27B"/>
      </a:accent3>
      <a:accent4>
        <a:srgbClr val="74ADA7"/>
      </a:accent4>
      <a:accent5>
        <a:srgbClr val="7EA7BB"/>
      </a:accent5>
      <a:accent6>
        <a:srgbClr val="7E8DBB"/>
      </a:accent6>
      <a:hlink>
        <a:srgbClr val="6184A9"/>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PrismaticVTI</vt:lpstr>
      <vt:lpstr>Interest in  Industry IPhO Welcome Meeting August 22, 2024</vt:lpstr>
      <vt:lpstr>Agenda </vt:lpstr>
      <vt:lpstr>Pharmacists Role in Industry</vt:lpstr>
      <vt:lpstr>Why Industry?</vt:lpstr>
      <vt:lpstr>Where do I start?</vt:lpstr>
      <vt:lpstr>What is Industry Pharmacists Organization (IPhO) ?</vt:lpstr>
      <vt:lpstr>Campbell's IPhO Chapter</vt:lpstr>
      <vt:lpstr>VIP Case Competition</vt:lpstr>
      <vt:lpstr>IPhO Annual Meeting</vt:lpstr>
      <vt:lpstr>Fellowship Catalog </vt:lpstr>
      <vt:lpstr>Internship Opportunities </vt:lpstr>
      <vt:lpstr>Personal Experience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420</cp:revision>
  <dcterms:created xsi:type="dcterms:W3CDTF">2024-08-15T17:01:05Z</dcterms:created>
  <dcterms:modified xsi:type="dcterms:W3CDTF">2024-08-19T14:46:01Z</dcterms:modified>
</cp:coreProperties>
</file>