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Gudea"/>
      <p:regular r:id="rId13"/>
      <p:bold r:id="rId14"/>
      <p: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Gudea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udea-italic.fntdata"/><Relationship Id="rId14" Type="http://schemas.openxmlformats.org/officeDocument/2006/relationships/font" Target="fonts/Gude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docs.google.com/forms/d/e/1FAIpQLSemjDFHCS474qacXk3ZgB7hbfVKzTHiL9Y0xcp5NUWgBDV25Q/viewform?usp=sf_link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fb923c68a4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fb923c68a4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fb923c68a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fb923c68a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https://docs.google.com/forms/d/e/1FAIpQLSemjDFHCS474qacXk3ZgB7hbfVKzTHiL9Y0xcp5NUWgBDV25Q/viewform?usp=sf_link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fb923c68a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fb923c68a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fb923c68a4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fb923c68a4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fb923c68a4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fb923c68a4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b923c68a4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fb923c68a4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kmhenrikson0124@email.campbell.edu" TargetMode="External"/><Relationship Id="rId4" Type="http://schemas.openxmlformats.org/officeDocument/2006/relationships/hyperlink" Target="mailto:kmlanier1116@email.campbell.edu" TargetMode="External"/><Relationship Id="rId5" Type="http://schemas.openxmlformats.org/officeDocument/2006/relationships/hyperlink" Target="mailto:aavargas1012@email.campbell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5191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>
                <a:latin typeface="Gudea"/>
                <a:ea typeface="Gudea"/>
                <a:cs typeface="Gudea"/>
                <a:sym typeface="Gudea"/>
              </a:rPr>
              <a:t>Academic Coaching</a:t>
            </a:r>
            <a:endParaRPr sz="590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>
                <a:latin typeface="Gudea"/>
                <a:ea typeface="Gudea"/>
                <a:cs typeface="Gudea"/>
                <a:sym typeface="Gudea"/>
              </a:rPr>
              <a:t>Spring Semester Refresh</a:t>
            </a:r>
            <a:endParaRPr sz="410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9095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udea"/>
                <a:ea typeface="Gudea"/>
                <a:cs typeface="Gudea"/>
                <a:sym typeface="Gudea"/>
              </a:rPr>
              <a:t>February 1, 2023</a:t>
            </a:r>
            <a:endParaRPr>
              <a:latin typeface="Gudea"/>
              <a:ea typeface="Gudea"/>
              <a:cs typeface="Gudea"/>
              <a:sym typeface="Gudea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899" y="2797175"/>
            <a:ext cx="2706299" cy="223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035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latin typeface="Gudea"/>
                <a:ea typeface="Gudea"/>
                <a:cs typeface="Gudea"/>
                <a:sym typeface="Gudea"/>
              </a:rPr>
              <a:t>Tutoring Services</a:t>
            </a:r>
            <a:endParaRPr sz="322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Gudea"/>
              <a:buChar char="●"/>
            </a:pPr>
            <a:r>
              <a:rPr lang="en" sz="2000">
                <a:latin typeface="Gudea"/>
                <a:ea typeface="Gudea"/>
                <a:cs typeface="Gudea"/>
                <a:sym typeface="Gudea"/>
              </a:rPr>
              <a:t>Referrals are no longer required </a:t>
            </a:r>
            <a:endParaRPr sz="2000">
              <a:latin typeface="Gudea"/>
              <a:ea typeface="Gudea"/>
              <a:cs typeface="Gudea"/>
              <a:sym typeface="Gude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Gudea"/>
              <a:buChar char="●"/>
            </a:pPr>
            <a:r>
              <a:rPr lang="en" sz="2000">
                <a:latin typeface="Gudea"/>
                <a:ea typeface="Gudea"/>
                <a:cs typeface="Gudea"/>
                <a:sym typeface="Gudea"/>
              </a:rPr>
              <a:t>One-on-one or group sessions available</a:t>
            </a:r>
            <a:endParaRPr sz="2000">
              <a:latin typeface="Gudea"/>
              <a:ea typeface="Gudea"/>
              <a:cs typeface="Gudea"/>
              <a:sym typeface="Gude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Gudea"/>
              <a:buChar char="●"/>
            </a:pPr>
            <a:r>
              <a:rPr lang="en" sz="2000">
                <a:latin typeface="Gudea"/>
                <a:ea typeface="Gudea"/>
                <a:cs typeface="Gudea"/>
                <a:sym typeface="Gudea"/>
              </a:rPr>
              <a:t>Meetings may be in person or virtual</a:t>
            </a:r>
            <a:endParaRPr sz="2000">
              <a:latin typeface="Gudea"/>
              <a:ea typeface="Gudea"/>
              <a:cs typeface="Gudea"/>
              <a:sym typeface="Gude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Gudea"/>
              <a:buChar char="●"/>
            </a:pPr>
            <a:r>
              <a:rPr lang="en" sz="2000">
                <a:latin typeface="Gudea"/>
                <a:ea typeface="Gudea"/>
                <a:cs typeface="Gudea"/>
                <a:sym typeface="Gudea"/>
              </a:rPr>
              <a:t>Rho Chi walk-in hours sent weekly</a:t>
            </a:r>
            <a:endParaRPr sz="200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550" y="2502575"/>
            <a:ext cx="8404925" cy="239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307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Gudea"/>
                <a:ea typeface="Gudea"/>
                <a:cs typeface="Gudea"/>
                <a:sym typeface="Gudea"/>
              </a:rPr>
              <a:t>Academic</a:t>
            </a:r>
            <a:r>
              <a:rPr lang="en" sz="3200">
                <a:latin typeface="Gudea"/>
                <a:ea typeface="Gudea"/>
                <a:cs typeface="Gudea"/>
                <a:sym typeface="Gudea"/>
              </a:rPr>
              <a:t> Coaching </a:t>
            </a:r>
            <a:endParaRPr sz="320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053525"/>
            <a:ext cx="8520600" cy="14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Gudea"/>
              <a:buChar char="●"/>
            </a:pPr>
            <a:r>
              <a:rPr lang="en" sz="2100">
                <a:latin typeface="Gudea"/>
                <a:ea typeface="Gudea"/>
                <a:cs typeface="Gudea"/>
                <a:sym typeface="Gudea"/>
              </a:rPr>
              <a:t>Group setting conversations on study skills </a:t>
            </a:r>
            <a:endParaRPr sz="2100">
              <a:latin typeface="Gudea"/>
              <a:ea typeface="Gudea"/>
              <a:cs typeface="Gudea"/>
              <a:sym typeface="Gudea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Gudea"/>
              <a:buChar char="●"/>
            </a:pPr>
            <a:r>
              <a:rPr lang="en" sz="2100">
                <a:latin typeface="Gudea"/>
                <a:ea typeface="Gudea"/>
                <a:cs typeface="Gudea"/>
                <a:sym typeface="Gudea"/>
              </a:rPr>
              <a:t>Please reach out to us individually if you would like an </a:t>
            </a:r>
            <a:r>
              <a:rPr lang="en" sz="2100">
                <a:latin typeface="Gudea"/>
                <a:ea typeface="Gudea"/>
                <a:cs typeface="Gudea"/>
                <a:sym typeface="Gudea"/>
              </a:rPr>
              <a:t>individual</a:t>
            </a:r>
            <a:r>
              <a:rPr lang="en" sz="2100">
                <a:latin typeface="Gudea"/>
                <a:ea typeface="Gudea"/>
                <a:cs typeface="Gudea"/>
                <a:sym typeface="Gudea"/>
              </a:rPr>
              <a:t> session on study skills</a:t>
            </a:r>
            <a:endParaRPr sz="210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70" name="Google Shape;70;p15"/>
          <p:cNvSpPr/>
          <p:nvPr/>
        </p:nvSpPr>
        <p:spPr>
          <a:xfrm>
            <a:off x="5467088" y="2365200"/>
            <a:ext cx="2602800" cy="24822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5025" y="2472825"/>
            <a:ext cx="2266927" cy="2266927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/>
          <p:nvPr/>
        </p:nvSpPr>
        <p:spPr>
          <a:xfrm>
            <a:off x="1074113" y="2938338"/>
            <a:ext cx="4076100" cy="1335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latin typeface="Gudea"/>
                <a:ea typeface="Gudea"/>
                <a:cs typeface="Gudea"/>
                <a:sym typeface="Gudea"/>
              </a:rPr>
              <a:t>Use the QR code to submit Academic Coaching topics!</a:t>
            </a:r>
            <a:endParaRPr b="1" sz="1600">
              <a:latin typeface="Gudea"/>
              <a:ea typeface="Gudea"/>
              <a:cs typeface="Gudea"/>
              <a:sym typeface="Gud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Gudea"/>
                <a:ea typeface="Gudea"/>
                <a:cs typeface="Gudea"/>
                <a:sym typeface="Gudea"/>
              </a:rPr>
              <a:t>Classroom Tips</a:t>
            </a:r>
            <a:endParaRPr sz="320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1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Gudea"/>
              <a:buAutoNum type="arabicPeriod"/>
            </a:pPr>
            <a:r>
              <a:rPr lang="en" sz="2300">
                <a:latin typeface="Gudea"/>
                <a:ea typeface="Gudea"/>
                <a:cs typeface="Gudea"/>
                <a:sym typeface="Gudea"/>
              </a:rPr>
              <a:t>Have your powerpoints and notes set up prior to class</a:t>
            </a:r>
            <a:endParaRPr sz="2300">
              <a:latin typeface="Gudea"/>
              <a:ea typeface="Gudea"/>
              <a:cs typeface="Gudea"/>
              <a:sym typeface="Gudea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Gudea"/>
              <a:buAutoNum type="arabicPeriod"/>
            </a:pPr>
            <a:r>
              <a:rPr lang="en" sz="2300">
                <a:latin typeface="Gudea"/>
                <a:ea typeface="Gudea"/>
                <a:cs typeface="Gudea"/>
                <a:sym typeface="Gudea"/>
              </a:rPr>
              <a:t>Silence your phone </a:t>
            </a:r>
            <a:endParaRPr sz="2300">
              <a:latin typeface="Gudea"/>
              <a:ea typeface="Gudea"/>
              <a:cs typeface="Gudea"/>
              <a:sym typeface="Gudea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Gudea"/>
              <a:buAutoNum type="arabicPeriod"/>
            </a:pPr>
            <a:r>
              <a:rPr lang="en" sz="2300">
                <a:latin typeface="Gudea"/>
                <a:ea typeface="Gudea"/>
                <a:cs typeface="Gudea"/>
                <a:sym typeface="Gudea"/>
              </a:rPr>
              <a:t>Breaks are a good time to ask your peers or the professor if you have any questions</a:t>
            </a:r>
            <a:endParaRPr sz="2300">
              <a:latin typeface="Gudea"/>
              <a:ea typeface="Gudea"/>
              <a:cs typeface="Gudea"/>
              <a:sym typeface="Gudea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>
                <a:latin typeface="Gudea"/>
                <a:ea typeface="Gudea"/>
                <a:cs typeface="Gudea"/>
                <a:sym typeface="Gudea"/>
              </a:rPr>
              <a:t>Avoid distractions like other assignments, online shopping, email, etc.</a:t>
            </a:r>
            <a:r>
              <a:rPr lang="en" sz="2300"/>
              <a:t> </a:t>
            </a:r>
            <a:endParaRPr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382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Gudea"/>
                <a:ea typeface="Gudea"/>
                <a:cs typeface="Gudea"/>
                <a:sym typeface="Gudea"/>
              </a:rPr>
              <a:t>Studying Strategies</a:t>
            </a:r>
            <a:endParaRPr sz="320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80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●"/>
            </a:pPr>
            <a:r>
              <a:rPr lang="en">
                <a:latin typeface="Gudea"/>
                <a:ea typeface="Gudea"/>
                <a:cs typeface="Gudea"/>
                <a:sym typeface="Gudea"/>
              </a:rPr>
              <a:t>Have a study schedule with breaks </a:t>
            </a:r>
            <a:endParaRPr>
              <a:latin typeface="Gudea"/>
              <a:ea typeface="Gudea"/>
              <a:cs typeface="Gudea"/>
              <a:sym typeface="Gude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○"/>
            </a:pPr>
            <a:r>
              <a:rPr lang="en" sz="1800">
                <a:latin typeface="Gudea"/>
                <a:ea typeface="Gudea"/>
                <a:cs typeface="Gudea"/>
                <a:sym typeface="Gudea"/>
              </a:rPr>
              <a:t>Set a timer or alarm to set aside studying time with </a:t>
            </a:r>
            <a:r>
              <a:rPr lang="en" sz="1800">
                <a:latin typeface="Gudea"/>
                <a:ea typeface="Gudea"/>
                <a:cs typeface="Gudea"/>
                <a:sym typeface="Gudea"/>
              </a:rPr>
              <a:t>minimal</a:t>
            </a:r>
            <a:r>
              <a:rPr lang="en" sz="1800">
                <a:latin typeface="Gudea"/>
                <a:ea typeface="Gudea"/>
                <a:cs typeface="Gudea"/>
                <a:sym typeface="Gudea"/>
              </a:rPr>
              <a:t> distractions</a:t>
            </a:r>
            <a:endParaRPr sz="1800">
              <a:latin typeface="Gudea"/>
              <a:ea typeface="Gudea"/>
              <a:cs typeface="Gudea"/>
              <a:sym typeface="Gude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○"/>
            </a:pPr>
            <a:r>
              <a:rPr lang="en" sz="1800">
                <a:latin typeface="Gudea"/>
                <a:ea typeface="Gudea"/>
                <a:cs typeface="Gudea"/>
                <a:sym typeface="Gudea"/>
              </a:rPr>
              <a:t>Prioritize your to do list</a:t>
            </a:r>
            <a:endParaRPr sz="1800">
              <a:latin typeface="Gudea"/>
              <a:ea typeface="Gudea"/>
              <a:cs typeface="Gudea"/>
              <a:sym typeface="Gude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●"/>
            </a:pPr>
            <a:r>
              <a:rPr lang="en">
                <a:latin typeface="Gudea"/>
                <a:ea typeface="Gudea"/>
                <a:cs typeface="Gudea"/>
                <a:sym typeface="Gudea"/>
              </a:rPr>
              <a:t>Stay organized </a:t>
            </a:r>
            <a:endParaRPr>
              <a:latin typeface="Gudea"/>
              <a:ea typeface="Gudea"/>
              <a:cs typeface="Gudea"/>
              <a:sym typeface="Gude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○"/>
            </a:pPr>
            <a:r>
              <a:rPr lang="en" sz="1800">
                <a:latin typeface="Gudea"/>
                <a:ea typeface="Gudea"/>
                <a:cs typeface="Gudea"/>
                <a:sym typeface="Gudea"/>
              </a:rPr>
              <a:t>Google calendar, planner, group message/GroupMe</a:t>
            </a:r>
            <a:endParaRPr sz="1800">
              <a:latin typeface="Gudea"/>
              <a:ea typeface="Gudea"/>
              <a:cs typeface="Gudea"/>
              <a:sym typeface="Gude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●"/>
            </a:pPr>
            <a:r>
              <a:rPr lang="en">
                <a:latin typeface="Gudea"/>
                <a:ea typeface="Gudea"/>
                <a:cs typeface="Gudea"/>
                <a:sym typeface="Gudea"/>
              </a:rPr>
              <a:t>Try different study methods</a:t>
            </a:r>
            <a:endParaRPr>
              <a:latin typeface="Gudea"/>
              <a:ea typeface="Gudea"/>
              <a:cs typeface="Gudea"/>
              <a:sym typeface="Gude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○"/>
            </a:pPr>
            <a:r>
              <a:rPr lang="en" sz="1800">
                <a:latin typeface="Gudea"/>
                <a:ea typeface="Gudea"/>
                <a:cs typeface="Gudea"/>
                <a:sym typeface="Gudea"/>
              </a:rPr>
              <a:t>Making a study guide utilizing the objectives</a:t>
            </a:r>
            <a:endParaRPr sz="1800">
              <a:latin typeface="Gudea"/>
              <a:ea typeface="Gudea"/>
              <a:cs typeface="Gudea"/>
              <a:sym typeface="Gude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○"/>
            </a:pPr>
            <a:r>
              <a:rPr lang="en" sz="1800">
                <a:latin typeface="Gudea"/>
                <a:ea typeface="Gudea"/>
                <a:cs typeface="Gudea"/>
                <a:sym typeface="Gudea"/>
              </a:rPr>
              <a:t>Writing out topics you are struggling to remember </a:t>
            </a:r>
            <a:endParaRPr sz="1800">
              <a:latin typeface="Gudea"/>
              <a:ea typeface="Gudea"/>
              <a:cs typeface="Gudea"/>
              <a:sym typeface="Gude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Gudea"/>
                <a:ea typeface="Gudea"/>
                <a:cs typeface="Gudea"/>
                <a:sym typeface="Gudea"/>
              </a:rPr>
              <a:t>Reviewing practice cases/clicker questions </a:t>
            </a:r>
            <a:r>
              <a:rPr b="1" lang="en" sz="1800">
                <a:latin typeface="Gudea"/>
                <a:ea typeface="Gudea"/>
                <a:cs typeface="Gudea"/>
                <a:sym typeface="Gudea"/>
              </a:rPr>
              <a:t>WITHOUT </a:t>
            </a:r>
            <a:r>
              <a:rPr lang="en" sz="1800">
                <a:latin typeface="Gudea"/>
                <a:ea typeface="Gudea"/>
                <a:cs typeface="Gudea"/>
                <a:sym typeface="Gudea"/>
              </a:rPr>
              <a:t>using your notes </a:t>
            </a:r>
            <a:endParaRPr sz="1800">
              <a:latin typeface="Gudea"/>
              <a:ea typeface="Gudea"/>
              <a:cs typeface="Gudea"/>
              <a:sym typeface="Gudea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○"/>
            </a:pPr>
            <a:r>
              <a:rPr lang="en" sz="1800">
                <a:latin typeface="Gudea"/>
                <a:ea typeface="Gudea"/>
                <a:cs typeface="Gudea"/>
                <a:sym typeface="Gudea"/>
              </a:rPr>
              <a:t>Talking things out loud with classmates or in tutoring </a:t>
            </a:r>
            <a:endParaRPr sz="1800">
              <a:latin typeface="Gudea"/>
              <a:ea typeface="Gudea"/>
              <a:cs typeface="Gudea"/>
              <a:sym typeface="Gude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Gudea"/>
              <a:buChar char="●"/>
            </a:pPr>
            <a:r>
              <a:rPr lang="en">
                <a:latin typeface="Gudea"/>
                <a:ea typeface="Gudea"/>
                <a:cs typeface="Gudea"/>
                <a:sym typeface="Gudea"/>
              </a:rPr>
              <a:t>Stay hydrated</a:t>
            </a:r>
            <a:endParaRPr>
              <a:latin typeface="Gudea"/>
              <a:ea typeface="Gudea"/>
              <a:cs typeface="Gudea"/>
              <a:sym typeface="Gud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3570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Gudea"/>
                <a:ea typeface="Gudea"/>
                <a:cs typeface="Gudea"/>
                <a:sym typeface="Gudea"/>
              </a:rPr>
              <a:t>Motivation</a:t>
            </a:r>
            <a:endParaRPr sz="320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Gudea"/>
              <a:buChar char="●"/>
            </a:pPr>
            <a:r>
              <a:rPr lang="en" sz="2200">
                <a:latin typeface="Gudea"/>
                <a:ea typeface="Gudea"/>
                <a:cs typeface="Gudea"/>
                <a:sym typeface="Gudea"/>
              </a:rPr>
              <a:t>One day at a time/the next day will come</a:t>
            </a:r>
            <a:endParaRPr sz="2200">
              <a:latin typeface="Gudea"/>
              <a:ea typeface="Gudea"/>
              <a:cs typeface="Gudea"/>
              <a:sym typeface="Gudea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Gudea"/>
              <a:buChar char="●"/>
            </a:pPr>
            <a:r>
              <a:rPr lang="en" sz="2200">
                <a:latin typeface="Gudea"/>
                <a:ea typeface="Gudea"/>
                <a:cs typeface="Gudea"/>
                <a:sym typeface="Gudea"/>
              </a:rPr>
              <a:t>Think about how relieved you will feel once you complete that assignment, project, exam, OSCE, etc. </a:t>
            </a:r>
            <a:endParaRPr sz="2200">
              <a:latin typeface="Gudea"/>
              <a:ea typeface="Gudea"/>
              <a:cs typeface="Gudea"/>
              <a:sym typeface="Gudea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Gudea"/>
              <a:buChar char="●"/>
            </a:pPr>
            <a:r>
              <a:rPr lang="en" sz="2200">
                <a:latin typeface="Gudea"/>
                <a:ea typeface="Gudea"/>
                <a:cs typeface="Gudea"/>
                <a:sym typeface="Gudea"/>
              </a:rPr>
              <a:t>Set realistic study goals and do not be afraid to start small </a:t>
            </a:r>
            <a:endParaRPr sz="2200">
              <a:latin typeface="Gudea"/>
              <a:ea typeface="Gudea"/>
              <a:cs typeface="Gudea"/>
              <a:sym typeface="Gudea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Gudea"/>
              <a:buChar char="●"/>
            </a:pPr>
            <a:r>
              <a:rPr lang="en" sz="2200">
                <a:latin typeface="Gudea"/>
                <a:ea typeface="Gudea"/>
                <a:cs typeface="Gudea"/>
                <a:sym typeface="Gudea"/>
              </a:rPr>
              <a:t>Compartmentalize assignments from quizzes/exams</a:t>
            </a:r>
            <a:endParaRPr sz="2200">
              <a:latin typeface="Gudea"/>
              <a:ea typeface="Gudea"/>
              <a:cs typeface="Gudea"/>
              <a:sym typeface="Gud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20">
                <a:latin typeface="Gudea"/>
                <a:ea typeface="Gudea"/>
                <a:cs typeface="Gudea"/>
                <a:sym typeface="Gudea"/>
              </a:rPr>
              <a:t>Contact Information </a:t>
            </a:r>
            <a:endParaRPr sz="3220">
              <a:latin typeface="Gudea"/>
              <a:ea typeface="Gudea"/>
              <a:cs typeface="Gudea"/>
              <a:sym typeface="Gudea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50">
                <a:latin typeface="Gudea"/>
                <a:ea typeface="Gudea"/>
                <a:cs typeface="Gudea"/>
                <a:sym typeface="Gudea"/>
              </a:rPr>
              <a:t>Kathryn Henrikson </a:t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50" u="sng">
                <a:solidFill>
                  <a:schemeClr val="hlink"/>
                </a:solidFill>
                <a:latin typeface="Gudea"/>
                <a:ea typeface="Gudea"/>
                <a:cs typeface="Gudea"/>
                <a:sym typeface="Gudea"/>
                <a:hlinkClick r:id="rId3"/>
              </a:rPr>
              <a:t>kmhenrikson0124@email.campbell.edu</a:t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50">
                <a:latin typeface="Gudea"/>
                <a:ea typeface="Gudea"/>
                <a:cs typeface="Gudea"/>
                <a:sym typeface="Gudea"/>
              </a:rPr>
              <a:t>Kristin Lanier </a:t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50" u="sng">
                <a:solidFill>
                  <a:schemeClr val="hlink"/>
                </a:solidFill>
                <a:latin typeface="Gudea"/>
                <a:ea typeface="Gudea"/>
                <a:cs typeface="Gudea"/>
                <a:sym typeface="Gudea"/>
                <a:hlinkClick r:id="rId4"/>
              </a:rPr>
              <a:t>kmlanier1116@email.campbell.edu</a:t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50">
                <a:latin typeface="Gudea"/>
                <a:ea typeface="Gudea"/>
                <a:cs typeface="Gudea"/>
                <a:sym typeface="Gudea"/>
              </a:rPr>
              <a:t>Alexa Vargas </a:t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50" u="sng">
                <a:solidFill>
                  <a:schemeClr val="hlink"/>
                </a:solidFill>
                <a:latin typeface="Gudea"/>
                <a:ea typeface="Gudea"/>
                <a:cs typeface="Gudea"/>
                <a:sym typeface="Gudea"/>
                <a:hlinkClick r:id="rId5"/>
              </a:rPr>
              <a:t>aavargas1012@email.campbell.edu</a:t>
            </a:r>
            <a:endParaRPr sz="2550">
              <a:latin typeface="Gudea"/>
              <a:ea typeface="Gudea"/>
              <a:cs typeface="Gudea"/>
              <a:sym typeface="Gude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