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13"/>
    <p:restoredTop sz="94554"/>
  </p:normalViewPr>
  <p:slideViewPr>
    <p:cSldViewPr snapToGrid="0" snapToObjects="1">
      <p:cViewPr varScale="1">
        <p:scale>
          <a:sx n="98" d="100"/>
          <a:sy n="98" d="100"/>
        </p:scale>
        <p:origin x="11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BCCD7-213C-E943-8A40-29BE4FE056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F9FB45-240C-554B-B9DD-44647D7342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4F6E7B-B5A5-6B40-ADC8-744809A0C101}"/>
              </a:ext>
            </a:extLst>
          </p:cNvPr>
          <p:cNvSpPr>
            <a:spLocks noGrp="1"/>
          </p:cNvSpPr>
          <p:nvPr>
            <p:ph type="dt" sz="half" idx="10"/>
          </p:nvPr>
        </p:nvSpPr>
        <p:spPr/>
        <p:txBody>
          <a:bodyPr/>
          <a:lstStyle/>
          <a:p>
            <a:fld id="{A4385D26-D873-0B48-99B5-41C05014AE78}" type="datetimeFigureOut">
              <a:rPr lang="en-US" smtClean="0"/>
              <a:t>9/3/25</a:t>
            </a:fld>
            <a:endParaRPr lang="en-US"/>
          </a:p>
        </p:txBody>
      </p:sp>
      <p:sp>
        <p:nvSpPr>
          <p:cNvPr id="5" name="Footer Placeholder 4">
            <a:extLst>
              <a:ext uri="{FF2B5EF4-FFF2-40B4-BE49-F238E27FC236}">
                <a16:creationId xmlns:a16="http://schemas.microsoft.com/office/drawing/2014/main" id="{4468718B-E112-B84C-A4B4-B1CEC427B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B03CA-2786-B54D-B541-907AF30EE4C7}"/>
              </a:ext>
            </a:extLst>
          </p:cNvPr>
          <p:cNvSpPr>
            <a:spLocks noGrp="1"/>
          </p:cNvSpPr>
          <p:nvPr>
            <p:ph type="sldNum" sz="quarter" idx="12"/>
          </p:nvPr>
        </p:nvSpPr>
        <p:spPr/>
        <p:txBody>
          <a:bodyPr/>
          <a:lstStyle/>
          <a:p>
            <a:fld id="{9EF86EED-F8E7-6340-AB28-5BD63D76F0A3}" type="slidenum">
              <a:rPr lang="en-US" smtClean="0"/>
              <a:t>‹#›</a:t>
            </a:fld>
            <a:endParaRPr lang="en-US"/>
          </a:p>
        </p:txBody>
      </p:sp>
    </p:spTree>
    <p:extLst>
      <p:ext uri="{BB962C8B-B14F-4D97-AF65-F5344CB8AC3E}">
        <p14:creationId xmlns:p14="http://schemas.microsoft.com/office/powerpoint/2010/main" val="111776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9D3B7-FF60-FE4E-995D-4B1CF1D8A5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029515-BB81-2541-8B96-AB09D1DCFB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EFFB3-1212-A247-B16B-34BA6C47D581}"/>
              </a:ext>
            </a:extLst>
          </p:cNvPr>
          <p:cNvSpPr>
            <a:spLocks noGrp="1"/>
          </p:cNvSpPr>
          <p:nvPr>
            <p:ph type="dt" sz="half" idx="10"/>
          </p:nvPr>
        </p:nvSpPr>
        <p:spPr/>
        <p:txBody>
          <a:bodyPr/>
          <a:lstStyle/>
          <a:p>
            <a:fld id="{A4385D26-D873-0B48-99B5-41C05014AE78}" type="datetimeFigureOut">
              <a:rPr lang="en-US" smtClean="0"/>
              <a:t>9/3/25</a:t>
            </a:fld>
            <a:endParaRPr lang="en-US"/>
          </a:p>
        </p:txBody>
      </p:sp>
      <p:sp>
        <p:nvSpPr>
          <p:cNvPr id="5" name="Footer Placeholder 4">
            <a:extLst>
              <a:ext uri="{FF2B5EF4-FFF2-40B4-BE49-F238E27FC236}">
                <a16:creationId xmlns:a16="http://schemas.microsoft.com/office/drawing/2014/main" id="{CCF81B9D-1ED5-5747-B480-ED69922C5B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C4DC1F-869C-9F47-A83F-0C3CA9383C91}"/>
              </a:ext>
            </a:extLst>
          </p:cNvPr>
          <p:cNvSpPr>
            <a:spLocks noGrp="1"/>
          </p:cNvSpPr>
          <p:nvPr>
            <p:ph type="sldNum" sz="quarter" idx="12"/>
          </p:nvPr>
        </p:nvSpPr>
        <p:spPr/>
        <p:txBody>
          <a:bodyPr/>
          <a:lstStyle/>
          <a:p>
            <a:fld id="{9EF86EED-F8E7-6340-AB28-5BD63D76F0A3}" type="slidenum">
              <a:rPr lang="en-US" smtClean="0"/>
              <a:t>‹#›</a:t>
            </a:fld>
            <a:endParaRPr lang="en-US"/>
          </a:p>
        </p:txBody>
      </p:sp>
    </p:spTree>
    <p:extLst>
      <p:ext uri="{BB962C8B-B14F-4D97-AF65-F5344CB8AC3E}">
        <p14:creationId xmlns:p14="http://schemas.microsoft.com/office/powerpoint/2010/main" val="2311438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98A91D-51D4-664F-A191-8C482D1753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5A30D5-E08E-7E47-9008-CB0F3E63EF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6BBD51-D55F-4F45-8B45-86AA4D9F64A9}"/>
              </a:ext>
            </a:extLst>
          </p:cNvPr>
          <p:cNvSpPr>
            <a:spLocks noGrp="1"/>
          </p:cNvSpPr>
          <p:nvPr>
            <p:ph type="dt" sz="half" idx="10"/>
          </p:nvPr>
        </p:nvSpPr>
        <p:spPr/>
        <p:txBody>
          <a:bodyPr/>
          <a:lstStyle/>
          <a:p>
            <a:fld id="{A4385D26-D873-0B48-99B5-41C05014AE78}" type="datetimeFigureOut">
              <a:rPr lang="en-US" smtClean="0"/>
              <a:t>9/3/25</a:t>
            </a:fld>
            <a:endParaRPr lang="en-US"/>
          </a:p>
        </p:txBody>
      </p:sp>
      <p:sp>
        <p:nvSpPr>
          <p:cNvPr id="5" name="Footer Placeholder 4">
            <a:extLst>
              <a:ext uri="{FF2B5EF4-FFF2-40B4-BE49-F238E27FC236}">
                <a16:creationId xmlns:a16="http://schemas.microsoft.com/office/drawing/2014/main" id="{63A362C3-A3FF-B745-8D22-7678BE519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CA66D8-8F30-A84A-9774-516817983E7C}"/>
              </a:ext>
            </a:extLst>
          </p:cNvPr>
          <p:cNvSpPr>
            <a:spLocks noGrp="1"/>
          </p:cNvSpPr>
          <p:nvPr>
            <p:ph type="sldNum" sz="quarter" idx="12"/>
          </p:nvPr>
        </p:nvSpPr>
        <p:spPr/>
        <p:txBody>
          <a:bodyPr/>
          <a:lstStyle/>
          <a:p>
            <a:fld id="{9EF86EED-F8E7-6340-AB28-5BD63D76F0A3}" type="slidenum">
              <a:rPr lang="en-US" smtClean="0"/>
              <a:t>‹#›</a:t>
            </a:fld>
            <a:endParaRPr lang="en-US"/>
          </a:p>
        </p:txBody>
      </p:sp>
    </p:spTree>
    <p:extLst>
      <p:ext uri="{BB962C8B-B14F-4D97-AF65-F5344CB8AC3E}">
        <p14:creationId xmlns:p14="http://schemas.microsoft.com/office/powerpoint/2010/main" val="424825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54D06-FA49-CB49-BC6F-5B39CCCD52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52F435-840E-B543-BB98-30620554847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F9B51-3B2B-5747-87CF-BB699F1AD6D9}"/>
              </a:ext>
            </a:extLst>
          </p:cNvPr>
          <p:cNvSpPr>
            <a:spLocks noGrp="1"/>
          </p:cNvSpPr>
          <p:nvPr>
            <p:ph type="dt" sz="half" idx="10"/>
          </p:nvPr>
        </p:nvSpPr>
        <p:spPr/>
        <p:txBody>
          <a:bodyPr/>
          <a:lstStyle/>
          <a:p>
            <a:fld id="{A4385D26-D873-0B48-99B5-41C05014AE78}" type="datetimeFigureOut">
              <a:rPr lang="en-US" smtClean="0"/>
              <a:t>9/3/25</a:t>
            </a:fld>
            <a:endParaRPr lang="en-US"/>
          </a:p>
        </p:txBody>
      </p:sp>
      <p:sp>
        <p:nvSpPr>
          <p:cNvPr id="5" name="Footer Placeholder 4">
            <a:extLst>
              <a:ext uri="{FF2B5EF4-FFF2-40B4-BE49-F238E27FC236}">
                <a16:creationId xmlns:a16="http://schemas.microsoft.com/office/drawing/2014/main" id="{25CA6583-9184-B84E-AF7C-6B0C553DEA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608BB-DB6C-8E4E-9FF0-0339F89780A7}"/>
              </a:ext>
            </a:extLst>
          </p:cNvPr>
          <p:cNvSpPr>
            <a:spLocks noGrp="1"/>
          </p:cNvSpPr>
          <p:nvPr>
            <p:ph type="sldNum" sz="quarter" idx="12"/>
          </p:nvPr>
        </p:nvSpPr>
        <p:spPr/>
        <p:txBody>
          <a:bodyPr/>
          <a:lstStyle/>
          <a:p>
            <a:fld id="{9EF86EED-F8E7-6340-AB28-5BD63D76F0A3}" type="slidenum">
              <a:rPr lang="en-US" smtClean="0"/>
              <a:t>‹#›</a:t>
            </a:fld>
            <a:endParaRPr lang="en-US"/>
          </a:p>
        </p:txBody>
      </p:sp>
    </p:spTree>
    <p:extLst>
      <p:ext uri="{BB962C8B-B14F-4D97-AF65-F5344CB8AC3E}">
        <p14:creationId xmlns:p14="http://schemas.microsoft.com/office/powerpoint/2010/main" val="2960576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99E7A-AD81-1D44-B311-2C7310E325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CBB886-7E24-474E-8651-1E59A79BD8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022B63-1C96-A745-9318-3223F613425A}"/>
              </a:ext>
            </a:extLst>
          </p:cNvPr>
          <p:cNvSpPr>
            <a:spLocks noGrp="1"/>
          </p:cNvSpPr>
          <p:nvPr>
            <p:ph type="dt" sz="half" idx="10"/>
          </p:nvPr>
        </p:nvSpPr>
        <p:spPr/>
        <p:txBody>
          <a:bodyPr/>
          <a:lstStyle/>
          <a:p>
            <a:fld id="{A4385D26-D873-0B48-99B5-41C05014AE78}" type="datetimeFigureOut">
              <a:rPr lang="en-US" smtClean="0"/>
              <a:t>9/3/25</a:t>
            </a:fld>
            <a:endParaRPr lang="en-US"/>
          </a:p>
        </p:txBody>
      </p:sp>
      <p:sp>
        <p:nvSpPr>
          <p:cNvPr id="5" name="Footer Placeholder 4">
            <a:extLst>
              <a:ext uri="{FF2B5EF4-FFF2-40B4-BE49-F238E27FC236}">
                <a16:creationId xmlns:a16="http://schemas.microsoft.com/office/drawing/2014/main" id="{72E564F6-5BC8-C843-8242-6318AD2BC9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AFBF0-945C-FB42-91DB-9D55A0D6C184}"/>
              </a:ext>
            </a:extLst>
          </p:cNvPr>
          <p:cNvSpPr>
            <a:spLocks noGrp="1"/>
          </p:cNvSpPr>
          <p:nvPr>
            <p:ph type="sldNum" sz="quarter" idx="12"/>
          </p:nvPr>
        </p:nvSpPr>
        <p:spPr/>
        <p:txBody>
          <a:bodyPr/>
          <a:lstStyle/>
          <a:p>
            <a:fld id="{9EF86EED-F8E7-6340-AB28-5BD63D76F0A3}" type="slidenum">
              <a:rPr lang="en-US" smtClean="0"/>
              <a:t>‹#›</a:t>
            </a:fld>
            <a:endParaRPr lang="en-US"/>
          </a:p>
        </p:txBody>
      </p:sp>
    </p:spTree>
    <p:extLst>
      <p:ext uri="{BB962C8B-B14F-4D97-AF65-F5344CB8AC3E}">
        <p14:creationId xmlns:p14="http://schemas.microsoft.com/office/powerpoint/2010/main" val="3551410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EA65-C0BF-2644-A2F0-4A355AA8CF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27C778-AAA8-D844-A1A4-E499BE3A261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D38F49-773B-1840-A27B-9E6E7A19AE8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E0BE0E-EAA8-1346-BE4A-77F76D889469}"/>
              </a:ext>
            </a:extLst>
          </p:cNvPr>
          <p:cNvSpPr>
            <a:spLocks noGrp="1"/>
          </p:cNvSpPr>
          <p:nvPr>
            <p:ph type="dt" sz="half" idx="10"/>
          </p:nvPr>
        </p:nvSpPr>
        <p:spPr/>
        <p:txBody>
          <a:bodyPr/>
          <a:lstStyle/>
          <a:p>
            <a:fld id="{A4385D26-D873-0B48-99B5-41C05014AE78}" type="datetimeFigureOut">
              <a:rPr lang="en-US" smtClean="0"/>
              <a:t>9/3/25</a:t>
            </a:fld>
            <a:endParaRPr lang="en-US"/>
          </a:p>
        </p:txBody>
      </p:sp>
      <p:sp>
        <p:nvSpPr>
          <p:cNvPr id="6" name="Footer Placeholder 5">
            <a:extLst>
              <a:ext uri="{FF2B5EF4-FFF2-40B4-BE49-F238E27FC236}">
                <a16:creationId xmlns:a16="http://schemas.microsoft.com/office/drawing/2014/main" id="{12F7521F-FEDC-6F49-8C6F-891EC8FA7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81C31D-F3EB-444B-BFDE-AA3F55863C5C}"/>
              </a:ext>
            </a:extLst>
          </p:cNvPr>
          <p:cNvSpPr>
            <a:spLocks noGrp="1"/>
          </p:cNvSpPr>
          <p:nvPr>
            <p:ph type="sldNum" sz="quarter" idx="12"/>
          </p:nvPr>
        </p:nvSpPr>
        <p:spPr/>
        <p:txBody>
          <a:bodyPr/>
          <a:lstStyle/>
          <a:p>
            <a:fld id="{9EF86EED-F8E7-6340-AB28-5BD63D76F0A3}" type="slidenum">
              <a:rPr lang="en-US" smtClean="0"/>
              <a:t>‹#›</a:t>
            </a:fld>
            <a:endParaRPr lang="en-US"/>
          </a:p>
        </p:txBody>
      </p:sp>
    </p:spTree>
    <p:extLst>
      <p:ext uri="{BB962C8B-B14F-4D97-AF65-F5344CB8AC3E}">
        <p14:creationId xmlns:p14="http://schemas.microsoft.com/office/powerpoint/2010/main" val="3428281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AF53A-EE08-A146-A929-812909298A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8C91E7-644A-0041-AA94-41DCFE16BA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5C891E-0C4B-4C44-96B3-220CE3AE23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AAD050-7EEF-BA46-B10B-E90562657F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3747CAA-D976-694E-AAE5-91762F9DB13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9067C9-544C-CC45-9D55-3577EF0E52E5}"/>
              </a:ext>
            </a:extLst>
          </p:cNvPr>
          <p:cNvSpPr>
            <a:spLocks noGrp="1"/>
          </p:cNvSpPr>
          <p:nvPr>
            <p:ph type="dt" sz="half" idx="10"/>
          </p:nvPr>
        </p:nvSpPr>
        <p:spPr/>
        <p:txBody>
          <a:bodyPr/>
          <a:lstStyle/>
          <a:p>
            <a:fld id="{A4385D26-D873-0B48-99B5-41C05014AE78}" type="datetimeFigureOut">
              <a:rPr lang="en-US" smtClean="0"/>
              <a:t>9/3/25</a:t>
            </a:fld>
            <a:endParaRPr lang="en-US"/>
          </a:p>
        </p:txBody>
      </p:sp>
      <p:sp>
        <p:nvSpPr>
          <p:cNvPr id="8" name="Footer Placeholder 7">
            <a:extLst>
              <a:ext uri="{FF2B5EF4-FFF2-40B4-BE49-F238E27FC236}">
                <a16:creationId xmlns:a16="http://schemas.microsoft.com/office/drawing/2014/main" id="{CC220DFF-4230-6A42-81FB-8BE30973B0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90F64C-FE18-5741-8A72-3686586A7F30}"/>
              </a:ext>
            </a:extLst>
          </p:cNvPr>
          <p:cNvSpPr>
            <a:spLocks noGrp="1"/>
          </p:cNvSpPr>
          <p:nvPr>
            <p:ph type="sldNum" sz="quarter" idx="12"/>
          </p:nvPr>
        </p:nvSpPr>
        <p:spPr/>
        <p:txBody>
          <a:bodyPr/>
          <a:lstStyle/>
          <a:p>
            <a:fld id="{9EF86EED-F8E7-6340-AB28-5BD63D76F0A3}" type="slidenum">
              <a:rPr lang="en-US" smtClean="0"/>
              <a:t>‹#›</a:t>
            </a:fld>
            <a:endParaRPr lang="en-US"/>
          </a:p>
        </p:txBody>
      </p:sp>
    </p:spTree>
    <p:extLst>
      <p:ext uri="{BB962C8B-B14F-4D97-AF65-F5344CB8AC3E}">
        <p14:creationId xmlns:p14="http://schemas.microsoft.com/office/powerpoint/2010/main" val="303270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431F4-5F59-954D-9F17-5323FA3B4E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4FD462-A44B-1541-BA6E-C03AA1A7471B}"/>
              </a:ext>
            </a:extLst>
          </p:cNvPr>
          <p:cNvSpPr>
            <a:spLocks noGrp="1"/>
          </p:cNvSpPr>
          <p:nvPr>
            <p:ph type="dt" sz="half" idx="10"/>
          </p:nvPr>
        </p:nvSpPr>
        <p:spPr/>
        <p:txBody>
          <a:bodyPr/>
          <a:lstStyle/>
          <a:p>
            <a:fld id="{A4385D26-D873-0B48-99B5-41C05014AE78}" type="datetimeFigureOut">
              <a:rPr lang="en-US" smtClean="0"/>
              <a:t>9/3/25</a:t>
            </a:fld>
            <a:endParaRPr lang="en-US"/>
          </a:p>
        </p:txBody>
      </p:sp>
      <p:sp>
        <p:nvSpPr>
          <p:cNvPr id="4" name="Footer Placeholder 3">
            <a:extLst>
              <a:ext uri="{FF2B5EF4-FFF2-40B4-BE49-F238E27FC236}">
                <a16:creationId xmlns:a16="http://schemas.microsoft.com/office/drawing/2014/main" id="{9490F86B-BD7B-5C4A-9609-C994649473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C5974A-4425-BE4D-9A27-54777B7BD839}"/>
              </a:ext>
            </a:extLst>
          </p:cNvPr>
          <p:cNvSpPr>
            <a:spLocks noGrp="1"/>
          </p:cNvSpPr>
          <p:nvPr>
            <p:ph type="sldNum" sz="quarter" idx="12"/>
          </p:nvPr>
        </p:nvSpPr>
        <p:spPr/>
        <p:txBody>
          <a:bodyPr/>
          <a:lstStyle/>
          <a:p>
            <a:fld id="{9EF86EED-F8E7-6340-AB28-5BD63D76F0A3}" type="slidenum">
              <a:rPr lang="en-US" smtClean="0"/>
              <a:t>‹#›</a:t>
            </a:fld>
            <a:endParaRPr lang="en-US"/>
          </a:p>
        </p:txBody>
      </p:sp>
    </p:spTree>
    <p:extLst>
      <p:ext uri="{BB962C8B-B14F-4D97-AF65-F5344CB8AC3E}">
        <p14:creationId xmlns:p14="http://schemas.microsoft.com/office/powerpoint/2010/main" val="399250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F93FD4-54DE-5A47-9084-1F4847CEB3BA}"/>
              </a:ext>
            </a:extLst>
          </p:cNvPr>
          <p:cNvSpPr>
            <a:spLocks noGrp="1"/>
          </p:cNvSpPr>
          <p:nvPr>
            <p:ph type="dt" sz="half" idx="10"/>
          </p:nvPr>
        </p:nvSpPr>
        <p:spPr/>
        <p:txBody>
          <a:bodyPr/>
          <a:lstStyle/>
          <a:p>
            <a:fld id="{A4385D26-D873-0B48-99B5-41C05014AE78}" type="datetimeFigureOut">
              <a:rPr lang="en-US" smtClean="0"/>
              <a:t>9/3/25</a:t>
            </a:fld>
            <a:endParaRPr lang="en-US"/>
          </a:p>
        </p:txBody>
      </p:sp>
      <p:sp>
        <p:nvSpPr>
          <p:cNvPr id="3" name="Footer Placeholder 2">
            <a:extLst>
              <a:ext uri="{FF2B5EF4-FFF2-40B4-BE49-F238E27FC236}">
                <a16:creationId xmlns:a16="http://schemas.microsoft.com/office/drawing/2014/main" id="{DF71E095-1C9F-FD47-8B4C-C7F372D7F0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E6ED10-9BCC-1648-8B45-FC4C4222A1E3}"/>
              </a:ext>
            </a:extLst>
          </p:cNvPr>
          <p:cNvSpPr>
            <a:spLocks noGrp="1"/>
          </p:cNvSpPr>
          <p:nvPr>
            <p:ph type="sldNum" sz="quarter" idx="12"/>
          </p:nvPr>
        </p:nvSpPr>
        <p:spPr/>
        <p:txBody>
          <a:bodyPr/>
          <a:lstStyle/>
          <a:p>
            <a:fld id="{9EF86EED-F8E7-6340-AB28-5BD63D76F0A3}" type="slidenum">
              <a:rPr lang="en-US" smtClean="0"/>
              <a:t>‹#›</a:t>
            </a:fld>
            <a:endParaRPr lang="en-US"/>
          </a:p>
        </p:txBody>
      </p:sp>
    </p:spTree>
    <p:extLst>
      <p:ext uri="{BB962C8B-B14F-4D97-AF65-F5344CB8AC3E}">
        <p14:creationId xmlns:p14="http://schemas.microsoft.com/office/powerpoint/2010/main" val="73827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3713A-8A88-3448-9A13-864606DC9F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B4A40C-3ECB-A743-990F-8CA7F34219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F19D89-B8F9-F045-BCD7-08A3AB4760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34EDC1-E802-0C4E-9B2A-EA9ECF2DDA07}"/>
              </a:ext>
            </a:extLst>
          </p:cNvPr>
          <p:cNvSpPr>
            <a:spLocks noGrp="1"/>
          </p:cNvSpPr>
          <p:nvPr>
            <p:ph type="dt" sz="half" idx="10"/>
          </p:nvPr>
        </p:nvSpPr>
        <p:spPr/>
        <p:txBody>
          <a:bodyPr/>
          <a:lstStyle/>
          <a:p>
            <a:fld id="{A4385D26-D873-0B48-99B5-41C05014AE78}" type="datetimeFigureOut">
              <a:rPr lang="en-US" smtClean="0"/>
              <a:t>9/3/25</a:t>
            </a:fld>
            <a:endParaRPr lang="en-US"/>
          </a:p>
        </p:txBody>
      </p:sp>
      <p:sp>
        <p:nvSpPr>
          <p:cNvPr id="6" name="Footer Placeholder 5">
            <a:extLst>
              <a:ext uri="{FF2B5EF4-FFF2-40B4-BE49-F238E27FC236}">
                <a16:creationId xmlns:a16="http://schemas.microsoft.com/office/drawing/2014/main" id="{8EA6BC9D-7A14-2646-85BA-D5C8C54ABA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01E98E-C386-1444-9FE6-8B40681A61E7}"/>
              </a:ext>
            </a:extLst>
          </p:cNvPr>
          <p:cNvSpPr>
            <a:spLocks noGrp="1"/>
          </p:cNvSpPr>
          <p:nvPr>
            <p:ph type="sldNum" sz="quarter" idx="12"/>
          </p:nvPr>
        </p:nvSpPr>
        <p:spPr/>
        <p:txBody>
          <a:bodyPr/>
          <a:lstStyle/>
          <a:p>
            <a:fld id="{9EF86EED-F8E7-6340-AB28-5BD63D76F0A3}" type="slidenum">
              <a:rPr lang="en-US" smtClean="0"/>
              <a:t>‹#›</a:t>
            </a:fld>
            <a:endParaRPr lang="en-US"/>
          </a:p>
        </p:txBody>
      </p:sp>
    </p:spTree>
    <p:extLst>
      <p:ext uri="{BB962C8B-B14F-4D97-AF65-F5344CB8AC3E}">
        <p14:creationId xmlns:p14="http://schemas.microsoft.com/office/powerpoint/2010/main" val="3133124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9AC45-9A30-FF44-8CAC-40EE5CD880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9CA300-6AA3-384F-BDB3-F275AE6003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4EF842-1D91-5A4C-B6E4-973F7BFC0F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1FCF35-AF6E-B64F-A0E9-6C52AC91B11B}"/>
              </a:ext>
            </a:extLst>
          </p:cNvPr>
          <p:cNvSpPr>
            <a:spLocks noGrp="1"/>
          </p:cNvSpPr>
          <p:nvPr>
            <p:ph type="dt" sz="half" idx="10"/>
          </p:nvPr>
        </p:nvSpPr>
        <p:spPr/>
        <p:txBody>
          <a:bodyPr/>
          <a:lstStyle/>
          <a:p>
            <a:fld id="{A4385D26-D873-0B48-99B5-41C05014AE78}" type="datetimeFigureOut">
              <a:rPr lang="en-US" smtClean="0"/>
              <a:t>9/3/25</a:t>
            </a:fld>
            <a:endParaRPr lang="en-US"/>
          </a:p>
        </p:txBody>
      </p:sp>
      <p:sp>
        <p:nvSpPr>
          <p:cNvPr id="6" name="Footer Placeholder 5">
            <a:extLst>
              <a:ext uri="{FF2B5EF4-FFF2-40B4-BE49-F238E27FC236}">
                <a16:creationId xmlns:a16="http://schemas.microsoft.com/office/drawing/2014/main" id="{8636422B-0E94-EA41-AE4A-A23F8C261B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28C36B-6590-6F48-8DB3-1D487292DA5A}"/>
              </a:ext>
            </a:extLst>
          </p:cNvPr>
          <p:cNvSpPr>
            <a:spLocks noGrp="1"/>
          </p:cNvSpPr>
          <p:nvPr>
            <p:ph type="sldNum" sz="quarter" idx="12"/>
          </p:nvPr>
        </p:nvSpPr>
        <p:spPr/>
        <p:txBody>
          <a:bodyPr/>
          <a:lstStyle/>
          <a:p>
            <a:fld id="{9EF86EED-F8E7-6340-AB28-5BD63D76F0A3}" type="slidenum">
              <a:rPr lang="en-US" smtClean="0"/>
              <a:t>‹#›</a:t>
            </a:fld>
            <a:endParaRPr lang="en-US"/>
          </a:p>
        </p:txBody>
      </p:sp>
    </p:spTree>
    <p:extLst>
      <p:ext uri="{BB962C8B-B14F-4D97-AF65-F5344CB8AC3E}">
        <p14:creationId xmlns:p14="http://schemas.microsoft.com/office/powerpoint/2010/main" val="2688759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736CE9-151D-434D-AF10-FDF06C578D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0C034F-E475-0743-A395-B636497F50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6E0B60-9B51-C24E-99A1-DFAD65155B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85D26-D873-0B48-99B5-41C05014AE78}" type="datetimeFigureOut">
              <a:rPr lang="en-US" smtClean="0"/>
              <a:t>9/3/25</a:t>
            </a:fld>
            <a:endParaRPr lang="en-US"/>
          </a:p>
        </p:txBody>
      </p:sp>
      <p:sp>
        <p:nvSpPr>
          <p:cNvPr id="5" name="Footer Placeholder 4">
            <a:extLst>
              <a:ext uri="{FF2B5EF4-FFF2-40B4-BE49-F238E27FC236}">
                <a16:creationId xmlns:a16="http://schemas.microsoft.com/office/drawing/2014/main" id="{A7E0B64C-0708-5441-9CEE-E8834E565E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F40DA4-8C49-184D-B884-E75617CE25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86EED-F8E7-6340-AB28-5BD63D76F0A3}" type="slidenum">
              <a:rPr lang="en-US" smtClean="0"/>
              <a:t>‹#›</a:t>
            </a:fld>
            <a:endParaRPr lang="en-US"/>
          </a:p>
        </p:txBody>
      </p:sp>
    </p:spTree>
    <p:extLst>
      <p:ext uri="{BB962C8B-B14F-4D97-AF65-F5344CB8AC3E}">
        <p14:creationId xmlns:p14="http://schemas.microsoft.com/office/powerpoint/2010/main" val="1807188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7" Type="http://schemas.openxmlformats.org/officeDocument/2006/relationships/image" Target="../media/image8.tiff"/><Relationship Id="rId2" Type="http://schemas.openxmlformats.org/officeDocument/2006/relationships/image" Target="../media/image3.tiff"/><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dregan10@su.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B63C3-BABA-3B49-9E87-C2D082414409}"/>
              </a:ext>
            </a:extLst>
          </p:cNvPr>
          <p:cNvSpPr>
            <a:spLocks noGrp="1"/>
          </p:cNvSpPr>
          <p:nvPr>
            <p:ph type="ctrTitle"/>
          </p:nvPr>
        </p:nvSpPr>
        <p:spPr/>
        <p:txBody>
          <a:bodyPr/>
          <a:lstStyle/>
          <a:p>
            <a:r>
              <a:rPr lang="en-US" dirty="0"/>
              <a:t>Romania Medical Mission Trip</a:t>
            </a:r>
          </a:p>
        </p:txBody>
      </p:sp>
      <p:sp>
        <p:nvSpPr>
          <p:cNvPr id="3" name="Subtitle 2">
            <a:extLst>
              <a:ext uri="{FF2B5EF4-FFF2-40B4-BE49-F238E27FC236}">
                <a16:creationId xmlns:a16="http://schemas.microsoft.com/office/drawing/2014/main" id="{1036D9E1-D410-634C-B685-5ED7D2518705}"/>
              </a:ext>
            </a:extLst>
          </p:cNvPr>
          <p:cNvSpPr>
            <a:spLocks noGrp="1"/>
          </p:cNvSpPr>
          <p:nvPr>
            <p:ph type="subTitle" idx="1"/>
          </p:nvPr>
        </p:nvSpPr>
        <p:spPr/>
        <p:txBody>
          <a:bodyPr/>
          <a:lstStyle/>
          <a:p>
            <a:r>
              <a:rPr lang="en-US" dirty="0"/>
              <a:t>2026</a:t>
            </a:r>
          </a:p>
        </p:txBody>
      </p:sp>
      <p:pic>
        <p:nvPicPr>
          <p:cNvPr id="4" name="Picture 3">
            <a:extLst>
              <a:ext uri="{FF2B5EF4-FFF2-40B4-BE49-F238E27FC236}">
                <a16:creationId xmlns:a16="http://schemas.microsoft.com/office/drawing/2014/main" id="{681D03AB-48A1-E04A-BE59-F49393B42CBF}"/>
              </a:ext>
            </a:extLst>
          </p:cNvPr>
          <p:cNvPicPr>
            <a:picLocks noChangeAspect="1"/>
          </p:cNvPicPr>
          <p:nvPr/>
        </p:nvPicPr>
        <p:blipFill>
          <a:blip r:embed="rId2"/>
          <a:stretch>
            <a:fillRect/>
          </a:stretch>
        </p:blipFill>
        <p:spPr>
          <a:xfrm>
            <a:off x="-1" y="3088257"/>
            <a:ext cx="4882551" cy="3769743"/>
          </a:xfrm>
          <a:prstGeom prst="rect">
            <a:avLst/>
          </a:prstGeom>
        </p:spPr>
      </p:pic>
      <p:pic>
        <p:nvPicPr>
          <p:cNvPr id="5" name="Picture 4">
            <a:extLst>
              <a:ext uri="{FF2B5EF4-FFF2-40B4-BE49-F238E27FC236}">
                <a16:creationId xmlns:a16="http://schemas.microsoft.com/office/drawing/2014/main" id="{53281DA4-3852-8E4F-903B-ADE82E83A493}"/>
              </a:ext>
            </a:extLst>
          </p:cNvPr>
          <p:cNvPicPr>
            <a:picLocks noChangeAspect="1"/>
          </p:cNvPicPr>
          <p:nvPr/>
        </p:nvPicPr>
        <p:blipFill>
          <a:blip r:embed="rId3"/>
          <a:stretch>
            <a:fillRect/>
          </a:stretch>
        </p:blipFill>
        <p:spPr>
          <a:xfrm>
            <a:off x="7228936" y="3509963"/>
            <a:ext cx="4963064" cy="2913856"/>
          </a:xfrm>
          <a:prstGeom prst="rect">
            <a:avLst/>
          </a:prstGeom>
        </p:spPr>
      </p:pic>
    </p:spTree>
    <p:extLst>
      <p:ext uri="{BB962C8B-B14F-4D97-AF65-F5344CB8AC3E}">
        <p14:creationId xmlns:p14="http://schemas.microsoft.com/office/powerpoint/2010/main" val="104945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E258B-7E1E-FF4D-B23A-1DF5C6071B91}"/>
              </a:ext>
            </a:extLst>
          </p:cNvPr>
          <p:cNvSpPr>
            <a:spLocks noGrp="1"/>
          </p:cNvSpPr>
          <p:nvPr>
            <p:ph type="title"/>
          </p:nvPr>
        </p:nvSpPr>
        <p:spPr/>
        <p:txBody>
          <a:bodyPr/>
          <a:lstStyle/>
          <a:p>
            <a:r>
              <a:rPr lang="en-US" dirty="0"/>
              <a:t>General Information</a:t>
            </a:r>
          </a:p>
        </p:txBody>
      </p:sp>
      <p:sp>
        <p:nvSpPr>
          <p:cNvPr id="3" name="Content Placeholder 2">
            <a:extLst>
              <a:ext uri="{FF2B5EF4-FFF2-40B4-BE49-F238E27FC236}">
                <a16:creationId xmlns:a16="http://schemas.microsoft.com/office/drawing/2014/main" id="{7A330CA9-DE64-3444-8BDB-2AAB49F2B4D0}"/>
              </a:ext>
            </a:extLst>
          </p:cNvPr>
          <p:cNvSpPr>
            <a:spLocks noGrp="1"/>
          </p:cNvSpPr>
          <p:nvPr>
            <p:ph idx="1"/>
          </p:nvPr>
        </p:nvSpPr>
        <p:spPr/>
        <p:txBody>
          <a:bodyPr>
            <a:normAutofit fontScale="92500"/>
          </a:bodyPr>
          <a:lstStyle/>
          <a:p>
            <a:r>
              <a:rPr lang="en-US" dirty="0"/>
              <a:t>Dates: Depart Raleigh-Durham International Airport on February 27 and return on March 7</a:t>
            </a:r>
            <a:r>
              <a:rPr lang="en-US" baseline="30000" dirty="0"/>
              <a:t>th</a:t>
            </a:r>
            <a:r>
              <a:rPr lang="en-US" dirty="0"/>
              <a:t> 2026</a:t>
            </a:r>
          </a:p>
          <a:p>
            <a:r>
              <a:rPr lang="en-US" dirty="0"/>
              <a:t>2 second year CUPA students have committed</a:t>
            </a:r>
          </a:p>
          <a:p>
            <a:r>
              <a:rPr lang="en-US" dirty="0"/>
              <a:t>CUPA faculty have agreed to accommodate any overlapping days of the trip with academics/testing</a:t>
            </a:r>
          </a:p>
          <a:p>
            <a:r>
              <a:rPr lang="en-US" dirty="0"/>
              <a:t>This will be a primary care based mission serving the </a:t>
            </a:r>
            <a:r>
              <a:rPr lang="en-US" dirty="0" err="1"/>
              <a:t>Romi</a:t>
            </a:r>
            <a:r>
              <a:rPr lang="en-US" dirty="0"/>
              <a:t> (often referred to as Gypsy) people in and around the city of Oradea, Romania</a:t>
            </a:r>
          </a:p>
          <a:p>
            <a:r>
              <a:rPr lang="en-US" dirty="0"/>
              <a:t>Romania is apart of the European Union (EU) and while not a poor country, the </a:t>
            </a:r>
            <a:r>
              <a:rPr lang="en-US" dirty="0" err="1"/>
              <a:t>Romi</a:t>
            </a:r>
            <a:r>
              <a:rPr lang="en-US" dirty="0"/>
              <a:t> are shunned by the society and receive no medical care whatsoever and are destitute</a:t>
            </a:r>
          </a:p>
          <a:p>
            <a:endParaRPr lang="en-US" dirty="0"/>
          </a:p>
        </p:txBody>
      </p:sp>
    </p:spTree>
    <p:extLst>
      <p:ext uri="{BB962C8B-B14F-4D97-AF65-F5344CB8AC3E}">
        <p14:creationId xmlns:p14="http://schemas.microsoft.com/office/powerpoint/2010/main" val="2823782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289F2-2521-1D4C-8241-5F0B4B14DB70}"/>
              </a:ext>
            </a:extLst>
          </p:cNvPr>
          <p:cNvSpPr>
            <a:spLocks noGrp="1"/>
          </p:cNvSpPr>
          <p:nvPr>
            <p:ph type="title"/>
          </p:nvPr>
        </p:nvSpPr>
        <p:spPr/>
        <p:txBody>
          <a:bodyPr/>
          <a:lstStyle/>
          <a:p>
            <a:r>
              <a:rPr lang="en-US" dirty="0"/>
              <a:t>General Information</a:t>
            </a:r>
          </a:p>
        </p:txBody>
      </p:sp>
      <p:sp>
        <p:nvSpPr>
          <p:cNvPr id="3" name="Content Placeholder 2">
            <a:extLst>
              <a:ext uri="{FF2B5EF4-FFF2-40B4-BE49-F238E27FC236}">
                <a16:creationId xmlns:a16="http://schemas.microsoft.com/office/drawing/2014/main" id="{F361876E-602E-6B45-8178-CC682C8BB820}"/>
              </a:ext>
            </a:extLst>
          </p:cNvPr>
          <p:cNvSpPr>
            <a:spLocks noGrp="1"/>
          </p:cNvSpPr>
          <p:nvPr>
            <p:ph idx="1"/>
          </p:nvPr>
        </p:nvSpPr>
        <p:spPr/>
        <p:txBody>
          <a:bodyPr/>
          <a:lstStyle/>
          <a:p>
            <a:r>
              <a:rPr lang="en-US" dirty="0"/>
              <a:t>Cost: Trip costs estimated $2,200-$2,500</a:t>
            </a:r>
          </a:p>
          <a:p>
            <a:pPr lvl="1"/>
            <a:r>
              <a:rPr lang="en-US" dirty="0"/>
              <a:t>This includes airfare, lodging, food while in Romania, transportation</a:t>
            </a:r>
          </a:p>
          <a:p>
            <a:pPr lvl="1"/>
            <a:r>
              <a:rPr lang="en-US" dirty="0"/>
              <a:t>What is not included are meals while traveling, souvenirs, extra snacks/drinks </a:t>
            </a:r>
          </a:p>
          <a:p>
            <a:pPr lvl="1"/>
            <a:r>
              <a:rPr lang="en-US" dirty="0"/>
              <a:t>Initial $100 deposit (which goes towards final cost) is due 9/14/2025 </a:t>
            </a:r>
          </a:p>
          <a:p>
            <a:pPr lvl="1"/>
            <a:r>
              <a:rPr lang="en-US" dirty="0"/>
              <a:t>2</a:t>
            </a:r>
            <a:r>
              <a:rPr lang="en-US" baseline="30000" dirty="0"/>
              <a:t>nd</a:t>
            </a:r>
            <a:r>
              <a:rPr lang="en-US" dirty="0"/>
              <a:t> deposit due 11/23/2025</a:t>
            </a:r>
          </a:p>
          <a:p>
            <a:pPr lvl="1"/>
            <a:r>
              <a:rPr lang="en-US" dirty="0"/>
              <a:t>3</a:t>
            </a:r>
            <a:r>
              <a:rPr lang="en-US" baseline="30000" dirty="0"/>
              <a:t>rd</a:t>
            </a:r>
            <a:r>
              <a:rPr lang="en-US" dirty="0"/>
              <a:t> and final deposit due 1/25/2026</a:t>
            </a:r>
          </a:p>
          <a:p>
            <a:pPr lvl="1"/>
            <a:r>
              <a:rPr lang="en-US" dirty="0"/>
              <a:t>Final cost of trip will be determined once the team is solidified and the travel agent is able to arrange all tickets</a:t>
            </a:r>
          </a:p>
          <a:p>
            <a:pPr lvl="1"/>
            <a:endParaRPr lang="en-US" dirty="0"/>
          </a:p>
          <a:p>
            <a:pPr marL="457200" lvl="1" indent="0">
              <a:buNone/>
            </a:pPr>
            <a:endParaRPr lang="en-US" dirty="0"/>
          </a:p>
        </p:txBody>
      </p:sp>
    </p:spTree>
    <p:extLst>
      <p:ext uri="{BB962C8B-B14F-4D97-AF65-F5344CB8AC3E}">
        <p14:creationId xmlns:p14="http://schemas.microsoft.com/office/powerpoint/2010/main" val="743571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62B6E-6889-A14B-877E-9492E16E285C}"/>
              </a:ext>
            </a:extLst>
          </p:cNvPr>
          <p:cNvSpPr>
            <a:spLocks noGrp="1"/>
          </p:cNvSpPr>
          <p:nvPr>
            <p:ph type="title"/>
          </p:nvPr>
        </p:nvSpPr>
        <p:spPr/>
        <p:txBody>
          <a:bodyPr/>
          <a:lstStyle/>
          <a:p>
            <a:r>
              <a:rPr lang="en-US" dirty="0"/>
              <a:t>Requirements</a:t>
            </a:r>
          </a:p>
        </p:txBody>
      </p:sp>
      <p:sp>
        <p:nvSpPr>
          <p:cNvPr id="3" name="Content Placeholder 2">
            <a:extLst>
              <a:ext uri="{FF2B5EF4-FFF2-40B4-BE49-F238E27FC236}">
                <a16:creationId xmlns:a16="http://schemas.microsoft.com/office/drawing/2014/main" id="{7F00AD73-2D7E-1D44-A09C-613923F3DA9A}"/>
              </a:ext>
            </a:extLst>
          </p:cNvPr>
          <p:cNvSpPr>
            <a:spLocks noGrp="1"/>
          </p:cNvSpPr>
          <p:nvPr>
            <p:ph idx="1"/>
          </p:nvPr>
        </p:nvSpPr>
        <p:spPr/>
        <p:txBody>
          <a:bodyPr>
            <a:normAutofit/>
          </a:bodyPr>
          <a:lstStyle/>
          <a:p>
            <a:r>
              <a:rPr lang="en-US" dirty="0"/>
              <a:t>This is a Christian mission and while being a Christian, or of any faith, is not required on the medical time, respect for the whole team and mission is</a:t>
            </a:r>
          </a:p>
          <a:p>
            <a:r>
              <a:rPr lang="en-US" dirty="0"/>
              <a:t>Passport must be valid for 6 months AFTER the return to the USA date (March 7, 2026). If you intend to go and it is not, renew it as soon as possible</a:t>
            </a:r>
          </a:p>
          <a:p>
            <a:r>
              <a:rPr lang="en-US" dirty="0"/>
              <a:t>With the $100 confirmation deposit, a photocopy of your passport and a mission application (it will be sent to you online)</a:t>
            </a:r>
          </a:p>
          <a:p>
            <a:r>
              <a:rPr lang="en-US" dirty="0"/>
              <a:t>The church will draft support letters should you chose to reach out to raise money for your own expenses and for this of the mission</a:t>
            </a:r>
          </a:p>
        </p:txBody>
      </p:sp>
    </p:spTree>
    <p:extLst>
      <p:ext uri="{BB962C8B-B14F-4D97-AF65-F5344CB8AC3E}">
        <p14:creationId xmlns:p14="http://schemas.microsoft.com/office/powerpoint/2010/main" val="1123871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7F997-D89C-5C46-8D13-EDFAF0143975}"/>
              </a:ext>
            </a:extLst>
          </p:cNvPr>
          <p:cNvSpPr>
            <a:spLocks noGrp="1"/>
          </p:cNvSpPr>
          <p:nvPr>
            <p:ph type="title"/>
          </p:nvPr>
        </p:nvSpPr>
        <p:spPr/>
        <p:txBody>
          <a:bodyPr/>
          <a:lstStyle/>
          <a:p>
            <a:r>
              <a:rPr lang="en-US" dirty="0"/>
              <a:t>Where To?</a:t>
            </a:r>
          </a:p>
        </p:txBody>
      </p:sp>
      <p:sp>
        <p:nvSpPr>
          <p:cNvPr id="3" name="Content Placeholder 2">
            <a:extLst>
              <a:ext uri="{FF2B5EF4-FFF2-40B4-BE49-F238E27FC236}">
                <a16:creationId xmlns:a16="http://schemas.microsoft.com/office/drawing/2014/main" id="{E6FFF696-17E6-5A40-ADF4-65D204194DD8}"/>
              </a:ext>
            </a:extLst>
          </p:cNvPr>
          <p:cNvSpPr>
            <a:spLocks noGrp="1"/>
          </p:cNvSpPr>
          <p:nvPr>
            <p:ph idx="1"/>
          </p:nvPr>
        </p:nvSpPr>
        <p:spPr/>
        <p:txBody>
          <a:bodyPr>
            <a:normAutofit lnSpcReduction="10000"/>
          </a:bodyPr>
          <a:lstStyle/>
          <a:p>
            <a:r>
              <a:rPr lang="en-US" dirty="0"/>
              <a:t>Staying at the Double Tree Hilton in Oradea</a:t>
            </a:r>
          </a:p>
          <a:p>
            <a:r>
              <a:rPr lang="en-US" dirty="0"/>
              <a:t>Our Romanian sister church is nearby with the pastor and his staff working to support our work</a:t>
            </a:r>
          </a:p>
          <a:p>
            <a:r>
              <a:rPr lang="en-US" dirty="0"/>
              <a:t>We will spend 4 full clinic days outside the city in various </a:t>
            </a:r>
            <a:r>
              <a:rPr lang="en-US" dirty="0" err="1"/>
              <a:t>Romi</a:t>
            </a:r>
            <a:r>
              <a:rPr lang="en-US" dirty="0"/>
              <a:t> villages. We will setup clinic, some non-medical teammates will be offering spiritual services and then our team will setup stations to triage, intake, examine and treat patients. We plan to have one of our pharmacists come as well.</a:t>
            </a:r>
          </a:p>
          <a:p>
            <a:r>
              <a:rPr lang="en-US" dirty="0"/>
              <a:t>We are working with an optometrist to also have visual testing and glasses to distribute along with fluoride treatments for patients as well</a:t>
            </a:r>
          </a:p>
        </p:txBody>
      </p:sp>
    </p:spTree>
    <p:extLst>
      <p:ext uri="{BB962C8B-B14F-4D97-AF65-F5344CB8AC3E}">
        <p14:creationId xmlns:p14="http://schemas.microsoft.com/office/powerpoint/2010/main" val="1540315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E3700-DEAE-2A4A-978D-A124C1DA4D39}"/>
              </a:ext>
            </a:extLst>
          </p:cNvPr>
          <p:cNvSpPr>
            <a:spLocks noGrp="1"/>
          </p:cNvSpPr>
          <p:nvPr>
            <p:ph type="title"/>
          </p:nvPr>
        </p:nvSpPr>
        <p:spPr/>
        <p:txBody>
          <a:bodyPr/>
          <a:lstStyle/>
          <a:p>
            <a:r>
              <a:rPr lang="en-US" dirty="0"/>
              <a:t>Itinerary</a:t>
            </a:r>
          </a:p>
        </p:txBody>
      </p:sp>
      <p:sp>
        <p:nvSpPr>
          <p:cNvPr id="3" name="Content Placeholder 2">
            <a:extLst>
              <a:ext uri="{FF2B5EF4-FFF2-40B4-BE49-F238E27FC236}">
                <a16:creationId xmlns:a16="http://schemas.microsoft.com/office/drawing/2014/main" id="{14BBF26D-0B91-B240-90DF-D69DF859F7A9}"/>
              </a:ext>
            </a:extLst>
          </p:cNvPr>
          <p:cNvSpPr>
            <a:spLocks noGrp="1"/>
          </p:cNvSpPr>
          <p:nvPr>
            <p:ph idx="1"/>
          </p:nvPr>
        </p:nvSpPr>
        <p:spPr/>
        <p:txBody>
          <a:bodyPr/>
          <a:lstStyle/>
          <a:p>
            <a:r>
              <a:rPr lang="en-US" dirty="0"/>
              <a:t>Depart RDU 2/27/2026</a:t>
            </a:r>
          </a:p>
          <a:p>
            <a:r>
              <a:rPr lang="en-US" dirty="0"/>
              <a:t>Arrive in Budapest, Hungary and then be transported via bus 3hrs to Oradea, Romania</a:t>
            </a:r>
          </a:p>
          <a:p>
            <a:r>
              <a:rPr lang="en-US" dirty="0"/>
              <a:t>4 days of clinic in </a:t>
            </a:r>
            <a:r>
              <a:rPr lang="en-US" dirty="0" err="1"/>
              <a:t>Romi</a:t>
            </a:r>
            <a:r>
              <a:rPr lang="en-US" dirty="0"/>
              <a:t> villages</a:t>
            </a:r>
          </a:p>
          <a:p>
            <a:r>
              <a:rPr lang="en-US" dirty="0"/>
              <a:t>Depart a day early to Budapest and spend the day exploring that city</a:t>
            </a:r>
          </a:p>
          <a:p>
            <a:r>
              <a:rPr lang="en-US" dirty="0"/>
              <a:t>Return to RDU on 3/7/2026</a:t>
            </a:r>
          </a:p>
        </p:txBody>
      </p:sp>
    </p:spTree>
    <p:extLst>
      <p:ext uri="{BB962C8B-B14F-4D97-AF65-F5344CB8AC3E}">
        <p14:creationId xmlns:p14="http://schemas.microsoft.com/office/powerpoint/2010/main" val="817261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6EF7C-70B5-8A48-9F5C-9055125AB85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3AC12D3-3417-2C4A-B576-44BEE24A6036}"/>
              </a:ext>
            </a:extLst>
          </p:cNvPr>
          <p:cNvPicPr>
            <a:picLocks noGrp="1" noChangeAspect="1"/>
          </p:cNvPicPr>
          <p:nvPr>
            <p:ph idx="1"/>
          </p:nvPr>
        </p:nvPicPr>
        <p:blipFill>
          <a:blip r:embed="rId2"/>
          <a:stretch>
            <a:fillRect/>
          </a:stretch>
        </p:blipFill>
        <p:spPr>
          <a:xfrm>
            <a:off x="8379022" y="0"/>
            <a:ext cx="3810000" cy="3243532"/>
          </a:xfrm>
          <a:prstGeom prst="rect">
            <a:avLst/>
          </a:prstGeom>
        </p:spPr>
      </p:pic>
      <p:pic>
        <p:nvPicPr>
          <p:cNvPr id="5" name="Picture 4">
            <a:extLst>
              <a:ext uri="{FF2B5EF4-FFF2-40B4-BE49-F238E27FC236}">
                <a16:creationId xmlns:a16="http://schemas.microsoft.com/office/drawing/2014/main" id="{1BCA3087-A3CA-9E48-A4D2-FC6841F738C8}"/>
              </a:ext>
            </a:extLst>
          </p:cNvPr>
          <p:cNvPicPr>
            <a:picLocks noChangeAspect="1"/>
          </p:cNvPicPr>
          <p:nvPr/>
        </p:nvPicPr>
        <p:blipFill>
          <a:blip r:embed="rId3"/>
          <a:stretch>
            <a:fillRect/>
          </a:stretch>
        </p:blipFill>
        <p:spPr>
          <a:xfrm>
            <a:off x="4502988" y="3243532"/>
            <a:ext cx="3876033" cy="3614468"/>
          </a:xfrm>
          <a:prstGeom prst="rect">
            <a:avLst/>
          </a:prstGeom>
        </p:spPr>
      </p:pic>
      <p:pic>
        <p:nvPicPr>
          <p:cNvPr id="6" name="Picture 5">
            <a:extLst>
              <a:ext uri="{FF2B5EF4-FFF2-40B4-BE49-F238E27FC236}">
                <a16:creationId xmlns:a16="http://schemas.microsoft.com/office/drawing/2014/main" id="{3126F028-68D4-FC40-B039-7207F97DCF5C}"/>
              </a:ext>
            </a:extLst>
          </p:cNvPr>
          <p:cNvPicPr>
            <a:picLocks noChangeAspect="1"/>
          </p:cNvPicPr>
          <p:nvPr/>
        </p:nvPicPr>
        <p:blipFill>
          <a:blip r:embed="rId4"/>
          <a:stretch>
            <a:fillRect/>
          </a:stretch>
        </p:blipFill>
        <p:spPr>
          <a:xfrm>
            <a:off x="15677" y="3243532"/>
            <a:ext cx="4487309" cy="3614468"/>
          </a:xfrm>
          <a:prstGeom prst="rect">
            <a:avLst/>
          </a:prstGeom>
        </p:spPr>
      </p:pic>
      <p:pic>
        <p:nvPicPr>
          <p:cNvPr id="8" name="Picture 7">
            <a:extLst>
              <a:ext uri="{FF2B5EF4-FFF2-40B4-BE49-F238E27FC236}">
                <a16:creationId xmlns:a16="http://schemas.microsoft.com/office/drawing/2014/main" id="{2D044509-0600-3F4E-8FA5-4B76BC61C95B}"/>
              </a:ext>
            </a:extLst>
          </p:cNvPr>
          <p:cNvPicPr>
            <a:picLocks noChangeAspect="1"/>
          </p:cNvPicPr>
          <p:nvPr/>
        </p:nvPicPr>
        <p:blipFill>
          <a:blip r:embed="rId5"/>
          <a:stretch>
            <a:fillRect/>
          </a:stretch>
        </p:blipFill>
        <p:spPr>
          <a:xfrm>
            <a:off x="781" y="2750"/>
            <a:ext cx="4502207" cy="3240782"/>
          </a:xfrm>
          <a:prstGeom prst="rect">
            <a:avLst/>
          </a:prstGeom>
        </p:spPr>
      </p:pic>
      <p:pic>
        <p:nvPicPr>
          <p:cNvPr id="9" name="Picture 8">
            <a:extLst>
              <a:ext uri="{FF2B5EF4-FFF2-40B4-BE49-F238E27FC236}">
                <a16:creationId xmlns:a16="http://schemas.microsoft.com/office/drawing/2014/main" id="{023C3326-0017-0E46-8F08-57349CD324C5}"/>
              </a:ext>
            </a:extLst>
          </p:cNvPr>
          <p:cNvPicPr>
            <a:picLocks noChangeAspect="1"/>
          </p:cNvPicPr>
          <p:nvPr/>
        </p:nvPicPr>
        <p:blipFill>
          <a:blip r:embed="rId6"/>
          <a:stretch>
            <a:fillRect/>
          </a:stretch>
        </p:blipFill>
        <p:spPr>
          <a:xfrm>
            <a:off x="4502989" y="-22650"/>
            <a:ext cx="3876033" cy="3266182"/>
          </a:xfrm>
          <a:prstGeom prst="rect">
            <a:avLst/>
          </a:prstGeom>
        </p:spPr>
      </p:pic>
      <p:pic>
        <p:nvPicPr>
          <p:cNvPr id="10" name="Picture 9">
            <a:extLst>
              <a:ext uri="{FF2B5EF4-FFF2-40B4-BE49-F238E27FC236}">
                <a16:creationId xmlns:a16="http://schemas.microsoft.com/office/drawing/2014/main" id="{231A04C1-15BB-A940-B0F5-3634E7033063}"/>
              </a:ext>
            </a:extLst>
          </p:cNvPr>
          <p:cNvPicPr>
            <a:picLocks noChangeAspect="1"/>
          </p:cNvPicPr>
          <p:nvPr/>
        </p:nvPicPr>
        <p:blipFill>
          <a:blip r:embed="rId7"/>
          <a:stretch>
            <a:fillRect/>
          </a:stretch>
        </p:blipFill>
        <p:spPr>
          <a:xfrm>
            <a:off x="8132605" y="3243532"/>
            <a:ext cx="4056779" cy="3614468"/>
          </a:xfrm>
          <a:prstGeom prst="rect">
            <a:avLst/>
          </a:prstGeom>
        </p:spPr>
      </p:pic>
    </p:spTree>
    <p:extLst>
      <p:ext uri="{BB962C8B-B14F-4D97-AF65-F5344CB8AC3E}">
        <p14:creationId xmlns:p14="http://schemas.microsoft.com/office/powerpoint/2010/main" val="874099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CB8E-7802-EA44-ACC8-DBF0C8EDCB88}"/>
              </a:ext>
            </a:extLst>
          </p:cNvPr>
          <p:cNvSpPr>
            <a:spLocks noGrp="1"/>
          </p:cNvSpPr>
          <p:nvPr>
            <p:ph type="title"/>
          </p:nvPr>
        </p:nvSpPr>
        <p:spPr/>
        <p:txBody>
          <a:bodyPr/>
          <a:lstStyle/>
          <a:p>
            <a:r>
              <a:rPr lang="en-US" dirty="0"/>
              <a:t>Romanian team and safety</a:t>
            </a:r>
          </a:p>
        </p:txBody>
      </p:sp>
      <p:sp>
        <p:nvSpPr>
          <p:cNvPr id="3" name="Content Placeholder 2">
            <a:extLst>
              <a:ext uri="{FF2B5EF4-FFF2-40B4-BE49-F238E27FC236}">
                <a16:creationId xmlns:a16="http://schemas.microsoft.com/office/drawing/2014/main" id="{55D516C1-31FC-DE49-B67E-3130E38FBDA4}"/>
              </a:ext>
            </a:extLst>
          </p:cNvPr>
          <p:cNvSpPr>
            <a:spLocks noGrp="1"/>
          </p:cNvSpPr>
          <p:nvPr>
            <p:ph idx="1"/>
          </p:nvPr>
        </p:nvSpPr>
        <p:spPr/>
        <p:txBody>
          <a:bodyPr>
            <a:normAutofit/>
          </a:bodyPr>
          <a:lstStyle/>
          <a:p>
            <a:r>
              <a:rPr lang="en-US" sz="2000" dirty="0"/>
              <a:t>Pastor Elijah and his wife Claudia organize multiple missions annually throughout Romania in addition to running their church and school</a:t>
            </a:r>
          </a:p>
          <a:p>
            <a:r>
              <a:rPr lang="en-US" sz="2000" dirty="0"/>
              <a:t>He has extensive experience with a multitude of missions and has always ensured the safety of his groups</a:t>
            </a:r>
          </a:p>
          <a:p>
            <a:r>
              <a:rPr lang="en-US" sz="2000" dirty="0"/>
              <a:t>He and his team will travel with us as well as provide interpreters</a:t>
            </a:r>
          </a:p>
          <a:p>
            <a:r>
              <a:rPr lang="en-US" sz="2000" dirty="0"/>
              <a:t>No travel is ever 100% safe but I assure you that I would not invite students to a situation I thought was unsafe </a:t>
            </a:r>
          </a:p>
        </p:txBody>
      </p:sp>
      <p:pic>
        <p:nvPicPr>
          <p:cNvPr id="4" name="Picture 3">
            <a:extLst>
              <a:ext uri="{FF2B5EF4-FFF2-40B4-BE49-F238E27FC236}">
                <a16:creationId xmlns:a16="http://schemas.microsoft.com/office/drawing/2014/main" id="{867F5A4E-AC21-7F4A-B451-7DCF6A77CC8D}"/>
              </a:ext>
            </a:extLst>
          </p:cNvPr>
          <p:cNvPicPr>
            <a:picLocks noChangeAspect="1"/>
          </p:cNvPicPr>
          <p:nvPr/>
        </p:nvPicPr>
        <p:blipFill>
          <a:blip r:embed="rId2"/>
          <a:stretch>
            <a:fillRect/>
          </a:stretch>
        </p:blipFill>
        <p:spPr>
          <a:xfrm>
            <a:off x="5897879" y="3899140"/>
            <a:ext cx="4497977" cy="2958860"/>
          </a:xfrm>
          <a:prstGeom prst="rect">
            <a:avLst/>
          </a:prstGeom>
        </p:spPr>
      </p:pic>
    </p:spTree>
    <p:extLst>
      <p:ext uri="{BB962C8B-B14F-4D97-AF65-F5344CB8AC3E}">
        <p14:creationId xmlns:p14="http://schemas.microsoft.com/office/powerpoint/2010/main" val="753737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BE3F3-578F-2041-8B7B-C3BB7C2A1F9A}"/>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5C9DCF9A-A7B5-D040-86D6-AF4D57166133}"/>
              </a:ext>
            </a:extLst>
          </p:cNvPr>
          <p:cNvSpPr>
            <a:spLocks noGrp="1"/>
          </p:cNvSpPr>
          <p:nvPr>
            <p:ph idx="1"/>
          </p:nvPr>
        </p:nvSpPr>
        <p:spPr/>
        <p:txBody>
          <a:bodyPr/>
          <a:lstStyle/>
          <a:p>
            <a:r>
              <a:rPr lang="en-US" dirty="0"/>
              <a:t>We could really use a few more people and would love for some CUPA students to get great real-world experience in a very unique place</a:t>
            </a:r>
          </a:p>
          <a:p>
            <a:r>
              <a:rPr lang="en-US" dirty="0"/>
              <a:t>If you want to go and think you’re ready to commit, email me at </a:t>
            </a:r>
            <a:r>
              <a:rPr lang="en-US" dirty="0">
                <a:hlinkClick r:id="rId2"/>
              </a:rPr>
              <a:t>dregan10@su.edu</a:t>
            </a:r>
            <a:endParaRPr lang="en-US" dirty="0"/>
          </a:p>
          <a:p>
            <a:r>
              <a:rPr lang="en-US" dirty="0"/>
              <a:t>We will likely have room for 3-5 more students. If there are more than 3-5 express a desire to go and commit, selection will be made based on the order of when the email was sent in order to be fair</a:t>
            </a:r>
          </a:p>
          <a:p>
            <a:r>
              <a:rPr lang="en-US" dirty="0"/>
              <a:t>Hope you can join us!</a:t>
            </a:r>
          </a:p>
        </p:txBody>
      </p:sp>
    </p:spTree>
    <p:extLst>
      <p:ext uri="{BB962C8B-B14F-4D97-AF65-F5344CB8AC3E}">
        <p14:creationId xmlns:p14="http://schemas.microsoft.com/office/powerpoint/2010/main" val="1385809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637</Words>
  <Application>Microsoft Macintosh PowerPoint</Application>
  <PresentationFormat>Widescreen</PresentationFormat>
  <Paragraphs>42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Romania Medical Mission Trip</vt:lpstr>
      <vt:lpstr>General Information</vt:lpstr>
      <vt:lpstr>General Information</vt:lpstr>
      <vt:lpstr>Requirements</vt:lpstr>
      <vt:lpstr>Where To?</vt:lpstr>
      <vt:lpstr>Itinerary</vt:lpstr>
      <vt:lpstr>PowerPoint Presentation</vt:lpstr>
      <vt:lpstr>Romanian team and safety</vt:lpstr>
      <vt:lpstr>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Romania Medical Mission Trip</dc:title>
  <dc:creator>Daniel Regan</dc:creator>
  <cp:lastModifiedBy>Daniel Regan</cp:lastModifiedBy>
  <cp:revision>6</cp:revision>
  <dcterms:created xsi:type="dcterms:W3CDTF">2025-09-04T01:58:37Z</dcterms:created>
  <dcterms:modified xsi:type="dcterms:W3CDTF">2025-09-04T03:03:44Z</dcterms:modified>
</cp:coreProperties>
</file>