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9" r:id="rId5"/>
    <p:sldId id="260"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7" d="100"/>
          <a:sy n="107" d="100"/>
        </p:scale>
        <p:origin x="75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497139-B772-454B-B670-5F2BD0A244A4}" type="datetimeFigureOut">
              <a:rPr lang="en-US" smtClean="0"/>
              <a:t>8/7/2024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31527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497139-B772-454B-B670-5F2BD0A244A4}" type="datetimeFigureOut">
              <a:rPr lang="en-US" smtClean="0"/>
              <a:t>8/7/2024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588670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497139-B772-454B-B670-5F2BD0A244A4}" type="datetimeFigureOut">
              <a:rPr lang="en-US" smtClean="0"/>
              <a:t>8/7/2024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646043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497139-B772-454B-B670-5F2BD0A244A4}" type="datetimeFigureOut">
              <a:rPr lang="en-US" smtClean="0"/>
              <a:t>8/7/2024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51953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497139-B772-454B-B670-5F2BD0A244A4}" type="datetimeFigureOut">
              <a:rPr lang="en-US" smtClean="0"/>
              <a:t>8/7/2024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640728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497139-B772-454B-B670-5F2BD0A244A4}" type="datetimeFigureOut">
              <a:rPr lang="en-US" smtClean="0"/>
              <a:t>8/7/2024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115589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497139-B772-454B-B670-5F2BD0A244A4}" type="datetimeFigureOut">
              <a:rPr lang="en-US" smtClean="0"/>
              <a:t>8/7/2024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87861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497139-B772-454B-B670-5F2BD0A244A4}" type="datetimeFigureOut">
              <a:rPr lang="en-US" smtClean="0"/>
              <a:t>8/7/2024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3888015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497139-B772-454B-B670-5F2BD0A244A4}" type="datetimeFigureOut">
              <a:rPr lang="en-US" smtClean="0"/>
              <a:t>8/7/2024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1640710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497139-B772-454B-B670-5F2BD0A244A4}" type="datetimeFigureOut">
              <a:rPr lang="en-US" smtClean="0"/>
              <a:t>8/7/2024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3737465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497139-B772-454B-B670-5F2BD0A244A4}" type="datetimeFigureOut">
              <a:rPr lang="en-US" smtClean="0"/>
              <a:t>8/7/2024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A3B28-1EF6-41AD-A0E9-FDFB1258E790}" type="slidenum">
              <a:rPr lang="en-US" smtClean="0"/>
              <a:t>‹#›</a:t>
            </a:fld>
            <a:endParaRPr lang="en-US"/>
          </a:p>
        </p:txBody>
      </p:sp>
    </p:spTree>
    <p:extLst>
      <p:ext uri="{BB962C8B-B14F-4D97-AF65-F5344CB8AC3E}">
        <p14:creationId xmlns:p14="http://schemas.microsoft.com/office/powerpoint/2010/main" val="96553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97139-B772-454B-B670-5F2BD0A244A4}" type="datetimeFigureOut">
              <a:rPr lang="en-US" smtClean="0"/>
              <a:t>8/7/2024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A3B28-1EF6-41AD-A0E9-FDFB1258E790}" type="slidenum">
              <a:rPr lang="en-US" smtClean="0"/>
              <a:t>‹#›</a:t>
            </a:fld>
            <a:endParaRPr lang="en-US"/>
          </a:p>
        </p:txBody>
      </p:sp>
    </p:spTree>
    <p:extLst>
      <p:ext uri="{BB962C8B-B14F-4D97-AF65-F5344CB8AC3E}">
        <p14:creationId xmlns:p14="http://schemas.microsoft.com/office/powerpoint/2010/main" val="92653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p:cNvSpPr>
          <p:nvPr/>
        </p:nvSpPr>
        <p:spPr>
          <a:xfrm>
            <a:off x="3052456" y="529795"/>
            <a:ext cx="6223436" cy="851653"/>
          </a:xfrm>
          <a:prstGeom prst="rect">
            <a:avLst/>
          </a:prstGeom>
        </p:spPr>
        <p:txBody>
          <a:bodyPr vert="horz" anchor="b">
            <a:normAutofit fontScale="85000" lnSpcReduction="1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a:ln>
                  <a:noFill/>
                </a:ln>
                <a:solidFill>
                  <a:srgbClr val="575F6D"/>
                </a:solidFill>
                <a:effectLst/>
                <a:uLnTx/>
                <a:uFillTx/>
                <a:latin typeface="Century Schoolbook"/>
                <a:ea typeface="+mj-ea"/>
                <a:cs typeface="+mj-cs"/>
              </a:rPr>
              <a:t>CUPA Long </a:t>
            </a:r>
            <a:r>
              <a:rPr lang="en-US" dirty="0">
                <a:solidFill>
                  <a:srgbClr val="575F6D"/>
                </a:solidFill>
                <a:latin typeface="Century Schoolbook"/>
              </a:rPr>
              <a:t>White</a:t>
            </a:r>
            <a:r>
              <a:rPr kumimoji="0" lang="en-US" sz="3000" b="0" i="0" u="none" strike="noStrike" kern="1200" cap="small" spc="0" normalizeH="0" baseline="0" noProof="0" dirty="0">
                <a:ln>
                  <a:noFill/>
                </a:ln>
                <a:solidFill>
                  <a:srgbClr val="575F6D"/>
                </a:solidFill>
                <a:effectLst/>
                <a:uLnTx/>
                <a:uFillTx/>
                <a:latin typeface="Century Schoolbook"/>
                <a:ea typeface="+mj-ea"/>
                <a:cs typeface="+mj-cs"/>
              </a:rPr>
              <a:t> Coat Ceremony</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dirty="0">
                <a:solidFill>
                  <a:srgbClr val="575F6D"/>
                </a:solidFill>
                <a:latin typeface="Century Schoolbook"/>
              </a:rPr>
              <a:t>Marching in</a:t>
            </a:r>
            <a:endParaRPr kumimoji="0" lang="en-US" sz="3000" b="0" i="0" u="none" strike="noStrike" kern="1200" cap="small" spc="0" normalizeH="0" baseline="0" noProof="0" dirty="0">
              <a:ln>
                <a:noFill/>
              </a:ln>
              <a:solidFill>
                <a:srgbClr val="575F6D"/>
              </a:solidFill>
              <a:effectLst/>
              <a:uLnTx/>
              <a:uFillTx/>
              <a:latin typeface="Century Schoolbook"/>
              <a:ea typeface="+mj-ea"/>
              <a:cs typeface="+mj-cs"/>
            </a:endParaRPr>
          </a:p>
        </p:txBody>
      </p:sp>
      <p:sp>
        <p:nvSpPr>
          <p:cNvPr id="113" name="Content Placeholder 4"/>
          <p:cNvSpPr txBox="1">
            <a:spLocks/>
          </p:cNvSpPr>
          <p:nvPr/>
        </p:nvSpPr>
        <p:spPr>
          <a:xfrm>
            <a:off x="4089794" y="4422176"/>
            <a:ext cx="3875134" cy="1786328"/>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lang="en-US" sz="1200" dirty="0">
                <a:solidFill>
                  <a:sysClr val="windowText" lastClr="000000"/>
                </a:solidFill>
                <a:latin typeface="Century Schoolbook"/>
              </a:rPr>
              <a:t>  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1200" b="0" i="0" u="none" strike="noStrike" kern="1200" cap="none" spc="0" normalizeH="0" baseline="0" noProof="0" dirty="0">
              <a:ln>
                <a:noFill/>
              </a:ln>
              <a:solidFill>
                <a:sysClr val="windowText" lastClr="000000"/>
              </a:solidFill>
              <a:effectLst/>
              <a:uLnTx/>
              <a:uFillTx/>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latin typeface="Century Schoolbook"/>
              </a:rPr>
              <a:t>X</a:t>
            </a:r>
            <a:endParaRPr lang="en-US" sz="1200" dirty="0">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marR="0" lvl="0" indent="0" algn="l" defTabSz="914400" rtl="0" eaLnBrk="1" fontAlgn="auto" latinLnBrk="0" hangingPunct="1">
              <a:lnSpc>
                <a:spcPct val="100000"/>
              </a:lnSpc>
              <a:spcBef>
                <a:spcPts val="600"/>
              </a:spcBef>
              <a:spcAft>
                <a:spcPts val="0"/>
              </a:spcAft>
              <a:buClr>
                <a:srgbClr val="FE8637"/>
              </a:buClr>
              <a:buSzPct val="70000"/>
              <a:buFont typeface="Wingdings"/>
              <a:buNone/>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0" marR="0" lvl="0" indent="0" algn="l" defTabSz="914400" rtl="0" eaLnBrk="1" fontAlgn="auto" latinLnBrk="0" hangingPunct="1">
              <a:lnSpc>
                <a:spcPct val="100000"/>
              </a:lnSpc>
              <a:spcBef>
                <a:spcPts val="600"/>
              </a:spcBef>
              <a:spcAft>
                <a:spcPts val="0"/>
              </a:spcAft>
              <a:buClr>
                <a:srgbClr val="FE8637"/>
              </a:buClr>
              <a:buSzPct val="70000"/>
              <a:buNone/>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14" name="Rectangle 113"/>
          <p:cNvSpPr/>
          <p:nvPr/>
        </p:nvSpPr>
        <p:spPr>
          <a:xfrm>
            <a:off x="2485299" y="1658439"/>
            <a:ext cx="7229475" cy="184023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sp>
        <p:nvSpPr>
          <p:cNvPr id="115" name="Rectangle 114"/>
          <p:cNvSpPr/>
          <p:nvPr/>
        </p:nvSpPr>
        <p:spPr>
          <a:xfrm>
            <a:off x="2485299" y="3514452"/>
            <a:ext cx="771525" cy="68834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cxnSp>
        <p:nvCxnSpPr>
          <p:cNvPr id="118" name="Straight Connector 117"/>
          <p:cNvCxnSpPr/>
          <p:nvPr/>
        </p:nvCxnSpPr>
        <p:spPr>
          <a:xfrm flipH="1" flipV="1">
            <a:off x="2485299" y="3988042"/>
            <a:ext cx="760821" cy="7886"/>
          </a:xfrm>
          <a:prstGeom prst="line">
            <a:avLst/>
          </a:prstGeom>
          <a:noFill/>
          <a:ln w="12700" cap="flat" cmpd="sng" algn="ctr">
            <a:solidFill>
              <a:sysClr val="windowText" lastClr="000000">
                <a:shade val="70000"/>
                <a:satMod val="150000"/>
              </a:sysClr>
            </a:solidFill>
            <a:prstDash val="solid"/>
          </a:ln>
          <a:effectLst/>
        </p:spPr>
      </p:cxnSp>
      <p:sp>
        <p:nvSpPr>
          <p:cNvPr id="123" name="Rectangle 122"/>
          <p:cNvSpPr/>
          <p:nvPr/>
        </p:nvSpPr>
        <p:spPr>
          <a:xfrm>
            <a:off x="5333579" y="2504160"/>
            <a:ext cx="1381760" cy="594995"/>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sp>
        <p:nvSpPr>
          <p:cNvPr id="124" name="Text Box 2"/>
          <p:cNvSpPr txBox="1">
            <a:spLocks noChangeArrowheads="1"/>
          </p:cNvSpPr>
          <p:nvPr/>
        </p:nvSpPr>
        <p:spPr bwMode="auto">
          <a:xfrm>
            <a:off x="5609804" y="2625351"/>
            <a:ext cx="829310" cy="29718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US" sz="1400" b="1" dirty="0">
                <a:solidFill>
                  <a:prstClr val="black"/>
                </a:solidFill>
                <a:ea typeface="Calibri"/>
                <a:cs typeface="Times New Roman"/>
              </a:rPr>
              <a:t>Podium</a:t>
            </a:r>
            <a:endParaRPr lang="en-US" sz="1100" dirty="0">
              <a:solidFill>
                <a:prstClr val="black"/>
              </a:solidFill>
              <a:ea typeface="Calibri"/>
              <a:cs typeface="Times New Roman"/>
            </a:endParaRPr>
          </a:p>
        </p:txBody>
      </p:sp>
      <p:sp>
        <p:nvSpPr>
          <p:cNvPr id="134" name="Rectangle 113"/>
          <p:cNvSpPr>
            <a:spLocks noChangeArrowheads="1"/>
          </p:cNvSpPr>
          <p:nvPr/>
        </p:nvSpPr>
        <p:spPr bwMode="auto">
          <a:xfrm>
            <a:off x="1619794" y="-123716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latin typeface="Century Schoolbook"/>
            </a:endParaRPr>
          </a:p>
        </p:txBody>
      </p:sp>
      <p:sp>
        <p:nvSpPr>
          <p:cNvPr id="144" name="Quad Arrow 143"/>
          <p:cNvSpPr/>
          <p:nvPr/>
        </p:nvSpPr>
        <p:spPr>
          <a:xfrm>
            <a:off x="3527334" y="221215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46" name="Quad Arrow 145"/>
          <p:cNvSpPr/>
          <p:nvPr/>
        </p:nvSpPr>
        <p:spPr>
          <a:xfrm>
            <a:off x="4458879" y="220961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47" name="Quad Arrow 146"/>
          <p:cNvSpPr/>
          <p:nvPr/>
        </p:nvSpPr>
        <p:spPr>
          <a:xfrm>
            <a:off x="7175409" y="221196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48" name="Quad Arrow 147"/>
          <p:cNvSpPr/>
          <p:nvPr/>
        </p:nvSpPr>
        <p:spPr>
          <a:xfrm>
            <a:off x="8037485" y="220561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31" name="Rectangle 130"/>
          <p:cNvSpPr/>
          <p:nvPr/>
        </p:nvSpPr>
        <p:spPr>
          <a:xfrm rot="12549376">
            <a:off x="8579435" y="2703543"/>
            <a:ext cx="357048" cy="207332"/>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pic>
        <p:nvPicPr>
          <p:cNvPr id="166"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391656" y="2984716"/>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167" name="Rectangle 166"/>
          <p:cNvSpPr/>
          <p:nvPr/>
        </p:nvSpPr>
        <p:spPr>
          <a:xfrm rot="10800000">
            <a:off x="2984942" y="3038445"/>
            <a:ext cx="557324" cy="232391"/>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68" name="TextBox 167"/>
          <p:cNvSpPr txBox="1"/>
          <p:nvPr/>
        </p:nvSpPr>
        <p:spPr>
          <a:xfrm>
            <a:off x="2802676" y="2954444"/>
            <a:ext cx="922580" cy="553998"/>
          </a:xfrm>
          <a:prstGeom prst="rect">
            <a:avLst/>
          </a:prstGeom>
          <a:noFill/>
        </p:spPr>
        <p:txBody>
          <a:bodyPr wrap="square" rtlCol="0">
            <a:spAutoFit/>
          </a:bodyPr>
          <a:lstStyle/>
          <a:p>
            <a:pPr algn="ctr"/>
            <a:r>
              <a:rPr lang="en-US" sz="1000" b="1" dirty="0"/>
              <a:t>Sign </a:t>
            </a:r>
          </a:p>
          <a:p>
            <a:pPr algn="ctr"/>
            <a:r>
              <a:rPr lang="en-US" sz="1000" b="1" dirty="0"/>
              <a:t>Honor Code Book</a:t>
            </a:r>
          </a:p>
        </p:txBody>
      </p:sp>
      <p:pic>
        <p:nvPicPr>
          <p:cNvPr id="172"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052456" y="2755057"/>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174" name="Content Placeholder 4"/>
          <p:cNvSpPr txBox="1">
            <a:spLocks/>
          </p:cNvSpPr>
          <p:nvPr/>
        </p:nvSpPr>
        <p:spPr>
          <a:xfrm>
            <a:off x="764763" y="4606722"/>
            <a:ext cx="3027298" cy="132295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75" name="Content Placeholder 4"/>
          <p:cNvSpPr txBox="1">
            <a:spLocks/>
          </p:cNvSpPr>
          <p:nvPr/>
        </p:nvSpPr>
        <p:spPr>
          <a:xfrm>
            <a:off x="8186904" y="4552061"/>
            <a:ext cx="3147875" cy="132295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lang="en-US" sz="1200" dirty="0">
                <a:solidFill>
                  <a:sysClr val="windowText" lastClr="000000"/>
                </a:solidFill>
                <a:latin typeface="Century Schoolbook"/>
              </a:rPr>
              <a:t> </a:t>
            </a:r>
            <a:endParaRPr kumimoji="0" lang="en-US" sz="1200" b="0" i="0" u="none" strike="noStrike" kern="1200" cap="none" spc="0" normalizeH="0" baseline="0" noProof="0" dirty="0">
              <a:ln>
                <a:noFill/>
              </a:ln>
              <a:solidFill>
                <a:sysClr val="windowText" lastClr="000000"/>
              </a:solidFill>
              <a:effectLst/>
              <a:uLnTx/>
              <a:uFillTx/>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83" name="Right Arrow 182"/>
          <p:cNvSpPr/>
          <p:nvPr/>
        </p:nvSpPr>
        <p:spPr>
          <a:xfrm>
            <a:off x="4197530" y="4218576"/>
            <a:ext cx="3536395" cy="1940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TextBox 192"/>
          <p:cNvSpPr txBox="1"/>
          <p:nvPr/>
        </p:nvSpPr>
        <p:spPr>
          <a:xfrm>
            <a:off x="5506277" y="5028874"/>
            <a:ext cx="1007565" cy="369332"/>
          </a:xfrm>
          <a:prstGeom prst="rect">
            <a:avLst/>
          </a:prstGeom>
          <a:noFill/>
        </p:spPr>
        <p:txBody>
          <a:bodyPr wrap="square" rtlCol="0">
            <a:spAutoFit/>
          </a:bodyPr>
          <a:lstStyle/>
          <a:p>
            <a:pPr algn="ctr"/>
            <a:r>
              <a:rPr lang="en-US" dirty="0"/>
              <a:t>Students</a:t>
            </a:r>
          </a:p>
        </p:txBody>
      </p:sp>
      <p:pic>
        <p:nvPicPr>
          <p:cNvPr id="204" name="Picture 46" descr="Description: C:\Users\darkc\AppData\Local\Microsoft\Windows\Temporary Internet Files\Content.IE5\IC84Z9N9\large-stick-man-figure-dancing-33.3-11597[1].gif"/>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783256" y="3988042"/>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205" name="Straight Connector 204"/>
          <p:cNvCxnSpPr/>
          <p:nvPr/>
        </p:nvCxnSpPr>
        <p:spPr>
          <a:xfrm flipH="1">
            <a:off x="3867059" y="4142937"/>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pic>
        <p:nvPicPr>
          <p:cNvPr id="206" name="Picture 46" descr="Description: C:\Users\darkc\AppData\Local\Microsoft\Windows\Temporary Internet Files\Content.IE5\IC84Z9N9\large-stick-man-figure-dancing-33.3-11597[1].gif"/>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806560" y="4031691"/>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207" name="Straight Connector 206"/>
          <p:cNvCxnSpPr/>
          <p:nvPr/>
        </p:nvCxnSpPr>
        <p:spPr>
          <a:xfrm flipH="1">
            <a:off x="7890363" y="4186586"/>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sp>
        <p:nvSpPr>
          <p:cNvPr id="86" name="Right Arrow 85"/>
          <p:cNvSpPr/>
          <p:nvPr/>
        </p:nvSpPr>
        <p:spPr>
          <a:xfrm>
            <a:off x="1319526" y="3305931"/>
            <a:ext cx="724872" cy="21015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8" name="TextBox 87"/>
          <p:cNvSpPr txBox="1"/>
          <p:nvPr/>
        </p:nvSpPr>
        <p:spPr>
          <a:xfrm>
            <a:off x="917730" y="2704302"/>
            <a:ext cx="1528464"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600" dirty="0"/>
              <a:t>Platform party Marching In</a:t>
            </a:r>
          </a:p>
        </p:txBody>
      </p:sp>
      <p:sp>
        <p:nvSpPr>
          <p:cNvPr id="62" name="Right Arrow 61"/>
          <p:cNvSpPr/>
          <p:nvPr/>
        </p:nvSpPr>
        <p:spPr>
          <a:xfrm rot="16200000">
            <a:off x="2958994" y="5560946"/>
            <a:ext cx="2151814" cy="1987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2278412" y="6094470"/>
            <a:ext cx="1657112" cy="338554"/>
          </a:xfrm>
          <a:prstGeom prst="rect">
            <a:avLst/>
          </a:prstGeom>
          <a:solidFill>
            <a:schemeClr val="accent1"/>
          </a:solidFill>
          <a:ln>
            <a:solidFill>
              <a:schemeClr val="accent1"/>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600" dirty="0"/>
              <a:t>Students walk in</a:t>
            </a:r>
          </a:p>
        </p:txBody>
      </p:sp>
      <p:cxnSp>
        <p:nvCxnSpPr>
          <p:cNvPr id="74" name="Straight Connector 73"/>
          <p:cNvCxnSpPr/>
          <p:nvPr/>
        </p:nvCxnSpPr>
        <p:spPr>
          <a:xfrm flipH="1" flipV="1">
            <a:off x="2506419" y="3756639"/>
            <a:ext cx="760821" cy="7886"/>
          </a:xfrm>
          <a:prstGeom prst="line">
            <a:avLst/>
          </a:prstGeom>
          <a:noFill/>
          <a:ln w="12700" cap="flat" cmpd="sng" algn="ctr">
            <a:solidFill>
              <a:sysClr val="windowText" lastClr="000000">
                <a:shade val="70000"/>
                <a:satMod val="150000"/>
              </a:sysClr>
            </a:solidFill>
            <a:prstDash val="solid"/>
          </a:ln>
          <a:effectLst/>
        </p:spPr>
      </p:cxnSp>
      <p:sp>
        <p:nvSpPr>
          <p:cNvPr id="90" name="Rectangle 89"/>
          <p:cNvSpPr/>
          <p:nvPr/>
        </p:nvSpPr>
        <p:spPr>
          <a:xfrm>
            <a:off x="8943249" y="3511948"/>
            <a:ext cx="771525" cy="68834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cxnSp>
        <p:nvCxnSpPr>
          <p:cNvPr id="91" name="Straight Connector 90"/>
          <p:cNvCxnSpPr/>
          <p:nvPr/>
        </p:nvCxnSpPr>
        <p:spPr>
          <a:xfrm flipH="1" flipV="1">
            <a:off x="8943249" y="3985538"/>
            <a:ext cx="760821" cy="7886"/>
          </a:xfrm>
          <a:prstGeom prst="line">
            <a:avLst/>
          </a:prstGeom>
          <a:noFill/>
          <a:ln w="12700" cap="flat" cmpd="sng" algn="ctr">
            <a:solidFill>
              <a:sysClr val="windowText" lastClr="000000">
                <a:shade val="70000"/>
                <a:satMod val="150000"/>
              </a:sysClr>
            </a:solidFill>
            <a:prstDash val="solid"/>
          </a:ln>
          <a:effectLst/>
        </p:spPr>
      </p:cxnSp>
      <p:cxnSp>
        <p:nvCxnSpPr>
          <p:cNvPr id="92" name="Straight Connector 91"/>
          <p:cNvCxnSpPr/>
          <p:nvPr/>
        </p:nvCxnSpPr>
        <p:spPr>
          <a:xfrm flipH="1" flipV="1">
            <a:off x="8964369" y="3754135"/>
            <a:ext cx="760821" cy="7886"/>
          </a:xfrm>
          <a:prstGeom prst="line">
            <a:avLst/>
          </a:prstGeom>
          <a:noFill/>
          <a:ln w="12700" cap="flat" cmpd="sng" algn="ctr">
            <a:solidFill>
              <a:sysClr val="windowText" lastClr="000000">
                <a:shade val="70000"/>
                <a:satMod val="150000"/>
              </a:sysClr>
            </a:solidFill>
            <a:prstDash val="solid"/>
          </a:ln>
          <a:effectLst/>
        </p:spPr>
      </p:cxnSp>
      <p:pic>
        <p:nvPicPr>
          <p:cNvPr id="93"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867492" y="2983099"/>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0D9DDAF7-BAA6-38BB-9693-7522557186D3}"/>
              </a:ext>
            </a:extLst>
          </p:cNvPr>
          <p:cNvSpPr/>
          <p:nvPr/>
        </p:nvSpPr>
        <p:spPr>
          <a:xfrm rot="10800000">
            <a:off x="7306584" y="2724866"/>
            <a:ext cx="557324" cy="232391"/>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2" name="TextBox 1">
            <a:extLst>
              <a:ext uri="{FF2B5EF4-FFF2-40B4-BE49-F238E27FC236}">
                <a16:creationId xmlns:a16="http://schemas.microsoft.com/office/drawing/2014/main" id="{F6FFF39F-0032-D43B-0D18-A5CC3386A918}"/>
              </a:ext>
            </a:extLst>
          </p:cNvPr>
          <p:cNvSpPr txBox="1"/>
          <p:nvPr/>
        </p:nvSpPr>
        <p:spPr>
          <a:xfrm>
            <a:off x="7123956" y="2711587"/>
            <a:ext cx="922580" cy="246221"/>
          </a:xfrm>
          <a:prstGeom prst="rect">
            <a:avLst/>
          </a:prstGeom>
          <a:noFill/>
        </p:spPr>
        <p:txBody>
          <a:bodyPr wrap="square" rtlCol="0">
            <a:spAutoFit/>
          </a:bodyPr>
          <a:lstStyle/>
          <a:p>
            <a:pPr algn="ctr"/>
            <a:r>
              <a:rPr lang="en-US" sz="1000" b="1" dirty="0"/>
              <a:t>Coating</a:t>
            </a:r>
          </a:p>
        </p:txBody>
      </p:sp>
      <p:sp>
        <p:nvSpPr>
          <p:cNvPr id="4" name="TextBox 3">
            <a:extLst>
              <a:ext uri="{FF2B5EF4-FFF2-40B4-BE49-F238E27FC236}">
                <a16:creationId xmlns:a16="http://schemas.microsoft.com/office/drawing/2014/main" id="{CF3DBF0A-9948-D394-A83F-615F5661D0DD}"/>
              </a:ext>
            </a:extLst>
          </p:cNvPr>
          <p:cNvSpPr txBox="1"/>
          <p:nvPr/>
        </p:nvSpPr>
        <p:spPr>
          <a:xfrm rot="1885792">
            <a:off x="8316674" y="2616941"/>
            <a:ext cx="922580" cy="400110"/>
          </a:xfrm>
          <a:prstGeom prst="rect">
            <a:avLst/>
          </a:prstGeom>
          <a:noFill/>
        </p:spPr>
        <p:txBody>
          <a:bodyPr wrap="square" rtlCol="0">
            <a:spAutoFit/>
          </a:bodyPr>
          <a:lstStyle/>
          <a:p>
            <a:pPr algn="ctr"/>
            <a:r>
              <a:rPr lang="en-US" sz="1000" b="1" dirty="0"/>
              <a:t>Name </a:t>
            </a:r>
            <a:br>
              <a:rPr lang="en-US" sz="1000" b="1" dirty="0"/>
            </a:br>
            <a:r>
              <a:rPr lang="en-US" sz="1000" b="1" dirty="0"/>
              <a:t>Called</a:t>
            </a:r>
          </a:p>
        </p:txBody>
      </p:sp>
    </p:spTree>
    <p:extLst>
      <p:ext uri="{BB962C8B-B14F-4D97-AF65-F5344CB8AC3E}">
        <p14:creationId xmlns:p14="http://schemas.microsoft.com/office/powerpoint/2010/main" val="193067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p:cNvSpPr>
          <p:nvPr/>
        </p:nvSpPr>
        <p:spPr>
          <a:xfrm>
            <a:off x="3052456" y="529795"/>
            <a:ext cx="6223436" cy="851653"/>
          </a:xfrm>
          <a:prstGeom prst="rect">
            <a:avLst/>
          </a:prstGeom>
        </p:spPr>
        <p:txBody>
          <a:bodyPr vert="horz" anchor="b">
            <a:normAutofit fontScale="85000" lnSpcReduction="1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a:ln>
                  <a:noFill/>
                </a:ln>
                <a:solidFill>
                  <a:srgbClr val="575F6D"/>
                </a:solidFill>
                <a:effectLst/>
                <a:uLnTx/>
                <a:uFillTx/>
                <a:latin typeface="Century Schoolbook"/>
                <a:ea typeface="+mj-ea"/>
                <a:cs typeface="+mj-cs"/>
              </a:rPr>
              <a:t>CUPA Long </a:t>
            </a:r>
            <a:r>
              <a:rPr lang="en-US" dirty="0">
                <a:solidFill>
                  <a:srgbClr val="575F6D"/>
                </a:solidFill>
                <a:latin typeface="Century Schoolbook"/>
              </a:rPr>
              <a:t>White</a:t>
            </a:r>
            <a:r>
              <a:rPr kumimoji="0" lang="en-US" sz="3000" b="0" i="0" u="none" strike="noStrike" kern="1200" cap="small" spc="0" normalizeH="0" baseline="0" noProof="0" dirty="0">
                <a:ln>
                  <a:noFill/>
                </a:ln>
                <a:solidFill>
                  <a:srgbClr val="575F6D"/>
                </a:solidFill>
                <a:effectLst/>
                <a:uLnTx/>
                <a:uFillTx/>
                <a:latin typeface="Century Schoolbook"/>
                <a:ea typeface="+mj-ea"/>
                <a:cs typeface="+mj-cs"/>
              </a:rPr>
              <a:t> Coat Ceremony</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dirty="0">
                <a:solidFill>
                  <a:srgbClr val="575F6D"/>
                </a:solidFill>
                <a:latin typeface="Century Schoolbook"/>
              </a:rPr>
              <a:t>Stage details</a:t>
            </a:r>
            <a:endParaRPr kumimoji="0" lang="en-US" sz="3000" b="0" i="0" u="none" strike="noStrike" kern="1200" cap="small" spc="0" normalizeH="0" baseline="0" noProof="0" dirty="0">
              <a:ln>
                <a:noFill/>
              </a:ln>
              <a:solidFill>
                <a:srgbClr val="575F6D"/>
              </a:solidFill>
              <a:effectLst/>
              <a:uLnTx/>
              <a:uFillTx/>
              <a:latin typeface="Century Schoolbook"/>
              <a:ea typeface="+mj-ea"/>
              <a:cs typeface="+mj-cs"/>
            </a:endParaRPr>
          </a:p>
        </p:txBody>
      </p:sp>
      <p:sp>
        <p:nvSpPr>
          <p:cNvPr id="113" name="Content Placeholder 4"/>
          <p:cNvSpPr txBox="1">
            <a:spLocks/>
          </p:cNvSpPr>
          <p:nvPr/>
        </p:nvSpPr>
        <p:spPr>
          <a:xfrm>
            <a:off x="4089794" y="4422176"/>
            <a:ext cx="3875134" cy="1786328"/>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lang="en-US" sz="1200" dirty="0">
                <a:solidFill>
                  <a:sysClr val="windowText" lastClr="000000"/>
                </a:solidFill>
                <a:latin typeface="Century Schoolbook"/>
              </a:rPr>
              <a:t>  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1200" b="0" i="0" u="none" strike="noStrike" kern="1200" cap="none" spc="0" normalizeH="0" baseline="0" noProof="0" dirty="0">
              <a:ln>
                <a:noFill/>
              </a:ln>
              <a:solidFill>
                <a:sysClr val="windowText" lastClr="000000"/>
              </a:solidFill>
              <a:effectLst/>
              <a:uLnTx/>
              <a:uFillTx/>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latin typeface="Century Schoolbook"/>
              </a:rPr>
              <a:t>X</a:t>
            </a:r>
            <a:endParaRPr lang="en-US" sz="1200" dirty="0">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marR="0" lvl="0" indent="0" algn="l" defTabSz="914400" rtl="0" eaLnBrk="1" fontAlgn="auto" latinLnBrk="0" hangingPunct="1">
              <a:lnSpc>
                <a:spcPct val="100000"/>
              </a:lnSpc>
              <a:spcBef>
                <a:spcPts val="600"/>
              </a:spcBef>
              <a:spcAft>
                <a:spcPts val="0"/>
              </a:spcAft>
              <a:buClr>
                <a:srgbClr val="FE8637"/>
              </a:buClr>
              <a:buSzPct val="70000"/>
              <a:buFont typeface="Wingdings"/>
              <a:buNone/>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0" marR="0" lvl="0" indent="0" algn="l" defTabSz="914400" rtl="0" eaLnBrk="1" fontAlgn="auto" latinLnBrk="0" hangingPunct="1">
              <a:lnSpc>
                <a:spcPct val="100000"/>
              </a:lnSpc>
              <a:spcBef>
                <a:spcPts val="600"/>
              </a:spcBef>
              <a:spcAft>
                <a:spcPts val="0"/>
              </a:spcAft>
              <a:buClr>
                <a:srgbClr val="FE8637"/>
              </a:buClr>
              <a:buSzPct val="70000"/>
              <a:buNone/>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14" name="Rectangle 113"/>
          <p:cNvSpPr/>
          <p:nvPr/>
        </p:nvSpPr>
        <p:spPr>
          <a:xfrm>
            <a:off x="2485299" y="1658439"/>
            <a:ext cx="7229475" cy="184023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sp>
        <p:nvSpPr>
          <p:cNvPr id="115" name="Rectangle 114"/>
          <p:cNvSpPr/>
          <p:nvPr/>
        </p:nvSpPr>
        <p:spPr>
          <a:xfrm>
            <a:off x="2485299" y="3514452"/>
            <a:ext cx="771525" cy="68834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cxnSp>
        <p:nvCxnSpPr>
          <p:cNvPr id="118" name="Straight Connector 117"/>
          <p:cNvCxnSpPr/>
          <p:nvPr/>
        </p:nvCxnSpPr>
        <p:spPr>
          <a:xfrm flipH="1" flipV="1">
            <a:off x="2485299" y="3988042"/>
            <a:ext cx="760821" cy="7886"/>
          </a:xfrm>
          <a:prstGeom prst="line">
            <a:avLst/>
          </a:prstGeom>
          <a:noFill/>
          <a:ln w="12700" cap="flat" cmpd="sng" algn="ctr">
            <a:solidFill>
              <a:sysClr val="windowText" lastClr="000000">
                <a:shade val="70000"/>
                <a:satMod val="150000"/>
              </a:sysClr>
            </a:solidFill>
            <a:prstDash val="solid"/>
          </a:ln>
          <a:effectLst/>
        </p:spPr>
      </p:cxnSp>
      <p:sp>
        <p:nvSpPr>
          <p:cNvPr id="123" name="Rectangle 122"/>
          <p:cNvSpPr/>
          <p:nvPr/>
        </p:nvSpPr>
        <p:spPr>
          <a:xfrm>
            <a:off x="5333579" y="2504160"/>
            <a:ext cx="1381760" cy="594995"/>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black"/>
              </a:solidFill>
              <a:effectLst/>
              <a:uLnTx/>
              <a:uFillTx/>
              <a:latin typeface="Century Schoolbook"/>
              <a:ea typeface="+mn-ea"/>
              <a:cs typeface="+mn-cs"/>
            </a:endParaRPr>
          </a:p>
        </p:txBody>
      </p:sp>
      <p:sp>
        <p:nvSpPr>
          <p:cNvPr id="124" name="Text Box 2"/>
          <p:cNvSpPr txBox="1">
            <a:spLocks noChangeArrowheads="1"/>
          </p:cNvSpPr>
          <p:nvPr/>
        </p:nvSpPr>
        <p:spPr bwMode="auto">
          <a:xfrm>
            <a:off x="5609804" y="2625351"/>
            <a:ext cx="829310" cy="29718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US" sz="1400" b="1" dirty="0">
                <a:solidFill>
                  <a:prstClr val="black"/>
                </a:solidFill>
                <a:ea typeface="Calibri"/>
                <a:cs typeface="Times New Roman"/>
              </a:rPr>
              <a:t>Podium</a:t>
            </a:r>
            <a:endParaRPr lang="en-US" sz="1100" dirty="0">
              <a:solidFill>
                <a:prstClr val="black"/>
              </a:solidFill>
              <a:ea typeface="Calibri"/>
              <a:cs typeface="Times New Roman"/>
            </a:endParaRPr>
          </a:p>
        </p:txBody>
      </p:sp>
      <p:sp>
        <p:nvSpPr>
          <p:cNvPr id="134" name="Rectangle 113"/>
          <p:cNvSpPr>
            <a:spLocks noChangeArrowheads="1"/>
          </p:cNvSpPr>
          <p:nvPr/>
        </p:nvSpPr>
        <p:spPr bwMode="auto">
          <a:xfrm>
            <a:off x="1619794" y="-123716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latin typeface="Century Schoolbook"/>
            </a:endParaRPr>
          </a:p>
        </p:txBody>
      </p:sp>
      <p:sp>
        <p:nvSpPr>
          <p:cNvPr id="144" name="Quad Arrow 143"/>
          <p:cNvSpPr/>
          <p:nvPr/>
        </p:nvSpPr>
        <p:spPr>
          <a:xfrm>
            <a:off x="3527334" y="221215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white"/>
              </a:solidFill>
              <a:effectLst/>
              <a:uLnTx/>
              <a:uFillTx/>
              <a:latin typeface="Century Schoolbook"/>
              <a:ea typeface="+mn-ea"/>
              <a:cs typeface="+mn-cs"/>
            </a:endParaRPr>
          </a:p>
        </p:txBody>
      </p:sp>
      <p:sp>
        <p:nvSpPr>
          <p:cNvPr id="146" name="Quad Arrow 145"/>
          <p:cNvSpPr/>
          <p:nvPr/>
        </p:nvSpPr>
        <p:spPr>
          <a:xfrm>
            <a:off x="4458879" y="220961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white"/>
              </a:solidFill>
              <a:effectLst/>
              <a:uLnTx/>
              <a:uFillTx/>
              <a:latin typeface="Century Schoolbook"/>
              <a:ea typeface="+mn-ea"/>
              <a:cs typeface="+mn-cs"/>
            </a:endParaRPr>
          </a:p>
        </p:txBody>
      </p:sp>
      <p:sp>
        <p:nvSpPr>
          <p:cNvPr id="147" name="Quad Arrow 146"/>
          <p:cNvSpPr/>
          <p:nvPr/>
        </p:nvSpPr>
        <p:spPr>
          <a:xfrm>
            <a:off x="7175409" y="221196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white"/>
              </a:solidFill>
              <a:effectLst/>
              <a:uLnTx/>
              <a:uFillTx/>
              <a:latin typeface="Century Schoolbook"/>
              <a:ea typeface="+mn-ea"/>
              <a:cs typeface="+mn-cs"/>
            </a:endParaRPr>
          </a:p>
        </p:txBody>
      </p:sp>
      <p:sp>
        <p:nvSpPr>
          <p:cNvPr id="148" name="Quad Arrow 147"/>
          <p:cNvSpPr/>
          <p:nvPr/>
        </p:nvSpPr>
        <p:spPr>
          <a:xfrm>
            <a:off x="8037485" y="220561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white"/>
              </a:solidFill>
              <a:effectLst/>
              <a:uLnTx/>
              <a:uFillTx/>
              <a:latin typeface="Century Schoolbook"/>
              <a:ea typeface="+mn-ea"/>
              <a:cs typeface="+mn-cs"/>
            </a:endParaRPr>
          </a:p>
        </p:txBody>
      </p:sp>
      <p:sp>
        <p:nvSpPr>
          <p:cNvPr id="131" name="Rectangle 130"/>
          <p:cNvSpPr/>
          <p:nvPr/>
        </p:nvSpPr>
        <p:spPr>
          <a:xfrm rot="12549376">
            <a:off x="8714416" y="2761080"/>
            <a:ext cx="357048" cy="207332"/>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white"/>
              </a:solidFill>
              <a:effectLst/>
              <a:uLnTx/>
              <a:uFillTx/>
              <a:latin typeface="Century Schoolbook"/>
              <a:ea typeface="+mn-ea"/>
              <a:cs typeface="+mn-cs"/>
            </a:endParaRPr>
          </a:p>
        </p:txBody>
      </p:sp>
      <p:pic>
        <p:nvPicPr>
          <p:cNvPr id="166"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515134" y="2977564"/>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167" name="Rectangle 166"/>
          <p:cNvSpPr/>
          <p:nvPr/>
        </p:nvSpPr>
        <p:spPr>
          <a:xfrm rot="10800000">
            <a:off x="2984942" y="3038445"/>
            <a:ext cx="557324" cy="232391"/>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strike="noStrike" kern="0" cap="none" spc="0" normalizeH="0" baseline="0" noProof="0" dirty="0">
              <a:ln>
                <a:noFill/>
              </a:ln>
              <a:solidFill>
                <a:prstClr val="white"/>
              </a:solidFill>
              <a:effectLst/>
              <a:uLnTx/>
              <a:uFillTx/>
              <a:latin typeface="Century Schoolbook"/>
              <a:ea typeface="+mn-ea"/>
              <a:cs typeface="+mn-cs"/>
            </a:endParaRPr>
          </a:p>
        </p:txBody>
      </p:sp>
      <p:sp>
        <p:nvSpPr>
          <p:cNvPr id="168" name="TextBox 167"/>
          <p:cNvSpPr txBox="1"/>
          <p:nvPr/>
        </p:nvSpPr>
        <p:spPr>
          <a:xfrm>
            <a:off x="2802676" y="2954444"/>
            <a:ext cx="922580" cy="400110"/>
          </a:xfrm>
          <a:prstGeom prst="rect">
            <a:avLst/>
          </a:prstGeom>
          <a:noFill/>
        </p:spPr>
        <p:txBody>
          <a:bodyPr wrap="square" rtlCol="0">
            <a:spAutoFit/>
          </a:bodyPr>
          <a:lstStyle/>
          <a:p>
            <a:pPr algn="ctr"/>
            <a:r>
              <a:rPr lang="en-US" sz="1000" b="1" dirty="0"/>
              <a:t>Honor code book</a:t>
            </a:r>
          </a:p>
        </p:txBody>
      </p:sp>
      <p:pic>
        <p:nvPicPr>
          <p:cNvPr id="172"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052456" y="2755057"/>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174" name="Content Placeholder 4"/>
          <p:cNvSpPr txBox="1">
            <a:spLocks/>
          </p:cNvSpPr>
          <p:nvPr/>
        </p:nvSpPr>
        <p:spPr>
          <a:xfrm>
            <a:off x="754957" y="4788143"/>
            <a:ext cx="3027298" cy="132295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75" name="Content Placeholder 4"/>
          <p:cNvSpPr txBox="1">
            <a:spLocks/>
          </p:cNvSpPr>
          <p:nvPr/>
        </p:nvSpPr>
        <p:spPr>
          <a:xfrm>
            <a:off x="8207347" y="4839410"/>
            <a:ext cx="3147875" cy="132295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lang="en-US" sz="1200" dirty="0">
                <a:solidFill>
                  <a:sysClr val="windowText" lastClr="000000"/>
                </a:solidFill>
                <a:latin typeface="Century Schoolbook"/>
              </a:rPr>
              <a:t> </a:t>
            </a:r>
            <a:endParaRPr kumimoji="0" lang="en-US" sz="1200" b="0" i="0" u="none" strike="noStrike" kern="1200" cap="none" spc="0" normalizeH="0" baseline="0" noProof="0" dirty="0">
              <a:ln>
                <a:noFill/>
              </a:ln>
              <a:solidFill>
                <a:sysClr val="windowText" lastClr="000000"/>
              </a:solidFill>
              <a:effectLst/>
              <a:uLnTx/>
              <a:uFillTx/>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83" name="Right Arrow 182"/>
          <p:cNvSpPr/>
          <p:nvPr/>
        </p:nvSpPr>
        <p:spPr>
          <a:xfrm>
            <a:off x="4197530" y="4218576"/>
            <a:ext cx="3536395" cy="1940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TextBox 192"/>
          <p:cNvSpPr txBox="1"/>
          <p:nvPr/>
        </p:nvSpPr>
        <p:spPr>
          <a:xfrm>
            <a:off x="5506277" y="5028874"/>
            <a:ext cx="1007565" cy="369332"/>
          </a:xfrm>
          <a:prstGeom prst="rect">
            <a:avLst/>
          </a:prstGeom>
          <a:noFill/>
        </p:spPr>
        <p:txBody>
          <a:bodyPr wrap="square" rtlCol="0">
            <a:spAutoFit/>
          </a:bodyPr>
          <a:lstStyle/>
          <a:p>
            <a:pPr algn="ctr"/>
            <a:r>
              <a:rPr lang="en-US" dirty="0"/>
              <a:t>Students</a:t>
            </a:r>
          </a:p>
        </p:txBody>
      </p:sp>
      <p:pic>
        <p:nvPicPr>
          <p:cNvPr id="204" name="Picture 46" descr="Description: C:\Users\darkc\AppData\Local\Microsoft\Windows\Temporary Internet Files\Content.IE5\IC84Z9N9\large-stick-man-figure-dancing-33.3-11597[1].gif"/>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783256" y="3988042"/>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205" name="Straight Connector 204"/>
          <p:cNvCxnSpPr/>
          <p:nvPr/>
        </p:nvCxnSpPr>
        <p:spPr>
          <a:xfrm flipH="1">
            <a:off x="3867059" y="4142937"/>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pic>
        <p:nvPicPr>
          <p:cNvPr id="206" name="Picture 46" descr="Description: C:\Users\darkc\AppData\Local\Microsoft\Windows\Temporary Internet Files\Content.IE5\IC84Z9N9\large-stick-man-figure-dancing-33.3-11597[1].gif"/>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806560" y="4031691"/>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207" name="Straight Connector 206"/>
          <p:cNvCxnSpPr/>
          <p:nvPr/>
        </p:nvCxnSpPr>
        <p:spPr>
          <a:xfrm flipH="1">
            <a:off x="7890363" y="4186586"/>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cxnSp>
        <p:nvCxnSpPr>
          <p:cNvPr id="74" name="Straight Connector 73"/>
          <p:cNvCxnSpPr/>
          <p:nvPr/>
        </p:nvCxnSpPr>
        <p:spPr>
          <a:xfrm flipH="1" flipV="1">
            <a:off x="2506419" y="3756639"/>
            <a:ext cx="760821" cy="7886"/>
          </a:xfrm>
          <a:prstGeom prst="line">
            <a:avLst/>
          </a:prstGeom>
          <a:noFill/>
          <a:ln w="12700" cap="flat" cmpd="sng" algn="ctr">
            <a:solidFill>
              <a:sysClr val="windowText" lastClr="000000">
                <a:shade val="70000"/>
                <a:satMod val="150000"/>
              </a:sysClr>
            </a:solidFill>
            <a:prstDash val="solid"/>
          </a:ln>
          <a:effectLst/>
        </p:spPr>
      </p:cxnSp>
      <p:sp>
        <p:nvSpPr>
          <p:cNvPr id="90" name="Rectangle 89"/>
          <p:cNvSpPr/>
          <p:nvPr/>
        </p:nvSpPr>
        <p:spPr>
          <a:xfrm>
            <a:off x="8943249" y="3511948"/>
            <a:ext cx="771525" cy="68834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cxnSp>
        <p:nvCxnSpPr>
          <p:cNvPr id="91" name="Straight Connector 90"/>
          <p:cNvCxnSpPr/>
          <p:nvPr/>
        </p:nvCxnSpPr>
        <p:spPr>
          <a:xfrm flipH="1" flipV="1">
            <a:off x="8943249" y="3985538"/>
            <a:ext cx="760821" cy="7886"/>
          </a:xfrm>
          <a:prstGeom prst="line">
            <a:avLst/>
          </a:prstGeom>
          <a:noFill/>
          <a:ln w="12700" cap="flat" cmpd="sng" algn="ctr">
            <a:solidFill>
              <a:sysClr val="windowText" lastClr="000000">
                <a:shade val="70000"/>
                <a:satMod val="150000"/>
              </a:sysClr>
            </a:solidFill>
            <a:prstDash val="solid"/>
          </a:ln>
          <a:effectLst/>
        </p:spPr>
      </p:cxnSp>
      <p:cxnSp>
        <p:nvCxnSpPr>
          <p:cNvPr id="92" name="Straight Connector 91"/>
          <p:cNvCxnSpPr/>
          <p:nvPr/>
        </p:nvCxnSpPr>
        <p:spPr>
          <a:xfrm flipH="1" flipV="1">
            <a:off x="8964369" y="3754135"/>
            <a:ext cx="760821" cy="7886"/>
          </a:xfrm>
          <a:prstGeom prst="line">
            <a:avLst/>
          </a:prstGeom>
          <a:noFill/>
          <a:ln w="12700" cap="flat" cmpd="sng" algn="ctr">
            <a:solidFill>
              <a:sysClr val="windowText" lastClr="000000">
                <a:shade val="70000"/>
                <a:satMod val="150000"/>
              </a:sysClr>
            </a:solidFill>
            <a:prstDash val="solid"/>
          </a:ln>
          <a:effectLst/>
        </p:spPr>
      </p:cxnSp>
      <p:pic>
        <p:nvPicPr>
          <p:cNvPr id="35" name="Picture 34" descr="Uploaded By : ocal Date : 06/26/2012 License Type: Public Domain"/>
          <p:cNvPicPr>
            <a:picLocks noChangeAspect="1"/>
          </p:cNvPicPr>
          <p:nvPr/>
        </p:nvPicPr>
        <p:blipFill rotWithShape="1">
          <a:blip r:embed="rId4" cstate="print">
            <a:extLst>
              <a:ext uri="{28A0092B-C50C-407E-A947-70E740481C1C}">
                <a14:useLocalDpi xmlns:a14="http://schemas.microsoft.com/office/drawing/2010/main" val="0"/>
              </a:ext>
            </a:extLst>
          </a:blip>
          <a:srcRect r="-2371" b="38123"/>
          <a:stretch/>
        </p:blipFill>
        <p:spPr>
          <a:xfrm>
            <a:off x="8740223" y="2456974"/>
            <a:ext cx="476047" cy="352483"/>
          </a:xfrm>
          <a:prstGeom prst="rect">
            <a:avLst/>
          </a:prstGeom>
        </p:spPr>
      </p:pic>
      <p:sp>
        <p:nvSpPr>
          <p:cNvPr id="36" name="TextBox 35"/>
          <p:cNvSpPr txBox="1"/>
          <p:nvPr/>
        </p:nvSpPr>
        <p:spPr>
          <a:xfrm rot="1723991">
            <a:off x="8457292" y="2641535"/>
            <a:ext cx="922580" cy="400110"/>
          </a:xfrm>
          <a:prstGeom prst="rect">
            <a:avLst/>
          </a:prstGeom>
          <a:noFill/>
        </p:spPr>
        <p:txBody>
          <a:bodyPr wrap="square" rtlCol="0">
            <a:spAutoFit/>
          </a:bodyPr>
          <a:lstStyle/>
          <a:p>
            <a:pPr algn="ctr"/>
            <a:r>
              <a:rPr lang="en-US" sz="1000" b="1" dirty="0"/>
              <a:t>Name </a:t>
            </a:r>
          </a:p>
          <a:p>
            <a:pPr algn="ctr"/>
            <a:r>
              <a:rPr lang="en-US" sz="1000" b="1" dirty="0"/>
              <a:t>card</a:t>
            </a:r>
          </a:p>
        </p:txBody>
      </p:sp>
      <p:sp>
        <p:nvSpPr>
          <p:cNvPr id="37" name="Bent Arrow 36"/>
          <p:cNvSpPr/>
          <p:nvPr/>
        </p:nvSpPr>
        <p:spPr>
          <a:xfrm rot="16200000" flipV="1">
            <a:off x="8237816" y="3374367"/>
            <a:ext cx="787043" cy="1575816"/>
          </a:xfrm>
          <a:prstGeom prst="bentArrow">
            <a:avLst>
              <a:gd name="adj1" fmla="val 9151"/>
              <a:gd name="adj2" fmla="val 25144"/>
              <a:gd name="adj3" fmla="val 19105"/>
              <a:gd name="adj4" fmla="val 53356"/>
            </a:avLst>
          </a:prstGeom>
          <a:solidFill>
            <a:srgbClr val="FE8637"/>
          </a:solidFill>
          <a:ln w="25400" cap="flat" cmpd="sng" algn="ctr">
            <a:solidFill>
              <a:srgbClr val="FE863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pic>
        <p:nvPicPr>
          <p:cNvPr id="38" name="Picture 46" descr="Description: C:\Users\darkc\AppData\Local\Microsoft\Windows\Temporary Internet Files\Content.IE5\IC84Z9N9\large-stick-man-figure-dancing-33.3-11597[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0246" y="3535787"/>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39" name="Straight Connector 38"/>
          <p:cNvCxnSpPr/>
          <p:nvPr/>
        </p:nvCxnSpPr>
        <p:spPr>
          <a:xfrm flipH="1">
            <a:off x="3384049" y="3690682"/>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pic>
        <p:nvPicPr>
          <p:cNvPr id="40" name="Picture 46" descr="Description: C:\Users\darkc\AppData\Local\Microsoft\Windows\Temporary Internet Files\Content.IE5\IC84Z9N9\large-stick-man-figure-dancing-33.3-11597[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4227" y="3552865"/>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41" name="Straight Connector 40"/>
          <p:cNvCxnSpPr/>
          <p:nvPr/>
        </p:nvCxnSpPr>
        <p:spPr>
          <a:xfrm flipH="1">
            <a:off x="8628030" y="3707760"/>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sp>
        <p:nvSpPr>
          <p:cNvPr id="42" name="Right Arrow 41"/>
          <p:cNvSpPr/>
          <p:nvPr/>
        </p:nvSpPr>
        <p:spPr>
          <a:xfrm rot="10800000">
            <a:off x="4074967" y="3269263"/>
            <a:ext cx="3993239" cy="184582"/>
          </a:xfrm>
          <a:prstGeom prst="rightArrow">
            <a:avLst/>
          </a:prstGeom>
          <a:solidFill>
            <a:schemeClr val="accent2"/>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3" name="Bent Arrow 42"/>
          <p:cNvSpPr/>
          <p:nvPr/>
        </p:nvSpPr>
        <p:spPr>
          <a:xfrm flipV="1">
            <a:off x="2753794" y="3779191"/>
            <a:ext cx="787043" cy="916622"/>
          </a:xfrm>
          <a:prstGeom prst="bentArrow">
            <a:avLst>
              <a:gd name="adj1" fmla="val 9151"/>
              <a:gd name="adj2" fmla="val 25144"/>
              <a:gd name="adj3" fmla="val 19105"/>
              <a:gd name="adj4" fmla="val 58003"/>
            </a:avLst>
          </a:prstGeom>
          <a:solidFill>
            <a:srgbClr val="FE8637"/>
          </a:solidFill>
          <a:ln w="25400" cap="flat" cmpd="sng" algn="ctr">
            <a:solidFill>
              <a:srgbClr val="FE863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pic>
        <p:nvPicPr>
          <p:cNvPr id="44"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949788" y="3084618"/>
            <a:ext cx="342269" cy="261205"/>
          </a:xfrm>
          <a:prstGeom prst="rect">
            <a:avLst/>
          </a:prstGeom>
          <a:noFill/>
          <a:extLst>
            <a:ext uri="{909E8E84-426E-40DD-AFC4-6F175D3DCCD1}">
              <a14:hiddenFill xmlns:a14="http://schemas.microsoft.com/office/drawing/2010/main">
                <a:solidFill>
                  <a:srgbClr val="FFFFFF"/>
                </a:solidFill>
              </a14:hiddenFill>
            </a:ext>
          </a:extLst>
        </p:spPr>
      </p:pic>
      <p:cxnSp>
        <p:nvCxnSpPr>
          <p:cNvPr id="82" name="Straight Connector 81">
            <a:extLst>
              <a:ext uri="{FF2B5EF4-FFF2-40B4-BE49-F238E27FC236}">
                <a16:creationId xmlns:a16="http://schemas.microsoft.com/office/drawing/2014/main" id="{8F574341-8B9C-B25C-DCB3-0D58D21CAC68}"/>
              </a:ext>
            </a:extLst>
          </p:cNvPr>
          <p:cNvCxnSpPr/>
          <p:nvPr/>
        </p:nvCxnSpPr>
        <p:spPr>
          <a:xfrm flipH="1" flipV="1">
            <a:off x="2485299" y="3988042"/>
            <a:ext cx="760821" cy="7886"/>
          </a:xfrm>
          <a:prstGeom prst="line">
            <a:avLst/>
          </a:prstGeom>
          <a:noFill/>
          <a:ln w="12700" cap="flat" cmpd="sng" algn="ctr">
            <a:solidFill>
              <a:sysClr val="windowText" lastClr="000000">
                <a:shade val="70000"/>
                <a:satMod val="150000"/>
              </a:sysClr>
            </a:solidFill>
            <a:prstDash val="solid"/>
          </a:ln>
          <a:effectLst/>
        </p:spPr>
      </p:cxnSp>
      <p:sp>
        <p:nvSpPr>
          <p:cNvPr id="83" name="Rectangle 82">
            <a:extLst>
              <a:ext uri="{FF2B5EF4-FFF2-40B4-BE49-F238E27FC236}">
                <a16:creationId xmlns:a16="http://schemas.microsoft.com/office/drawing/2014/main" id="{A56B80DC-9842-C6C6-AC0A-DE16AC12A05A}"/>
              </a:ext>
            </a:extLst>
          </p:cNvPr>
          <p:cNvSpPr/>
          <p:nvPr/>
        </p:nvSpPr>
        <p:spPr>
          <a:xfrm>
            <a:off x="5333579" y="2504160"/>
            <a:ext cx="1381760" cy="594995"/>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sp>
        <p:nvSpPr>
          <p:cNvPr id="84" name="Text Box 2">
            <a:extLst>
              <a:ext uri="{FF2B5EF4-FFF2-40B4-BE49-F238E27FC236}">
                <a16:creationId xmlns:a16="http://schemas.microsoft.com/office/drawing/2014/main" id="{333D142D-31B7-DD9A-6854-C9CA269013A4}"/>
              </a:ext>
            </a:extLst>
          </p:cNvPr>
          <p:cNvSpPr txBox="1">
            <a:spLocks noChangeArrowheads="1"/>
          </p:cNvSpPr>
          <p:nvPr/>
        </p:nvSpPr>
        <p:spPr bwMode="auto">
          <a:xfrm>
            <a:off x="5609804" y="2625351"/>
            <a:ext cx="829310" cy="29718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US" sz="1400" b="1" dirty="0">
                <a:solidFill>
                  <a:prstClr val="black"/>
                </a:solidFill>
                <a:ea typeface="Calibri"/>
                <a:cs typeface="Times New Roman"/>
              </a:rPr>
              <a:t>Podium</a:t>
            </a:r>
            <a:endParaRPr lang="en-US" sz="1100" dirty="0">
              <a:solidFill>
                <a:prstClr val="black"/>
              </a:solidFill>
              <a:ea typeface="Calibri"/>
              <a:cs typeface="Times New Roman"/>
            </a:endParaRPr>
          </a:p>
        </p:txBody>
      </p:sp>
      <p:sp>
        <p:nvSpPr>
          <p:cNvPr id="85" name="Quad Arrow 143">
            <a:extLst>
              <a:ext uri="{FF2B5EF4-FFF2-40B4-BE49-F238E27FC236}">
                <a16:creationId xmlns:a16="http://schemas.microsoft.com/office/drawing/2014/main" id="{40FCB111-406D-B364-06E8-D3EFC38BB58E}"/>
              </a:ext>
            </a:extLst>
          </p:cNvPr>
          <p:cNvSpPr/>
          <p:nvPr/>
        </p:nvSpPr>
        <p:spPr>
          <a:xfrm>
            <a:off x="3527334" y="221215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86" name="Quad Arrow 145">
            <a:extLst>
              <a:ext uri="{FF2B5EF4-FFF2-40B4-BE49-F238E27FC236}">
                <a16:creationId xmlns:a16="http://schemas.microsoft.com/office/drawing/2014/main" id="{2B2048CC-96F0-AEB3-3C0A-36BCF5346CD8}"/>
              </a:ext>
            </a:extLst>
          </p:cNvPr>
          <p:cNvSpPr/>
          <p:nvPr/>
        </p:nvSpPr>
        <p:spPr>
          <a:xfrm>
            <a:off x="4458879" y="220961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87" name="Quad Arrow 146">
            <a:extLst>
              <a:ext uri="{FF2B5EF4-FFF2-40B4-BE49-F238E27FC236}">
                <a16:creationId xmlns:a16="http://schemas.microsoft.com/office/drawing/2014/main" id="{05D3A65F-7CE6-CF21-00B3-7A0A0B87F113}"/>
              </a:ext>
            </a:extLst>
          </p:cNvPr>
          <p:cNvSpPr/>
          <p:nvPr/>
        </p:nvSpPr>
        <p:spPr>
          <a:xfrm>
            <a:off x="7175409" y="221196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88" name="Quad Arrow 147">
            <a:extLst>
              <a:ext uri="{FF2B5EF4-FFF2-40B4-BE49-F238E27FC236}">
                <a16:creationId xmlns:a16="http://schemas.microsoft.com/office/drawing/2014/main" id="{07A66964-1A08-B526-117B-E3E5BE2B96F7}"/>
              </a:ext>
            </a:extLst>
          </p:cNvPr>
          <p:cNvSpPr/>
          <p:nvPr/>
        </p:nvSpPr>
        <p:spPr>
          <a:xfrm>
            <a:off x="8037485" y="220561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pic>
        <p:nvPicPr>
          <p:cNvPr id="93" name="Picture 41" descr="Description: C:\Users\darkc\AppData\Local\Microsoft\Windows\Temporary Internet Files\Content.IE5\S3HB0U1R\camel[1].gif">
            <a:extLst>
              <a:ext uri="{FF2B5EF4-FFF2-40B4-BE49-F238E27FC236}">
                <a16:creationId xmlns:a16="http://schemas.microsoft.com/office/drawing/2014/main" id="{68B4FEED-47C8-2776-E61B-23B13C760C9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391656" y="2984716"/>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94" name="Rectangle 93">
            <a:extLst>
              <a:ext uri="{FF2B5EF4-FFF2-40B4-BE49-F238E27FC236}">
                <a16:creationId xmlns:a16="http://schemas.microsoft.com/office/drawing/2014/main" id="{CE355B6D-3409-DE1E-2E96-8EB7CBFBBF45}"/>
              </a:ext>
            </a:extLst>
          </p:cNvPr>
          <p:cNvSpPr/>
          <p:nvPr/>
        </p:nvSpPr>
        <p:spPr>
          <a:xfrm rot="10800000">
            <a:off x="2984942" y="3038445"/>
            <a:ext cx="557324" cy="232391"/>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pic>
        <p:nvPicPr>
          <p:cNvPr id="96" name="Picture 41" descr="Description: C:\Users\darkc\AppData\Local\Microsoft\Windows\Temporary Internet Files\Content.IE5\S3HB0U1R\camel[1].gif">
            <a:extLst>
              <a:ext uri="{FF2B5EF4-FFF2-40B4-BE49-F238E27FC236}">
                <a16:creationId xmlns:a16="http://schemas.microsoft.com/office/drawing/2014/main" id="{65861EE0-D69E-E4BE-4D83-EACC25F8924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052456" y="2755057"/>
            <a:ext cx="342269" cy="261205"/>
          </a:xfrm>
          <a:prstGeom prst="rect">
            <a:avLst/>
          </a:prstGeom>
          <a:noFill/>
          <a:extLst>
            <a:ext uri="{909E8E84-426E-40DD-AFC4-6F175D3DCCD1}">
              <a14:hiddenFill xmlns:a14="http://schemas.microsoft.com/office/drawing/2010/main">
                <a:solidFill>
                  <a:srgbClr val="FFFFFF"/>
                </a:solidFill>
              </a14:hiddenFill>
            </a:ext>
          </a:extLst>
        </p:spPr>
      </p:pic>
      <p:cxnSp>
        <p:nvCxnSpPr>
          <p:cNvPr id="99" name="Straight Connector 98">
            <a:extLst>
              <a:ext uri="{FF2B5EF4-FFF2-40B4-BE49-F238E27FC236}">
                <a16:creationId xmlns:a16="http://schemas.microsoft.com/office/drawing/2014/main" id="{28525881-5B3A-2161-E6FB-38B2576795D7}"/>
              </a:ext>
            </a:extLst>
          </p:cNvPr>
          <p:cNvCxnSpPr/>
          <p:nvPr/>
        </p:nvCxnSpPr>
        <p:spPr>
          <a:xfrm flipH="1" flipV="1">
            <a:off x="2506419" y="3756639"/>
            <a:ext cx="760821" cy="7886"/>
          </a:xfrm>
          <a:prstGeom prst="line">
            <a:avLst/>
          </a:prstGeom>
          <a:noFill/>
          <a:ln w="12700" cap="flat" cmpd="sng" algn="ctr">
            <a:solidFill>
              <a:sysClr val="windowText" lastClr="000000">
                <a:shade val="70000"/>
                <a:satMod val="150000"/>
              </a:sysClr>
            </a:solidFill>
            <a:prstDash val="solid"/>
          </a:ln>
          <a:effectLst/>
        </p:spPr>
      </p:cxnSp>
      <p:cxnSp>
        <p:nvCxnSpPr>
          <p:cNvPr id="100" name="Straight Connector 99">
            <a:extLst>
              <a:ext uri="{FF2B5EF4-FFF2-40B4-BE49-F238E27FC236}">
                <a16:creationId xmlns:a16="http://schemas.microsoft.com/office/drawing/2014/main" id="{F4F5C2D9-8F7F-BDBA-8EB6-180685E40999}"/>
              </a:ext>
            </a:extLst>
          </p:cNvPr>
          <p:cNvCxnSpPr/>
          <p:nvPr/>
        </p:nvCxnSpPr>
        <p:spPr>
          <a:xfrm flipH="1" flipV="1">
            <a:off x="8943249" y="3985538"/>
            <a:ext cx="760821" cy="7886"/>
          </a:xfrm>
          <a:prstGeom prst="line">
            <a:avLst/>
          </a:prstGeom>
          <a:noFill/>
          <a:ln w="12700" cap="flat" cmpd="sng" algn="ctr">
            <a:solidFill>
              <a:sysClr val="windowText" lastClr="000000">
                <a:shade val="70000"/>
                <a:satMod val="150000"/>
              </a:sysClr>
            </a:solidFill>
            <a:prstDash val="solid"/>
          </a:ln>
          <a:effectLst/>
        </p:spPr>
      </p:cxnSp>
      <p:cxnSp>
        <p:nvCxnSpPr>
          <p:cNvPr id="101" name="Straight Connector 100">
            <a:extLst>
              <a:ext uri="{FF2B5EF4-FFF2-40B4-BE49-F238E27FC236}">
                <a16:creationId xmlns:a16="http://schemas.microsoft.com/office/drawing/2014/main" id="{E0D2C2BF-2F15-4349-A240-2AF8A7EFD962}"/>
              </a:ext>
            </a:extLst>
          </p:cNvPr>
          <p:cNvCxnSpPr/>
          <p:nvPr/>
        </p:nvCxnSpPr>
        <p:spPr>
          <a:xfrm flipH="1" flipV="1">
            <a:off x="8964369" y="3754135"/>
            <a:ext cx="760821" cy="7886"/>
          </a:xfrm>
          <a:prstGeom prst="line">
            <a:avLst/>
          </a:prstGeom>
          <a:noFill/>
          <a:ln w="12700" cap="flat" cmpd="sng" algn="ctr">
            <a:solidFill>
              <a:sysClr val="windowText" lastClr="000000">
                <a:shade val="70000"/>
                <a:satMod val="150000"/>
              </a:sysClr>
            </a:solidFill>
            <a:prstDash val="solid"/>
          </a:ln>
          <a:effectLst/>
        </p:spPr>
      </p:cxnSp>
      <p:pic>
        <p:nvPicPr>
          <p:cNvPr id="102" name="Picture 41" descr="Description: C:\Users\darkc\AppData\Local\Microsoft\Windows\Temporary Internet Files\Content.IE5\S3HB0U1R\camel[1].gif">
            <a:extLst>
              <a:ext uri="{FF2B5EF4-FFF2-40B4-BE49-F238E27FC236}">
                <a16:creationId xmlns:a16="http://schemas.microsoft.com/office/drawing/2014/main" id="{B129F0A3-2574-02BA-650A-0D7CE938396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867492" y="2983099"/>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839A7687-2032-95FC-F66E-8D6FC0479E66}"/>
              </a:ext>
            </a:extLst>
          </p:cNvPr>
          <p:cNvSpPr/>
          <p:nvPr/>
        </p:nvSpPr>
        <p:spPr>
          <a:xfrm rot="10800000">
            <a:off x="7306584" y="2724866"/>
            <a:ext cx="557324" cy="232391"/>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3" name="TextBox 2">
            <a:extLst>
              <a:ext uri="{FF2B5EF4-FFF2-40B4-BE49-F238E27FC236}">
                <a16:creationId xmlns:a16="http://schemas.microsoft.com/office/drawing/2014/main" id="{E5F24C56-564E-3D97-A2E6-BF925D2030B8}"/>
              </a:ext>
            </a:extLst>
          </p:cNvPr>
          <p:cNvSpPr txBox="1"/>
          <p:nvPr/>
        </p:nvSpPr>
        <p:spPr>
          <a:xfrm>
            <a:off x="7151895" y="2741204"/>
            <a:ext cx="922580" cy="246221"/>
          </a:xfrm>
          <a:prstGeom prst="rect">
            <a:avLst/>
          </a:prstGeom>
          <a:noFill/>
        </p:spPr>
        <p:txBody>
          <a:bodyPr wrap="square" rtlCol="0">
            <a:spAutoFit/>
          </a:bodyPr>
          <a:lstStyle/>
          <a:p>
            <a:pPr algn="ctr"/>
            <a:r>
              <a:rPr lang="en-US" sz="1000" b="1" dirty="0"/>
              <a:t>Coating</a:t>
            </a:r>
          </a:p>
        </p:txBody>
      </p:sp>
      <p:sp>
        <p:nvSpPr>
          <p:cNvPr id="4" name="TextBox 3">
            <a:extLst>
              <a:ext uri="{FF2B5EF4-FFF2-40B4-BE49-F238E27FC236}">
                <a16:creationId xmlns:a16="http://schemas.microsoft.com/office/drawing/2014/main" id="{1FACD80A-23B2-EC2A-615D-4CE21C35DFBC}"/>
              </a:ext>
            </a:extLst>
          </p:cNvPr>
          <p:cNvSpPr txBox="1"/>
          <p:nvPr/>
        </p:nvSpPr>
        <p:spPr>
          <a:xfrm>
            <a:off x="2802676" y="2954444"/>
            <a:ext cx="922580" cy="553998"/>
          </a:xfrm>
          <a:prstGeom prst="rect">
            <a:avLst/>
          </a:prstGeom>
          <a:noFill/>
        </p:spPr>
        <p:txBody>
          <a:bodyPr wrap="square" rtlCol="0">
            <a:spAutoFit/>
          </a:bodyPr>
          <a:lstStyle/>
          <a:p>
            <a:pPr algn="ctr"/>
            <a:r>
              <a:rPr lang="en-US" sz="1000" b="1" dirty="0"/>
              <a:t>Sign </a:t>
            </a:r>
          </a:p>
          <a:p>
            <a:pPr algn="ctr"/>
            <a:r>
              <a:rPr lang="en-US" sz="1000" b="1" dirty="0"/>
              <a:t>Honor Code Book</a:t>
            </a:r>
          </a:p>
        </p:txBody>
      </p:sp>
    </p:spTree>
    <p:extLst>
      <p:ext uri="{BB962C8B-B14F-4D97-AF65-F5344CB8AC3E}">
        <p14:creationId xmlns:p14="http://schemas.microsoft.com/office/powerpoint/2010/main" val="278078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p:cNvSpPr>
          <p:nvPr/>
        </p:nvSpPr>
        <p:spPr>
          <a:xfrm>
            <a:off x="3052456" y="529795"/>
            <a:ext cx="6223436" cy="851653"/>
          </a:xfrm>
          <a:prstGeom prst="rect">
            <a:avLst/>
          </a:prstGeom>
        </p:spPr>
        <p:txBody>
          <a:bodyPr vert="horz" anchor="b">
            <a:normAutofit fontScale="85000" lnSpcReduction="1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a:ln>
                  <a:noFill/>
                </a:ln>
                <a:solidFill>
                  <a:srgbClr val="575F6D"/>
                </a:solidFill>
                <a:effectLst/>
                <a:uLnTx/>
                <a:uFillTx/>
                <a:latin typeface="Century Schoolbook"/>
                <a:ea typeface="+mj-ea"/>
                <a:cs typeface="+mj-cs"/>
              </a:rPr>
              <a:t>CUPA Long </a:t>
            </a:r>
            <a:r>
              <a:rPr lang="en-US" dirty="0">
                <a:solidFill>
                  <a:srgbClr val="575F6D"/>
                </a:solidFill>
                <a:latin typeface="Century Schoolbook"/>
              </a:rPr>
              <a:t>White</a:t>
            </a:r>
            <a:r>
              <a:rPr kumimoji="0" lang="en-US" sz="3000" b="0" i="0" u="none" strike="noStrike" kern="1200" cap="small" spc="0" normalizeH="0" baseline="0" noProof="0" dirty="0">
                <a:ln>
                  <a:noFill/>
                </a:ln>
                <a:solidFill>
                  <a:srgbClr val="575F6D"/>
                </a:solidFill>
                <a:effectLst/>
                <a:uLnTx/>
                <a:uFillTx/>
                <a:latin typeface="Century Schoolbook"/>
                <a:ea typeface="+mj-ea"/>
                <a:cs typeface="+mj-cs"/>
              </a:rPr>
              <a:t> Coat Ceremony</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dirty="0">
                <a:solidFill>
                  <a:srgbClr val="575F6D"/>
                </a:solidFill>
                <a:latin typeface="Century Schoolbook"/>
              </a:rPr>
              <a:t>Marching out</a:t>
            </a:r>
            <a:endParaRPr kumimoji="0" lang="en-US" sz="3000" b="0" i="0" u="none" strike="noStrike" kern="1200" cap="small" spc="0" normalizeH="0" baseline="0" noProof="0" dirty="0">
              <a:ln>
                <a:noFill/>
              </a:ln>
              <a:solidFill>
                <a:srgbClr val="575F6D"/>
              </a:solidFill>
              <a:effectLst/>
              <a:uLnTx/>
              <a:uFillTx/>
              <a:latin typeface="Century Schoolbook"/>
              <a:ea typeface="+mj-ea"/>
              <a:cs typeface="+mj-cs"/>
            </a:endParaRPr>
          </a:p>
        </p:txBody>
      </p:sp>
      <p:sp>
        <p:nvSpPr>
          <p:cNvPr id="113" name="Content Placeholder 4"/>
          <p:cNvSpPr txBox="1">
            <a:spLocks/>
          </p:cNvSpPr>
          <p:nvPr/>
        </p:nvSpPr>
        <p:spPr>
          <a:xfrm>
            <a:off x="4089794" y="4422176"/>
            <a:ext cx="3875134" cy="1786328"/>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lang="en-US" sz="1200" dirty="0">
                <a:solidFill>
                  <a:sysClr val="windowText" lastClr="000000"/>
                </a:solidFill>
                <a:latin typeface="Century Schoolbook"/>
              </a:rPr>
              <a:t>  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1200" b="0" i="0" u="none" strike="noStrike" kern="1200" cap="none" spc="0" normalizeH="0" baseline="0" noProof="0" dirty="0">
              <a:ln>
                <a:noFill/>
              </a:ln>
              <a:solidFill>
                <a:sysClr val="windowText" lastClr="000000"/>
              </a:solidFill>
              <a:effectLst/>
              <a:uLnTx/>
              <a:uFillTx/>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latin typeface="Century Schoolbook"/>
              </a:rPr>
              <a:t>X</a:t>
            </a:r>
            <a:endParaRPr lang="en-US" sz="1200" dirty="0">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marR="0" lvl="0" indent="0" algn="l" defTabSz="914400" rtl="0" eaLnBrk="1" fontAlgn="auto" latinLnBrk="0" hangingPunct="1">
              <a:lnSpc>
                <a:spcPct val="100000"/>
              </a:lnSpc>
              <a:spcBef>
                <a:spcPts val="600"/>
              </a:spcBef>
              <a:spcAft>
                <a:spcPts val="0"/>
              </a:spcAft>
              <a:buClr>
                <a:srgbClr val="FE8637"/>
              </a:buClr>
              <a:buSzPct val="70000"/>
              <a:buFont typeface="Wingdings"/>
              <a:buNone/>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0" marR="0" lvl="0" indent="0" algn="l" defTabSz="914400" rtl="0" eaLnBrk="1" fontAlgn="auto" latinLnBrk="0" hangingPunct="1">
              <a:lnSpc>
                <a:spcPct val="100000"/>
              </a:lnSpc>
              <a:spcBef>
                <a:spcPts val="600"/>
              </a:spcBef>
              <a:spcAft>
                <a:spcPts val="0"/>
              </a:spcAft>
              <a:buClr>
                <a:srgbClr val="FE8637"/>
              </a:buClr>
              <a:buSzPct val="70000"/>
              <a:buNone/>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14" name="Rectangle 113"/>
          <p:cNvSpPr/>
          <p:nvPr/>
        </p:nvSpPr>
        <p:spPr>
          <a:xfrm>
            <a:off x="2485299" y="1658439"/>
            <a:ext cx="7229475" cy="184023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sp>
        <p:nvSpPr>
          <p:cNvPr id="115" name="Rectangle 114"/>
          <p:cNvSpPr/>
          <p:nvPr/>
        </p:nvSpPr>
        <p:spPr>
          <a:xfrm>
            <a:off x="2485299" y="3514452"/>
            <a:ext cx="771525" cy="68834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cxnSp>
        <p:nvCxnSpPr>
          <p:cNvPr id="118" name="Straight Connector 117"/>
          <p:cNvCxnSpPr/>
          <p:nvPr/>
        </p:nvCxnSpPr>
        <p:spPr>
          <a:xfrm flipH="1" flipV="1">
            <a:off x="2485299" y="3988042"/>
            <a:ext cx="760821" cy="7886"/>
          </a:xfrm>
          <a:prstGeom prst="line">
            <a:avLst/>
          </a:prstGeom>
          <a:noFill/>
          <a:ln w="12700" cap="flat" cmpd="sng" algn="ctr">
            <a:solidFill>
              <a:sysClr val="windowText" lastClr="000000">
                <a:shade val="70000"/>
                <a:satMod val="150000"/>
              </a:sysClr>
            </a:solidFill>
            <a:prstDash val="solid"/>
          </a:ln>
          <a:effectLst/>
        </p:spPr>
      </p:cxnSp>
      <p:sp>
        <p:nvSpPr>
          <p:cNvPr id="123" name="Rectangle 122"/>
          <p:cNvSpPr/>
          <p:nvPr/>
        </p:nvSpPr>
        <p:spPr>
          <a:xfrm>
            <a:off x="5333579" y="2504160"/>
            <a:ext cx="1381760" cy="594995"/>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sp>
        <p:nvSpPr>
          <p:cNvPr id="124" name="Text Box 2"/>
          <p:cNvSpPr txBox="1">
            <a:spLocks noChangeArrowheads="1"/>
          </p:cNvSpPr>
          <p:nvPr/>
        </p:nvSpPr>
        <p:spPr bwMode="auto">
          <a:xfrm>
            <a:off x="5609804" y="2625351"/>
            <a:ext cx="829310" cy="297180"/>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US" sz="1400" b="1" dirty="0">
                <a:solidFill>
                  <a:prstClr val="black"/>
                </a:solidFill>
                <a:ea typeface="Calibri"/>
                <a:cs typeface="Times New Roman"/>
              </a:rPr>
              <a:t>Podium</a:t>
            </a:r>
            <a:endParaRPr lang="en-US" sz="1100" dirty="0">
              <a:solidFill>
                <a:prstClr val="black"/>
              </a:solidFill>
              <a:ea typeface="Calibri"/>
              <a:cs typeface="Times New Roman"/>
            </a:endParaRPr>
          </a:p>
        </p:txBody>
      </p:sp>
      <p:sp>
        <p:nvSpPr>
          <p:cNvPr id="134" name="Rectangle 113"/>
          <p:cNvSpPr>
            <a:spLocks noChangeArrowheads="1"/>
          </p:cNvSpPr>
          <p:nvPr/>
        </p:nvSpPr>
        <p:spPr bwMode="auto">
          <a:xfrm>
            <a:off x="1619794" y="-123716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latin typeface="Century Schoolbook"/>
            </a:endParaRPr>
          </a:p>
        </p:txBody>
      </p:sp>
      <p:sp>
        <p:nvSpPr>
          <p:cNvPr id="144" name="Quad Arrow 143"/>
          <p:cNvSpPr/>
          <p:nvPr/>
        </p:nvSpPr>
        <p:spPr>
          <a:xfrm>
            <a:off x="3527334" y="221215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46" name="Quad Arrow 145"/>
          <p:cNvSpPr/>
          <p:nvPr/>
        </p:nvSpPr>
        <p:spPr>
          <a:xfrm>
            <a:off x="4458879" y="2209619"/>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47" name="Quad Arrow 146"/>
          <p:cNvSpPr/>
          <p:nvPr/>
        </p:nvSpPr>
        <p:spPr>
          <a:xfrm>
            <a:off x="7175409" y="221196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48" name="Quad Arrow 147"/>
          <p:cNvSpPr/>
          <p:nvPr/>
        </p:nvSpPr>
        <p:spPr>
          <a:xfrm>
            <a:off x="8037485" y="2205611"/>
            <a:ext cx="339725" cy="382270"/>
          </a:xfrm>
          <a:prstGeom prst="quadArrow">
            <a:avLst/>
          </a:prstGeom>
          <a:solidFill>
            <a:srgbClr val="777C84">
              <a:lumMod val="60000"/>
              <a:lumOff val="40000"/>
            </a:srgbClr>
          </a:solidFill>
          <a:ln w="25400" cap="flat" cmpd="sng" algn="ctr">
            <a:solidFill>
              <a:srgbClr val="777C84">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31" name="Rectangle 130"/>
          <p:cNvSpPr/>
          <p:nvPr/>
        </p:nvSpPr>
        <p:spPr>
          <a:xfrm rot="12549376">
            <a:off x="8579435" y="2703543"/>
            <a:ext cx="357048" cy="207332"/>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pic>
        <p:nvPicPr>
          <p:cNvPr id="166"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391656" y="2984716"/>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167" name="Rectangle 166"/>
          <p:cNvSpPr/>
          <p:nvPr/>
        </p:nvSpPr>
        <p:spPr>
          <a:xfrm rot="10800000">
            <a:off x="2984942" y="3038445"/>
            <a:ext cx="557324" cy="232391"/>
          </a:xfrm>
          <a:prstGeom prst="rect">
            <a:avLst/>
          </a:prstGeom>
          <a:solidFill>
            <a:srgbClr val="FFF39D">
              <a:lumMod val="90000"/>
            </a:srgbClr>
          </a:solidFill>
          <a:ln w="25400" cap="flat" cmpd="sng" algn="ctr">
            <a:solidFill>
              <a:srgbClr val="FFF39D">
                <a:lumMod val="9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Schoolbook"/>
              <a:ea typeface="+mn-ea"/>
              <a:cs typeface="+mn-cs"/>
            </a:endParaRPr>
          </a:p>
        </p:txBody>
      </p:sp>
      <p:sp>
        <p:nvSpPr>
          <p:cNvPr id="174" name="Content Placeholder 4"/>
          <p:cNvSpPr txBox="1">
            <a:spLocks/>
          </p:cNvSpPr>
          <p:nvPr/>
        </p:nvSpPr>
        <p:spPr>
          <a:xfrm>
            <a:off x="764763" y="4606722"/>
            <a:ext cx="3027298" cy="132295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75" name="Content Placeholder 4"/>
          <p:cNvSpPr txBox="1">
            <a:spLocks/>
          </p:cNvSpPr>
          <p:nvPr/>
        </p:nvSpPr>
        <p:spPr>
          <a:xfrm>
            <a:off x="8186904" y="4552061"/>
            <a:ext cx="3147875" cy="132295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Clr>
                <a:srgbClr val="FE8637"/>
              </a:buClr>
              <a:buNone/>
            </a:pPr>
            <a:r>
              <a:rPr kumimoji="0" lang="en-US" sz="1200" b="0" i="0" u="none" strike="noStrike" kern="1200" cap="none" spc="0" normalizeH="0" baseline="0" noProof="0" dirty="0">
                <a:ln>
                  <a:noFill/>
                </a:ln>
                <a:solidFill>
                  <a:sysClr val="windowText" lastClr="000000"/>
                </a:solidFill>
                <a:effectLst/>
                <a:uLnTx/>
                <a:uFillTx/>
                <a:latin typeface="Century Schoolbook"/>
              </a:rPr>
              <a:t>X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kumimoji="0" lang="en-US" sz="1200" b="0" i="0" u="none" strike="noStrike" kern="1200" cap="none" spc="0" normalizeH="0" baseline="0" noProof="0" dirty="0">
                <a:ln>
                  <a:noFill/>
                </a:ln>
                <a:solidFill>
                  <a:sysClr val="windowText" lastClr="000000"/>
                </a:solidFill>
                <a:effectLst/>
                <a:uLnTx/>
                <a:uFillTx/>
                <a:latin typeface="Century Schoolbook"/>
              </a:rPr>
              <a:t>  </a:t>
            </a:r>
            <a:r>
              <a:rPr kumimoji="0" lang="en-US" sz="1200" b="0" i="0" u="none" strike="noStrike" kern="1200" cap="none" spc="0" normalizeH="0" baseline="0" noProof="0" dirty="0" err="1">
                <a:ln>
                  <a:noFill/>
                </a:ln>
                <a:solidFill>
                  <a:sysClr val="windowText" lastClr="000000"/>
                </a:solidFill>
                <a:effectLst/>
                <a:uLnTx/>
                <a:uFillTx/>
                <a:latin typeface="Century Schoolbook"/>
              </a:rPr>
              <a:t>X</a:t>
            </a:r>
            <a:r>
              <a:rPr lang="en-US" sz="1200" dirty="0">
                <a:solidFill>
                  <a:sysClr val="windowText" lastClr="000000"/>
                </a:solidFill>
                <a:latin typeface="Century Schoolbook"/>
              </a:rPr>
              <a:t> </a:t>
            </a:r>
            <a:endParaRPr kumimoji="0" lang="en-US" sz="1200" b="0" i="0" u="none" strike="noStrike" kern="1200" cap="none" spc="0" normalizeH="0" baseline="0" noProof="0" dirty="0">
              <a:ln>
                <a:noFill/>
              </a:ln>
              <a:solidFill>
                <a:sysClr val="windowText" lastClr="000000"/>
              </a:solidFill>
              <a:effectLst/>
              <a:uLnTx/>
              <a:uFillTx/>
              <a:latin typeface="Century Schoolbook"/>
            </a:endParaRP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p>
          <a:p>
            <a:pPr marL="0" lvl="0" indent="0" algn="ctr">
              <a:buClr>
                <a:srgbClr val="FE8637"/>
              </a:buClr>
              <a:buNone/>
            </a:pPr>
            <a:r>
              <a:rPr lang="en-US" sz="1200" dirty="0">
                <a:solidFill>
                  <a:sysClr val="windowText" lastClr="000000"/>
                </a:solidFill>
                <a:latin typeface="Century Schoolbook"/>
              </a:rPr>
              <a:t>X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r>
              <a:rPr lang="en-US" sz="1200" dirty="0" err="1">
                <a:solidFill>
                  <a:sysClr val="windowText" lastClr="000000"/>
                </a:solidFill>
                <a:latin typeface="Century Schoolbook"/>
              </a:rPr>
              <a:t>X</a:t>
            </a:r>
            <a:r>
              <a:rPr lang="en-US" sz="1200" dirty="0">
                <a:solidFill>
                  <a:sysClr val="windowText" lastClr="000000"/>
                </a:solidFill>
                <a:latin typeface="Century Schoolbook"/>
              </a:rPr>
              <a:t>  </a:t>
            </a: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a:p>
            <a:pPr marL="274320" marR="0" lvl="0" indent="-274320" algn="l" defTabSz="914400" rtl="0" eaLnBrk="1" fontAlgn="auto" latinLnBrk="0" hangingPunct="1">
              <a:lnSpc>
                <a:spcPct val="100000"/>
              </a:lnSpc>
              <a:spcBef>
                <a:spcPts val="600"/>
              </a:spcBef>
              <a:spcAft>
                <a:spcPts val="0"/>
              </a:spcAft>
              <a:buClr>
                <a:srgbClr val="FE8637"/>
              </a:buClr>
              <a:buSzPct val="70000"/>
              <a:buFont typeface="Wingdings"/>
              <a:buChar char=""/>
              <a:tabLst/>
              <a:defRPr/>
            </a:pPr>
            <a:endParaRPr kumimoji="0" lang="en-US" sz="2400" b="0" i="0" u="none" strike="noStrike" kern="1200" cap="none" spc="0" normalizeH="0" baseline="0" noProof="0" dirty="0">
              <a:ln>
                <a:noFill/>
              </a:ln>
              <a:solidFill>
                <a:sysClr val="windowText" lastClr="000000"/>
              </a:solidFill>
              <a:effectLst/>
              <a:uLnTx/>
              <a:uFillTx/>
              <a:latin typeface="Century Schoolbook"/>
              <a:ea typeface="+mn-ea"/>
              <a:cs typeface="+mn-cs"/>
            </a:endParaRPr>
          </a:p>
        </p:txBody>
      </p:sp>
      <p:sp>
        <p:nvSpPr>
          <p:cNvPr id="193" name="TextBox 192"/>
          <p:cNvSpPr txBox="1"/>
          <p:nvPr/>
        </p:nvSpPr>
        <p:spPr>
          <a:xfrm>
            <a:off x="5506277" y="5028874"/>
            <a:ext cx="1007565" cy="369332"/>
          </a:xfrm>
          <a:prstGeom prst="rect">
            <a:avLst/>
          </a:prstGeom>
          <a:noFill/>
        </p:spPr>
        <p:txBody>
          <a:bodyPr wrap="square" rtlCol="0">
            <a:spAutoFit/>
          </a:bodyPr>
          <a:lstStyle/>
          <a:p>
            <a:pPr algn="ctr"/>
            <a:r>
              <a:rPr lang="en-US" dirty="0"/>
              <a:t>Students</a:t>
            </a:r>
          </a:p>
        </p:txBody>
      </p:sp>
      <p:pic>
        <p:nvPicPr>
          <p:cNvPr id="206" name="Picture 46" descr="Description: C:\Users\darkc\AppData\Local\Microsoft\Windows\Temporary Internet Files\Content.IE5\IC84Z9N9\large-stick-man-figure-dancing-33.3-11597[1].gif"/>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037485" y="5921166"/>
            <a:ext cx="361950" cy="574675"/>
          </a:xfrm>
          <a:prstGeom prst="rect">
            <a:avLst/>
          </a:prstGeom>
          <a:noFill/>
          <a:extLst>
            <a:ext uri="{909E8E84-426E-40DD-AFC4-6F175D3DCCD1}">
              <a14:hiddenFill xmlns:a14="http://schemas.microsoft.com/office/drawing/2010/main">
                <a:solidFill>
                  <a:srgbClr val="FFFFFF"/>
                </a:solidFill>
              </a14:hiddenFill>
            </a:ext>
          </a:extLst>
        </p:spPr>
      </p:pic>
      <p:cxnSp>
        <p:nvCxnSpPr>
          <p:cNvPr id="207" name="Straight Connector 206"/>
          <p:cNvCxnSpPr/>
          <p:nvPr/>
        </p:nvCxnSpPr>
        <p:spPr>
          <a:xfrm flipH="1">
            <a:off x="8121288" y="6076061"/>
            <a:ext cx="136930" cy="235590"/>
          </a:xfrm>
          <a:prstGeom prst="line">
            <a:avLst/>
          </a:prstGeom>
          <a:ln w="47625"/>
        </p:spPr>
        <p:style>
          <a:lnRef idx="1">
            <a:schemeClr val="accent2"/>
          </a:lnRef>
          <a:fillRef idx="0">
            <a:schemeClr val="accent2"/>
          </a:fillRef>
          <a:effectRef idx="0">
            <a:schemeClr val="accent2"/>
          </a:effectRef>
          <a:fontRef idx="minor">
            <a:schemeClr val="tx1"/>
          </a:fontRef>
        </p:style>
      </p:cxnSp>
      <p:sp>
        <p:nvSpPr>
          <p:cNvPr id="86" name="Right Arrow 85"/>
          <p:cNvSpPr/>
          <p:nvPr/>
        </p:nvSpPr>
        <p:spPr>
          <a:xfrm rot="10800000">
            <a:off x="1318702" y="3270837"/>
            <a:ext cx="724872" cy="21015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8" name="TextBox 87"/>
          <p:cNvSpPr txBox="1"/>
          <p:nvPr/>
        </p:nvSpPr>
        <p:spPr>
          <a:xfrm>
            <a:off x="916906" y="2653804"/>
            <a:ext cx="1528464"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600" dirty="0"/>
              <a:t>Platform party Marching Out</a:t>
            </a:r>
          </a:p>
        </p:txBody>
      </p:sp>
      <p:sp>
        <p:nvSpPr>
          <p:cNvPr id="63" name="TextBox 62"/>
          <p:cNvSpPr txBox="1"/>
          <p:nvPr/>
        </p:nvSpPr>
        <p:spPr>
          <a:xfrm>
            <a:off x="5179156" y="6142374"/>
            <a:ext cx="1745116" cy="338554"/>
          </a:xfrm>
          <a:prstGeom prst="rect">
            <a:avLst/>
          </a:prstGeom>
          <a:solidFill>
            <a:schemeClr val="accent1"/>
          </a:solidFill>
          <a:ln>
            <a:solidFill>
              <a:schemeClr val="accent1"/>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600" dirty="0"/>
              <a:t>Students walk out</a:t>
            </a:r>
          </a:p>
        </p:txBody>
      </p:sp>
      <p:cxnSp>
        <p:nvCxnSpPr>
          <p:cNvPr id="74" name="Straight Connector 73"/>
          <p:cNvCxnSpPr/>
          <p:nvPr/>
        </p:nvCxnSpPr>
        <p:spPr>
          <a:xfrm flipH="1" flipV="1">
            <a:off x="2506419" y="3756639"/>
            <a:ext cx="760821" cy="7886"/>
          </a:xfrm>
          <a:prstGeom prst="line">
            <a:avLst/>
          </a:prstGeom>
          <a:noFill/>
          <a:ln w="12700" cap="flat" cmpd="sng" algn="ctr">
            <a:solidFill>
              <a:sysClr val="windowText" lastClr="000000">
                <a:shade val="70000"/>
                <a:satMod val="150000"/>
              </a:sysClr>
            </a:solidFill>
            <a:prstDash val="solid"/>
          </a:ln>
          <a:effectLst/>
        </p:spPr>
      </p:cxnSp>
      <p:sp>
        <p:nvSpPr>
          <p:cNvPr id="90" name="Rectangle 89"/>
          <p:cNvSpPr/>
          <p:nvPr/>
        </p:nvSpPr>
        <p:spPr>
          <a:xfrm>
            <a:off x="8943249" y="3511948"/>
            <a:ext cx="771525" cy="688340"/>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entury Schoolbook"/>
              <a:ea typeface="+mn-ea"/>
              <a:cs typeface="+mn-cs"/>
            </a:endParaRPr>
          </a:p>
        </p:txBody>
      </p:sp>
      <p:cxnSp>
        <p:nvCxnSpPr>
          <p:cNvPr id="91" name="Straight Connector 90"/>
          <p:cNvCxnSpPr/>
          <p:nvPr/>
        </p:nvCxnSpPr>
        <p:spPr>
          <a:xfrm flipH="1" flipV="1">
            <a:off x="8943249" y="3985538"/>
            <a:ext cx="760821" cy="7886"/>
          </a:xfrm>
          <a:prstGeom prst="line">
            <a:avLst/>
          </a:prstGeom>
          <a:noFill/>
          <a:ln w="12700" cap="flat" cmpd="sng" algn="ctr">
            <a:solidFill>
              <a:sysClr val="windowText" lastClr="000000">
                <a:shade val="70000"/>
                <a:satMod val="150000"/>
              </a:sysClr>
            </a:solidFill>
            <a:prstDash val="solid"/>
          </a:ln>
          <a:effectLst/>
        </p:spPr>
      </p:cxnSp>
      <p:cxnSp>
        <p:nvCxnSpPr>
          <p:cNvPr id="92" name="Straight Connector 91"/>
          <p:cNvCxnSpPr/>
          <p:nvPr/>
        </p:nvCxnSpPr>
        <p:spPr>
          <a:xfrm flipH="1" flipV="1">
            <a:off x="8964369" y="3754135"/>
            <a:ext cx="760821" cy="7886"/>
          </a:xfrm>
          <a:prstGeom prst="line">
            <a:avLst/>
          </a:prstGeom>
          <a:noFill/>
          <a:ln w="12700" cap="flat" cmpd="sng" algn="ctr">
            <a:solidFill>
              <a:sysClr val="windowText" lastClr="000000">
                <a:shade val="70000"/>
                <a:satMod val="150000"/>
              </a:sysClr>
            </a:solidFill>
            <a:prstDash val="solid"/>
          </a:ln>
          <a:effectLst/>
        </p:spPr>
      </p:cxnSp>
      <p:sp>
        <p:nvSpPr>
          <p:cNvPr id="35" name="Right Arrow 34"/>
          <p:cNvSpPr/>
          <p:nvPr/>
        </p:nvSpPr>
        <p:spPr>
          <a:xfrm rot="5400000">
            <a:off x="6862201" y="5528591"/>
            <a:ext cx="2151814" cy="1987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41" descr="Description: C:\Users\darkc\AppData\Local\Microsoft\Windows\Temporary Internet Files\Content.IE5\S3HB0U1R\camel[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949788" y="3084618"/>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528048" y="612648"/>
            <a:ext cx="2478024" cy="923330"/>
          </a:xfrm>
          <a:prstGeom prst="rect">
            <a:avLst/>
          </a:prstGeom>
          <a:noFill/>
          <a:ln>
            <a:solidFill>
              <a:schemeClr val="tx1"/>
            </a:solidFill>
          </a:ln>
        </p:spPr>
        <p:txBody>
          <a:bodyPr wrap="square" rtlCol="0">
            <a:spAutoFit/>
          </a:bodyPr>
          <a:lstStyle/>
          <a:p>
            <a:pPr algn="ctr"/>
            <a:r>
              <a:rPr lang="en-US" u="sng" dirty="0"/>
              <a:t>Marching out order</a:t>
            </a:r>
          </a:p>
          <a:p>
            <a:pPr marL="342900" indent="-342900" algn="ctr">
              <a:buAutoNum type="arabicPeriod"/>
            </a:pPr>
            <a:r>
              <a:rPr lang="en-US" dirty="0"/>
              <a:t>Platform Party</a:t>
            </a:r>
          </a:p>
          <a:p>
            <a:pPr marL="342900" indent="-342900" algn="ctr">
              <a:buAutoNum type="arabicPeriod"/>
            </a:pPr>
            <a:r>
              <a:rPr lang="en-US" dirty="0"/>
              <a:t>Students</a:t>
            </a:r>
          </a:p>
        </p:txBody>
      </p:sp>
      <p:pic>
        <p:nvPicPr>
          <p:cNvPr id="38" name="Picture 41" descr="Description: C:\Users\darkc\AppData\Local\Microsoft\Windows\Temporary Internet Files\Content.IE5\S3HB0U1R\camel[1].gif">
            <a:extLst>
              <a:ext uri="{FF2B5EF4-FFF2-40B4-BE49-F238E27FC236}">
                <a16:creationId xmlns:a16="http://schemas.microsoft.com/office/drawing/2014/main" id="{D9566B1A-C39C-E891-933C-836481C9812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052456" y="2755057"/>
            <a:ext cx="342269" cy="26120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180F7B8-B06A-5364-5AE6-795C9FDECC40}"/>
              </a:ext>
            </a:extLst>
          </p:cNvPr>
          <p:cNvSpPr txBox="1"/>
          <p:nvPr/>
        </p:nvSpPr>
        <p:spPr>
          <a:xfrm>
            <a:off x="2802676" y="2954444"/>
            <a:ext cx="922580" cy="553998"/>
          </a:xfrm>
          <a:prstGeom prst="rect">
            <a:avLst/>
          </a:prstGeom>
          <a:noFill/>
        </p:spPr>
        <p:txBody>
          <a:bodyPr wrap="square" rtlCol="0">
            <a:spAutoFit/>
          </a:bodyPr>
          <a:lstStyle/>
          <a:p>
            <a:pPr algn="ctr"/>
            <a:r>
              <a:rPr lang="en-US" sz="1000" b="1" dirty="0"/>
              <a:t>Sign </a:t>
            </a:r>
          </a:p>
          <a:p>
            <a:pPr algn="ctr"/>
            <a:r>
              <a:rPr lang="en-US" sz="1000" b="1" dirty="0"/>
              <a:t>Honor Code Book</a:t>
            </a:r>
          </a:p>
        </p:txBody>
      </p:sp>
      <p:sp>
        <p:nvSpPr>
          <p:cNvPr id="4" name="Right Arrow 34">
            <a:extLst>
              <a:ext uri="{FF2B5EF4-FFF2-40B4-BE49-F238E27FC236}">
                <a16:creationId xmlns:a16="http://schemas.microsoft.com/office/drawing/2014/main" id="{E77E925C-7D97-3356-FB25-8A7C0B85AE4C}"/>
              </a:ext>
            </a:extLst>
          </p:cNvPr>
          <p:cNvSpPr/>
          <p:nvPr/>
        </p:nvSpPr>
        <p:spPr>
          <a:xfrm rot="10800000">
            <a:off x="5273062" y="6556771"/>
            <a:ext cx="2151814" cy="1987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34">
            <a:extLst>
              <a:ext uri="{FF2B5EF4-FFF2-40B4-BE49-F238E27FC236}">
                <a16:creationId xmlns:a16="http://schemas.microsoft.com/office/drawing/2014/main" id="{A8D0D65A-2CF1-A6C0-1771-AAC941EF43C3}"/>
              </a:ext>
            </a:extLst>
          </p:cNvPr>
          <p:cNvSpPr/>
          <p:nvPr/>
        </p:nvSpPr>
        <p:spPr>
          <a:xfrm rot="10800000">
            <a:off x="2802676" y="6569377"/>
            <a:ext cx="2151814" cy="1987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213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for Students</a:t>
            </a:r>
          </a:p>
        </p:txBody>
      </p:sp>
      <p:sp>
        <p:nvSpPr>
          <p:cNvPr id="3" name="Content Placeholder 2"/>
          <p:cNvSpPr>
            <a:spLocks noGrp="1"/>
          </p:cNvSpPr>
          <p:nvPr>
            <p:ph idx="1"/>
          </p:nvPr>
        </p:nvSpPr>
        <p:spPr>
          <a:xfrm>
            <a:off x="838200" y="1690688"/>
            <a:ext cx="10515600" cy="4351338"/>
          </a:xfrm>
        </p:spPr>
        <p:txBody>
          <a:bodyPr>
            <a:noAutofit/>
          </a:bodyPr>
          <a:lstStyle/>
          <a:p>
            <a:pPr lvl="0"/>
            <a:r>
              <a:rPr lang="en-US" sz="2400" dirty="0"/>
              <a:t>Wear coat on right arm</a:t>
            </a:r>
          </a:p>
          <a:p>
            <a:pPr lvl="0"/>
            <a:r>
              <a:rPr lang="en-US" sz="2400" dirty="0"/>
              <a:t>Make sure coat is unbuttoned</a:t>
            </a:r>
          </a:p>
          <a:p>
            <a:pPr lvl="0"/>
            <a:r>
              <a:rPr lang="en-US" sz="2400" dirty="0"/>
              <a:t>You will receive your name card before you are seated</a:t>
            </a:r>
          </a:p>
          <a:p>
            <a:pPr lvl="0"/>
            <a:r>
              <a:rPr lang="en-US" sz="2400" dirty="0"/>
              <a:t>One student per chair</a:t>
            </a:r>
          </a:p>
          <a:p>
            <a:pPr lvl="0"/>
            <a:r>
              <a:rPr lang="en-US" sz="2400" dirty="0"/>
              <a:t>Follow the Usher’s instructions</a:t>
            </a:r>
          </a:p>
          <a:p>
            <a:pPr lvl="0"/>
            <a:r>
              <a:rPr lang="en-US" sz="2400" dirty="0"/>
              <a:t>Go up the stairs at the stage</a:t>
            </a:r>
          </a:p>
          <a:p>
            <a:r>
              <a:rPr lang="en-US" sz="2400" dirty="0"/>
              <a:t>Go onto the stage</a:t>
            </a:r>
          </a:p>
          <a:p>
            <a:pPr lvl="0"/>
            <a:r>
              <a:rPr lang="en-US" sz="2400" dirty="0"/>
              <a:t>Go to first camel</a:t>
            </a:r>
          </a:p>
          <a:p>
            <a:pPr lvl="0"/>
            <a:r>
              <a:rPr lang="en-US" sz="2400" dirty="0"/>
              <a:t>Give your name card to </a:t>
            </a:r>
            <a:r>
              <a:rPr lang="en-US" sz="2400" u="sng" dirty="0"/>
              <a:t>Dr. Moore at the 1</a:t>
            </a:r>
            <a:r>
              <a:rPr lang="en-US" sz="2400" u="sng" baseline="30000" dirty="0"/>
              <a:t>st</a:t>
            </a:r>
            <a:r>
              <a:rPr lang="en-US" sz="2400" u="sng" dirty="0"/>
              <a:t> podium</a:t>
            </a:r>
          </a:p>
          <a:p>
            <a:endParaRPr lang="en-US" sz="2400" dirty="0"/>
          </a:p>
          <a:p>
            <a:endParaRPr lang="en-US" sz="2400" dirty="0"/>
          </a:p>
          <a:p>
            <a:pPr marL="0" lvl="0" indent="0">
              <a:buNone/>
            </a:pPr>
            <a:endParaRPr lang="en-US" sz="2400" dirty="0"/>
          </a:p>
          <a:p>
            <a:pPr lvl="0"/>
            <a:endParaRPr lang="en-US" sz="1700" dirty="0"/>
          </a:p>
        </p:txBody>
      </p:sp>
    </p:spTree>
    <p:extLst>
      <p:ext uri="{BB962C8B-B14F-4D97-AF65-F5344CB8AC3E}">
        <p14:creationId xmlns:p14="http://schemas.microsoft.com/office/powerpoint/2010/main" val="283885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for Students </a:t>
            </a:r>
            <a:r>
              <a:rPr lang="en-US" dirty="0" err="1"/>
              <a:t>con’t</a:t>
            </a:r>
            <a:endParaRPr lang="en-US" dirty="0"/>
          </a:p>
        </p:txBody>
      </p:sp>
      <p:sp>
        <p:nvSpPr>
          <p:cNvPr id="3" name="Content Placeholder 2"/>
          <p:cNvSpPr>
            <a:spLocks noGrp="1"/>
          </p:cNvSpPr>
          <p:nvPr>
            <p:ph idx="1"/>
          </p:nvPr>
        </p:nvSpPr>
        <p:spPr>
          <a:xfrm>
            <a:off x="838200" y="1577788"/>
            <a:ext cx="10515600" cy="5029200"/>
          </a:xfrm>
        </p:spPr>
        <p:txBody>
          <a:bodyPr>
            <a:normAutofit fontScale="92500" lnSpcReduction="20000"/>
          </a:bodyPr>
          <a:lstStyle/>
          <a:p>
            <a:pPr lvl="0"/>
            <a:r>
              <a:rPr lang="en-US" dirty="0"/>
              <a:t>Wait for your name to be called and walk to second camel</a:t>
            </a:r>
          </a:p>
          <a:p>
            <a:pPr lvl="0"/>
            <a:r>
              <a:rPr lang="en-US" dirty="0"/>
              <a:t>Once at 2</a:t>
            </a:r>
            <a:r>
              <a:rPr lang="en-US" baseline="30000" dirty="0"/>
              <a:t>nd</a:t>
            </a:r>
            <a:r>
              <a:rPr lang="en-US" dirty="0"/>
              <a:t> camel, give coat to MacKinsey, turn and get coated by Mrs. Gerstner </a:t>
            </a:r>
          </a:p>
          <a:p>
            <a:pPr lvl="0"/>
            <a:r>
              <a:rPr lang="en-US" dirty="0"/>
              <a:t>Walk in front of the large podium</a:t>
            </a:r>
          </a:p>
          <a:p>
            <a:pPr lvl="0"/>
            <a:r>
              <a:rPr lang="en-US" dirty="0"/>
              <a:t>Go to the next camel and Sign Honor code book</a:t>
            </a:r>
          </a:p>
          <a:p>
            <a:pPr lvl="1"/>
            <a:r>
              <a:rPr lang="en-US" dirty="0"/>
              <a:t>Note- Dr. Mercer will either be before you sign the book or after, stop and shake his hand.</a:t>
            </a:r>
          </a:p>
          <a:p>
            <a:pPr lvl="0"/>
            <a:r>
              <a:rPr lang="en-US" dirty="0"/>
              <a:t>Go down the steps on the other side of the stage</a:t>
            </a:r>
          </a:p>
          <a:p>
            <a:pPr lvl="0"/>
            <a:r>
              <a:rPr lang="en-US" dirty="0"/>
              <a:t>Return to your row and be seated</a:t>
            </a:r>
          </a:p>
          <a:p>
            <a:pPr lvl="0"/>
            <a:r>
              <a:rPr lang="en-US" dirty="0"/>
              <a:t>When the ceremony is over, benediction will be provided. As soon as Amen is said music will start the recessional, you are to remain in place until the platform party has exited the stage and faculty leave. Your ushers will direct you on when to exit.</a:t>
            </a:r>
          </a:p>
          <a:p>
            <a:pPr lvl="0"/>
            <a:r>
              <a:rPr lang="en-US" dirty="0"/>
              <a:t>Once exited, you are free to go.</a:t>
            </a:r>
          </a:p>
          <a:p>
            <a:endParaRPr lang="en-US" dirty="0"/>
          </a:p>
        </p:txBody>
      </p:sp>
    </p:spTree>
    <p:extLst>
      <p:ext uri="{BB962C8B-B14F-4D97-AF65-F5344CB8AC3E}">
        <p14:creationId xmlns:p14="http://schemas.microsoft.com/office/powerpoint/2010/main" val="1810754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2628</TotalTime>
  <Words>1058</Words>
  <Application>Microsoft Office PowerPoint</Application>
  <PresentationFormat>Widescreen</PresentationFormat>
  <Paragraphs>132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Century Schoolbook</vt:lpstr>
      <vt:lpstr>Wingdings</vt:lpstr>
      <vt:lpstr>Office Theme</vt:lpstr>
      <vt:lpstr>PowerPoint Presentation</vt:lpstr>
      <vt:lpstr>PowerPoint Presentation</vt:lpstr>
      <vt:lpstr>PowerPoint Presentation</vt:lpstr>
      <vt:lpstr>Information for Students</vt:lpstr>
      <vt:lpstr>Information for Students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Dark, Crystal D.</dc:creator>
  <cp:lastModifiedBy>Stiltner, Kristen A.</cp:lastModifiedBy>
  <cp:revision>49</cp:revision>
  <cp:lastPrinted>2022-06-07T19:45:32Z</cp:lastPrinted>
  <dcterms:created xsi:type="dcterms:W3CDTF">2018-08-07T13:43:36Z</dcterms:created>
  <dcterms:modified xsi:type="dcterms:W3CDTF">2024-08-07T17:39:40Z</dcterms:modified>
</cp:coreProperties>
</file>