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7010400" cy="92964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1" d="100"/>
          <a:sy n="21" d="100"/>
        </p:scale>
        <p:origin x="1308" y="186"/>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amrick\Documents\NCSU\old%20data%20excel%20sheets\ASM%20data.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1"/>
            </a:pPr>
            <a:r>
              <a:rPr lang="en-US" b="1" dirty="0"/>
              <a:t>Measured</a:t>
            </a:r>
            <a:r>
              <a:rPr lang="en-US" b="1" baseline="0" dirty="0"/>
              <a:t> parameters</a:t>
            </a:r>
            <a:endParaRPr lang="en-US" b="1" dirty="0"/>
          </a:p>
        </c:rich>
      </c:tx>
      <c:layout>
        <c:manualLayout>
          <c:xMode val="edge"/>
          <c:yMode val="edge"/>
          <c:x val="0.12123820400312556"/>
          <c:y val="1.0535912578235412E-2"/>
        </c:manualLayout>
      </c:layout>
      <c:overlay val="0"/>
      <c:spPr>
        <a:noFill/>
        <a:ln w="25400">
          <a:noFill/>
        </a:ln>
      </c:spPr>
    </c:title>
    <c:autoTitleDeleted val="0"/>
    <c:plotArea>
      <c:layout>
        <c:manualLayout>
          <c:layoutTarget val="inner"/>
          <c:xMode val="edge"/>
          <c:yMode val="edge"/>
          <c:x val="0.15398738557915978"/>
          <c:y val="0.12920322692104008"/>
          <c:w val="0.76911903187674058"/>
          <c:h val="0.72095400621940364"/>
        </c:manualLayout>
      </c:layout>
      <c:scatterChart>
        <c:scatterStyle val="lineMarker"/>
        <c:varyColors val="0"/>
        <c:ser>
          <c:idx val="0"/>
          <c:order val="0"/>
          <c:tx>
            <c:strRef>
              <c:f>'Nov 5'!$A$21:$B$21</c:f>
              <c:strCache>
                <c:ptCount val="1"/>
                <c:pt idx="0">
                  <c:v>A lambda fimH+</c:v>
                </c:pt>
              </c:strCache>
            </c:strRef>
          </c:tx>
          <c:spPr>
            <a:ln w="57150">
              <a:solidFill>
                <a:srgbClr val="FF0000"/>
              </a:solidFill>
              <a:prstDash val="solid"/>
            </a:ln>
          </c:spPr>
          <c:marker>
            <c:symbol val="diamond"/>
            <c:size val="5"/>
            <c:spPr>
              <a:solidFill>
                <a:srgbClr val="000080"/>
              </a:solidFill>
              <a:ln w="57150">
                <a:solidFill>
                  <a:srgbClr val="FF000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5'!$C$21:$J$21</c:f>
              <c:numCache>
                <c:formatCode>0.0</c:formatCode>
                <c:ptCount val="8"/>
                <c:pt idx="0">
                  <c:v>100</c:v>
                </c:pt>
                <c:pt idx="1">
                  <c:v>38.444444444444443</c:v>
                </c:pt>
                <c:pt idx="2">
                  <c:v>47.111111111111107</c:v>
                </c:pt>
                <c:pt idx="3">
                  <c:v>37.111111111111114</c:v>
                </c:pt>
                <c:pt idx="4">
                  <c:v>21.777777777777775</c:v>
                </c:pt>
                <c:pt idx="5">
                  <c:v>17.555555555555554</c:v>
                </c:pt>
                <c:pt idx="6">
                  <c:v>18.222222222222221</c:v>
                </c:pt>
                <c:pt idx="7">
                  <c:v>44.444444444444443</c:v>
                </c:pt>
              </c:numCache>
            </c:numRef>
          </c:yVal>
          <c:smooth val="0"/>
          <c:extLst>
            <c:ext xmlns:c16="http://schemas.microsoft.com/office/drawing/2014/chart" uri="{C3380CC4-5D6E-409C-BE32-E72D297353CC}">
              <c16:uniqueId val="{00000000-B9BF-4372-8E78-8F51FFC500E2}"/>
            </c:ext>
          </c:extLst>
        </c:ser>
        <c:ser>
          <c:idx val="1"/>
          <c:order val="1"/>
          <c:tx>
            <c:strRef>
              <c:f>'Nov 5'!$A$22:$B$22</c:f>
              <c:strCache>
                <c:ptCount val="1"/>
                <c:pt idx="0">
                  <c:v>A lambda fimH-</c:v>
                </c:pt>
              </c:strCache>
            </c:strRef>
          </c:tx>
          <c:spPr>
            <a:ln w="57150">
              <a:solidFill>
                <a:srgbClr val="FF00FF"/>
              </a:solidFill>
              <a:prstDash val="solid"/>
            </a:ln>
          </c:spPr>
          <c:marker>
            <c:symbol val="square"/>
            <c:size val="5"/>
            <c:spPr>
              <a:solidFill>
                <a:srgbClr val="FF00FF"/>
              </a:solidFill>
              <a:ln w="57150">
                <a:solidFill>
                  <a:srgbClr val="FF00FF"/>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5'!$C$22:$J$22</c:f>
              <c:numCache>
                <c:formatCode>0.0</c:formatCode>
                <c:ptCount val="8"/>
                <c:pt idx="0">
                  <c:v>100</c:v>
                </c:pt>
                <c:pt idx="1">
                  <c:v>25.925925925925924</c:v>
                </c:pt>
                <c:pt idx="2">
                  <c:v>24.444444444444443</c:v>
                </c:pt>
                <c:pt idx="3">
                  <c:v>10.74074074074074</c:v>
                </c:pt>
                <c:pt idx="4">
                  <c:v>7.0370370370370372</c:v>
                </c:pt>
                <c:pt idx="5">
                  <c:v>7.4074074074074066</c:v>
                </c:pt>
                <c:pt idx="6">
                  <c:v>14.074074074074074</c:v>
                </c:pt>
                <c:pt idx="7">
                  <c:v>39.25925925925926</c:v>
                </c:pt>
              </c:numCache>
            </c:numRef>
          </c:yVal>
          <c:smooth val="0"/>
          <c:extLst>
            <c:ext xmlns:c16="http://schemas.microsoft.com/office/drawing/2014/chart" uri="{C3380CC4-5D6E-409C-BE32-E72D297353CC}">
              <c16:uniqueId val="{00000001-B9BF-4372-8E78-8F51FFC500E2}"/>
            </c:ext>
          </c:extLst>
        </c:ser>
        <c:ser>
          <c:idx val="2"/>
          <c:order val="2"/>
          <c:tx>
            <c:strRef>
              <c:f>'Nov 5'!$A$23:$B$23</c:f>
              <c:strCache>
                <c:ptCount val="1"/>
                <c:pt idx="0">
                  <c:v>B gentamicin fimH+</c:v>
                </c:pt>
              </c:strCache>
            </c:strRef>
          </c:tx>
          <c:spPr>
            <a:ln w="57150">
              <a:solidFill>
                <a:srgbClr val="00B050"/>
              </a:solidFill>
              <a:prstDash val="solid"/>
            </a:ln>
          </c:spPr>
          <c:marker>
            <c:symbol val="triangle"/>
            <c:size val="5"/>
            <c:spPr>
              <a:solidFill>
                <a:srgbClr val="FFFF00"/>
              </a:solidFill>
              <a:ln w="57150">
                <a:solidFill>
                  <a:srgbClr val="00B05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5'!$C$23:$J$23</c:f>
              <c:numCache>
                <c:formatCode>0.0</c:formatCode>
                <c:ptCount val="8"/>
                <c:pt idx="0">
                  <c:v>100</c:v>
                </c:pt>
                <c:pt idx="1">
                  <c:v>72.131147540983605</c:v>
                </c:pt>
                <c:pt idx="2">
                  <c:v>28.852459016393446</c:v>
                </c:pt>
                <c:pt idx="3">
                  <c:v>25.409836065573771</c:v>
                </c:pt>
                <c:pt idx="4">
                  <c:v>16.721311475409838</c:v>
                </c:pt>
                <c:pt idx="5">
                  <c:v>12.950819672131148</c:v>
                </c:pt>
                <c:pt idx="6">
                  <c:v>6.0655737704918034</c:v>
                </c:pt>
                <c:pt idx="7">
                  <c:v>3.5081967213114753</c:v>
                </c:pt>
              </c:numCache>
            </c:numRef>
          </c:yVal>
          <c:smooth val="0"/>
          <c:extLst>
            <c:ext xmlns:c16="http://schemas.microsoft.com/office/drawing/2014/chart" uri="{C3380CC4-5D6E-409C-BE32-E72D297353CC}">
              <c16:uniqueId val="{00000002-B9BF-4372-8E78-8F51FFC500E2}"/>
            </c:ext>
          </c:extLst>
        </c:ser>
        <c:ser>
          <c:idx val="3"/>
          <c:order val="3"/>
          <c:tx>
            <c:strRef>
              <c:f>'Nov 5'!$A$24:$B$24</c:f>
              <c:strCache>
                <c:ptCount val="1"/>
                <c:pt idx="0">
                  <c:v>B gentamicin fimH-</c:v>
                </c:pt>
              </c:strCache>
            </c:strRef>
          </c:tx>
          <c:spPr>
            <a:ln w="57150">
              <a:solidFill>
                <a:srgbClr val="00B0F0"/>
              </a:solidFill>
              <a:prstDash val="solid"/>
            </a:ln>
          </c:spPr>
          <c:marker>
            <c:symbol val="x"/>
            <c:size val="5"/>
            <c:spPr>
              <a:noFill/>
              <a:ln w="57150">
                <a:solidFill>
                  <a:srgbClr val="00B0F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5'!$C$24:$J$24</c:f>
              <c:numCache>
                <c:formatCode>0.0</c:formatCode>
                <c:ptCount val="8"/>
                <c:pt idx="0">
                  <c:v>100</c:v>
                </c:pt>
                <c:pt idx="1">
                  <c:v>66.666666666666657</c:v>
                </c:pt>
                <c:pt idx="2">
                  <c:v>23.333333333333332</c:v>
                </c:pt>
                <c:pt idx="3">
                  <c:v>20</c:v>
                </c:pt>
                <c:pt idx="4">
                  <c:v>10.303030303030303</c:v>
                </c:pt>
                <c:pt idx="5">
                  <c:v>12.424242424242424</c:v>
                </c:pt>
                <c:pt idx="6">
                  <c:v>4.8484848484848486</c:v>
                </c:pt>
                <c:pt idx="7">
                  <c:v>1.0909090909090911</c:v>
                </c:pt>
              </c:numCache>
            </c:numRef>
          </c:yVal>
          <c:smooth val="0"/>
          <c:extLst>
            <c:ext xmlns:c16="http://schemas.microsoft.com/office/drawing/2014/chart" uri="{C3380CC4-5D6E-409C-BE32-E72D297353CC}">
              <c16:uniqueId val="{00000003-B9BF-4372-8E78-8F51FFC500E2}"/>
            </c:ext>
          </c:extLst>
        </c:ser>
        <c:dLbls>
          <c:showLegendKey val="0"/>
          <c:showVal val="0"/>
          <c:showCatName val="0"/>
          <c:showSerName val="0"/>
          <c:showPercent val="0"/>
          <c:showBubbleSize val="0"/>
        </c:dLbls>
        <c:axId val="97815360"/>
        <c:axId val="97815936"/>
      </c:scatterChart>
      <c:valAx>
        <c:axId val="97815360"/>
        <c:scaling>
          <c:orientation val="minMax"/>
        </c:scaling>
        <c:delete val="0"/>
        <c:axPos val="b"/>
        <c:title>
          <c:tx>
            <c:rich>
              <a:bodyPr/>
              <a:lstStyle/>
              <a:p>
                <a:pPr>
                  <a:defRPr/>
                </a:pPr>
                <a:r>
                  <a:rPr lang="en-US"/>
                  <a:t>Time (hrs)</a:t>
                </a:r>
              </a:p>
            </c:rich>
          </c:tx>
          <c:overlay val="0"/>
        </c:title>
        <c:numFmt formatCode="h:mm" sourceLinked="1"/>
        <c:majorTickMark val="out"/>
        <c:minorTickMark val="none"/>
        <c:tickLblPos val="nextTo"/>
        <c:spPr>
          <a:ln w="3175">
            <a:solidFill>
              <a:srgbClr val="000000"/>
            </a:solidFill>
            <a:prstDash val="solid"/>
          </a:ln>
        </c:spPr>
        <c:txPr>
          <a:bodyPr rot="0" vert="horz"/>
          <a:lstStyle/>
          <a:p>
            <a:pPr>
              <a:defRPr/>
            </a:pPr>
            <a:endParaRPr lang="en-US"/>
          </a:p>
        </c:txPr>
        <c:crossAx val="97815936"/>
        <c:crosses val="autoZero"/>
        <c:crossBetween val="midCat"/>
      </c:valAx>
      <c:valAx>
        <c:axId val="97815936"/>
        <c:scaling>
          <c:orientation val="minMax"/>
        </c:scaling>
        <c:delete val="0"/>
        <c:axPos val="l"/>
        <c:majorGridlines>
          <c:spPr>
            <a:ln w="3175">
              <a:solidFill>
                <a:srgbClr val="000000"/>
              </a:solidFill>
              <a:prstDash val="solid"/>
            </a:ln>
          </c:spPr>
        </c:majorGridlines>
        <c:title>
          <c:tx>
            <c:rich>
              <a:bodyPr rot="-5400000" vert="horz"/>
              <a:lstStyle/>
              <a:p>
                <a:pPr>
                  <a:defRPr/>
                </a:pPr>
                <a:r>
                  <a:rPr lang="en-US" dirty="0"/>
                  <a:t>Percent survived</a:t>
                </a:r>
              </a:p>
            </c:rich>
          </c:tx>
          <c:overlay val="0"/>
        </c:title>
        <c:numFmt formatCode="0.0" sourceLinked="1"/>
        <c:majorTickMark val="out"/>
        <c:minorTickMark val="none"/>
        <c:tickLblPos val="nextTo"/>
        <c:spPr>
          <a:ln w="3175">
            <a:solidFill>
              <a:srgbClr val="000000"/>
            </a:solidFill>
            <a:prstDash val="solid"/>
          </a:ln>
        </c:spPr>
        <c:txPr>
          <a:bodyPr rot="0" vert="horz"/>
          <a:lstStyle/>
          <a:p>
            <a:pPr>
              <a:defRPr/>
            </a:pPr>
            <a:endParaRPr lang="en-US"/>
          </a:p>
        </c:txPr>
        <c:crossAx val="97815360"/>
        <c:crosses val="autoZero"/>
        <c:crossBetween val="midCat"/>
      </c:valAx>
      <c:spPr>
        <a:solidFill>
          <a:srgbClr val="FFFFFF"/>
        </a:solidFill>
        <a:ln w="12700">
          <a:solidFill>
            <a:srgbClr val="808080"/>
          </a:solidFill>
          <a:prstDash val="solid"/>
        </a:ln>
      </c:spPr>
    </c:plotArea>
    <c:legend>
      <c:legendPos val="r"/>
      <c:layout>
        <c:manualLayout>
          <c:xMode val="edge"/>
          <c:yMode val="edge"/>
          <c:x val="0.64072599226623395"/>
          <c:y val="0.10462686755501716"/>
          <c:w val="0.3079747711583195"/>
          <c:h val="0.22164168180900462"/>
        </c:manualLayout>
      </c:layout>
      <c:overlay val="0"/>
      <c:spPr>
        <a:solidFill>
          <a:srgbClr val="FFFFFF"/>
        </a:solidFill>
        <a:ln w="3175">
          <a:solidFill>
            <a:srgbClr val="000000"/>
          </a:solidFill>
          <a:prstDash val="solid"/>
        </a:ln>
      </c:spPr>
      <c:txPr>
        <a:bodyPr/>
        <a:lstStyle/>
        <a:p>
          <a:pPr>
            <a:defRPr sz="2400"/>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24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0.74046</cdr:x>
      <cdr:y>0.17308</cdr:y>
    </cdr:from>
    <cdr:to>
      <cdr:x>0.83206</cdr:x>
      <cdr:y>0.28846</cdr:y>
    </cdr:to>
    <cdr:sp macro="" textlink="">
      <cdr:nvSpPr>
        <cdr:cNvPr id="2" name="TextBox 1"/>
        <cdr:cNvSpPr txBox="1"/>
      </cdr:nvSpPr>
      <cdr:spPr>
        <a:xfrm xmlns:a="http://schemas.openxmlformats.org/drawingml/2006/main">
          <a:off x="7391400" y="13716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17FF96-3A11-4CE9-80EC-A3A4DD288909}"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449490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99856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195717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272224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17FF96-3A11-4CE9-80EC-A3A4DD288909}"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888573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17FF96-3A11-4CE9-80EC-A3A4DD288909}"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24225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17FF96-3A11-4CE9-80EC-A3A4DD288909}" type="datetimeFigureOut">
              <a:rPr lang="en-US" smtClean="0"/>
              <a:t>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551036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17FF96-3A11-4CE9-80EC-A3A4DD288909}" type="datetimeFigureOut">
              <a:rPr lang="en-US" smtClean="0"/>
              <a:t>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970979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17FF96-3A11-4CE9-80EC-A3A4DD288909}" type="datetimeFigureOut">
              <a:rPr lang="en-US" smtClean="0"/>
              <a:t>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181108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517FF96-3A11-4CE9-80EC-A3A4DD288909}"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723258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517FF96-3A11-4CE9-80EC-A3A4DD288909}"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974465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E517FF96-3A11-4CE9-80EC-A3A4DD288909}" type="datetimeFigureOut">
              <a:rPr lang="en-US" smtClean="0"/>
              <a:t>12/9/2024</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CB13948B-6AB2-4672-B1DB-ED39CAF4B8D5}" type="slidenum">
              <a:rPr lang="en-US" smtClean="0"/>
              <a:t>‹#›</a:t>
            </a:fld>
            <a:endParaRPr lang="en-US"/>
          </a:p>
        </p:txBody>
      </p:sp>
    </p:spTree>
    <p:extLst>
      <p:ext uri="{BB962C8B-B14F-4D97-AF65-F5344CB8AC3E}">
        <p14:creationId xmlns:p14="http://schemas.microsoft.com/office/powerpoint/2010/main" val="638744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mailto:Hamrick@campbell.edu" TargetMode="External"/><Relationship Id="rId1" Type="http://schemas.openxmlformats.org/officeDocument/2006/relationships/slideLayout" Target="../slideLayouts/slideLayout7.xml"/><Relationship Id="rId5" Type="http://schemas.openxmlformats.org/officeDocument/2006/relationships/image" Target="../media/image2.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53600" y="914400"/>
            <a:ext cx="27965400" cy="2308324"/>
          </a:xfrm>
          <a:prstGeom prst="rect">
            <a:avLst/>
          </a:prstGeom>
          <a:noFill/>
        </p:spPr>
        <p:txBody>
          <a:bodyPr wrap="square">
            <a:spAutoFit/>
          </a:bodyPr>
          <a:lstStyle/>
          <a:p>
            <a:pPr algn="ctr" defTabSz="4389120" fontAlgn="auto">
              <a:spcBef>
                <a:spcPts val="0"/>
              </a:spcBef>
              <a:spcAft>
                <a:spcPts val="0"/>
              </a:spcAft>
              <a:defRPr/>
            </a:pPr>
            <a:r>
              <a:rPr lang="en-US" sz="7200" b="1" spc="50" dirty="0">
                <a:ln w="13500">
                  <a:solidFill>
                    <a:schemeClr val="accent1">
                      <a:shade val="2500"/>
                      <a:alpha val="6500"/>
                    </a:schemeClr>
                  </a:solidFill>
                  <a:prstDash val="solid"/>
                </a:ln>
                <a:solidFill>
                  <a:srgbClr val="0070C0"/>
                </a:solidFill>
                <a:effectLst>
                  <a:outerShdw blurRad="38100" dist="38100" dir="2700000" algn="tl">
                    <a:srgbClr val="000000">
                      <a:alpha val="43137"/>
                    </a:srgbClr>
                  </a:outerShdw>
                </a:effectLst>
                <a:latin typeface="Arial" pitchFamily="34" charset="0"/>
                <a:cs typeface="Arial" pitchFamily="34" charset="0"/>
              </a:rPr>
              <a:t>Title of Research Presentation:  Use Title Case– Not All CAPS (Too Hard to Read):  Centered or Left Justified</a:t>
            </a:r>
          </a:p>
        </p:txBody>
      </p:sp>
      <p:sp>
        <p:nvSpPr>
          <p:cNvPr id="5" name="TextBox 4"/>
          <p:cNvSpPr txBox="1"/>
          <p:nvPr/>
        </p:nvSpPr>
        <p:spPr>
          <a:xfrm>
            <a:off x="10820400" y="3352800"/>
            <a:ext cx="27508200" cy="2123658"/>
          </a:xfrm>
          <a:prstGeom prst="rect">
            <a:avLst/>
          </a:prstGeom>
          <a:noFill/>
        </p:spPr>
        <p:txBody>
          <a:bodyPr wrap="square">
            <a:spAutoFit/>
          </a:bodyPr>
          <a:lstStyle/>
          <a:p>
            <a:pPr defTabSz="4389120" fontAlgn="auto">
              <a:spcBef>
                <a:spcPts val="0"/>
              </a:spcBef>
              <a:spcAft>
                <a:spcPts val="0"/>
              </a:spcAft>
              <a:defRPr/>
            </a:pPr>
            <a:r>
              <a:rPr lang="en-US" sz="4400" dirty="0">
                <a:latin typeface="Arial" pitchFamily="34" charset="0"/>
                <a:cs typeface="Arial" pitchFamily="34" charset="0"/>
              </a:rPr>
              <a:t>Author One</a:t>
            </a:r>
            <a:r>
              <a:rPr lang="en-US" sz="4400" baseline="30000" dirty="0">
                <a:latin typeface="Arial" pitchFamily="34" charset="0"/>
                <a:cs typeface="Arial" pitchFamily="34" charset="0"/>
              </a:rPr>
              <a:t>1</a:t>
            </a:r>
            <a:r>
              <a:rPr lang="en-US" sz="4400" dirty="0">
                <a:latin typeface="Arial" pitchFamily="34" charset="0"/>
                <a:cs typeface="Arial" pitchFamily="34" charset="0"/>
              </a:rPr>
              <a:t>, Author Two</a:t>
            </a:r>
            <a:r>
              <a:rPr lang="en-US" sz="4400" baseline="30000" dirty="0">
                <a:latin typeface="Arial" pitchFamily="34" charset="0"/>
                <a:cs typeface="Arial" pitchFamily="34" charset="0"/>
              </a:rPr>
              <a:t>1</a:t>
            </a:r>
            <a:r>
              <a:rPr lang="en-US" sz="4400" dirty="0">
                <a:latin typeface="Arial" pitchFamily="34" charset="0"/>
                <a:cs typeface="Arial" pitchFamily="34" charset="0"/>
              </a:rPr>
              <a:t>, Author Three</a:t>
            </a:r>
            <a:r>
              <a:rPr lang="en-US" sz="4400" baseline="30000" dirty="0">
                <a:latin typeface="Arial" pitchFamily="34" charset="0"/>
                <a:cs typeface="Arial" pitchFamily="34" charset="0"/>
              </a:rPr>
              <a:t>1</a:t>
            </a:r>
            <a:r>
              <a:rPr lang="en-US" sz="4400" dirty="0">
                <a:latin typeface="Arial" pitchFamily="34" charset="0"/>
                <a:cs typeface="Arial" pitchFamily="34" charset="0"/>
              </a:rPr>
              <a:t>, Etcetera, and Last Author</a:t>
            </a:r>
            <a:r>
              <a:rPr lang="en-US" sz="4400" baseline="30000" dirty="0">
                <a:latin typeface="Arial" pitchFamily="34" charset="0"/>
                <a:cs typeface="Arial" pitchFamily="34" charset="0"/>
              </a:rPr>
              <a:t>2</a:t>
            </a:r>
            <a:r>
              <a:rPr lang="en-US" sz="4400" dirty="0">
                <a:latin typeface="Arial" pitchFamily="34" charset="0"/>
                <a:cs typeface="Arial" pitchFamily="34" charset="0"/>
              </a:rPr>
              <a:t> </a:t>
            </a:r>
          </a:p>
          <a:p>
            <a:pPr defTabSz="4389120" fontAlgn="auto">
              <a:spcBef>
                <a:spcPts val="0"/>
              </a:spcBef>
              <a:spcAft>
                <a:spcPts val="0"/>
              </a:spcAft>
              <a:defRPr/>
            </a:pPr>
            <a:r>
              <a:rPr lang="en-US" sz="4400" baseline="30000" dirty="0">
                <a:latin typeface="Arial" pitchFamily="34" charset="0"/>
                <a:cs typeface="Arial" pitchFamily="34" charset="0"/>
              </a:rPr>
              <a:t>1</a:t>
            </a:r>
            <a:r>
              <a:rPr lang="en-US" sz="4400" dirty="0">
                <a:latin typeface="Arial" pitchFamily="34" charset="0"/>
                <a:cs typeface="Arial" pitchFamily="34" charset="0"/>
              </a:rPr>
              <a:t>Department, Institution Name, City, State, </a:t>
            </a:r>
            <a:r>
              <a:rPr lang="en-US" sz="4400" baseline="30000" dirty="0">
                <a:latin typeface="Arial" pitchFamily="34" charset="0"/>
                <a:cs typeface="Arial" pitchFamily="34" charset="0"/>
              </a:rPr>
              <a:t>2</a:t>
            </a:r>
            <a:r>
              <a:rPr lang="en-US" sz="4400" dirty="0">
                <a:latin typeface="Arial" pitchFamily="34" charset="0"/>
                <a:cs typeface="Arial" pitchFamily="34" charset="0"/>
              </a:rPr>
              <a:t>Department, Institution Name, City, State (if applicable) </a:t>
            </a:r>
          </a:p>
          <a:p>
            <a:pPr defTabSz="4389120" fontAlgn="auto">
              <a:spcBef>
                <a:spcPts val="0"/>
              </a:spcBef>
              <a:spcAft>
                <a:spcPts val="0"/>
              </a:spcAft>
              <a:defRPr/>
            </a:pPr>
            <a:r>
              <a:rPr lang="en-US" sz="4000" dirty="0">
                <a:latin typeface="Arial" pitchFamily="34" charset="0"/>
                <a:cs typeface="Arial" pitchFamily="34" charset="0"/>
              </a:rPr>
              <a:t>Email address and/or webpages might be listed here</a:t>
            </a:r>
          </a:p>
        </p:txBody>
      </p:sp>
      <p:sp>
        <p:nvSpPr>
          <p:cNvPr id="7" name="Rounded Rectangle 6"/>
          <p:cNvSpPr/>
          <p:nvPr/>
        </p:nvSpPr>
        <p:spPr>
          <a:xfrm>
            <a:off x="38785800" y="990600"/>
            <a:ext cx="4857750" cy="2819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Arial" pitchFamily="34" charset="0"/>
                <a:cs typeface="Arial" pitchFamily="34" charset="0"/>
              </a:rPr>
              <a:t>Additional Affiliation logo, such as the hospital logo, might go here.  </a:t>
            </a:r>
          </a:p>
        </p:txBody>
      </p:sp>
      <p:sp>
        <p:nvSpPr>
          <p:cNvPr id="8" name="TextBox 15"/>
          <p:cNvSpPr txBox="1">
            <a:spLocks noChangeArrowheads="1"/>
          </p:cNvSpPr>
          <p:nvPr/>
        </p:nvSpPr>
        <p:spPr bwMode="auto">
          <a:xfrm>
            <a:off x="609600" y="6934200"/>
            <a:ext cx="9601200" cy="24714458"/>
          </a:xfrm>
          <a:prstGeom prst="rect">
            <a:avLst/>
          </a:prstGeom>
          <a:noFill/>
          <a:ln w="9525">
            <a:noFill/>
            <a:miter lim="800000"/>
            <a:headEnd/>
            <a:tailEnd/>
          </a:ln>
        </p:spPr>
        <p:txBody>
          <a:bodyPr wrap="square">
            <a:spAutoFit/>
          </a:bodyPr>
          <a:lstStyle/>
          <a:p>
            <a:r>
              <a:rPr lang="en-US" sz="4000" dirty="0">
                <a:latin typeface="Arial" pitchFamily="34" charset="0"/>
                <a:cs typeface="Arial" pitchFamily="34" charset="0"/>
              </a:rPr>
              <a:t>Introduce the clinical presentation:  </a:t>
            </a:r>
          </a:p>
          <a:p>
            <a:pPr marL="457200" indent="-457200">
              <a:buFont typeface="Arial" pitchFamily="34" charset="0"/>
              <a:buChar char="•"/>
            </a:pPr>
            <a:r>
              <a:rPr lang="en-US" sz="4000" dirty="0">
                <a:latin typeface="Arial" pitchFamily="34" charset="0"/>
                <a:cs typeface="Arial" pitchFamily="34" charset="0"/>
              </a:rPr>
              <a:t>Relevant facts about the clinical condition</a:t>
            </a:r>
          </a:p>
          <a:p>
            <a:pPr marL="457200" indent="-457200">
              <a:buFont typeface="Arial" pitchFamily="34" charset="0"/>
              <a:buChar char="•"/>
            </a:pPr>
            <a:r>
              <a:rPr lang="en-US" sz="4000" dirty="0">
                <a:latin typeface="Arial" pitchFamily="34" charset="0"/>
                <a:cs typeface="Arial" pitchFamily="34" charset="0"/>
              </a:rPr>
              <a:t>Importance of the case</a:t>
            </a:r>
          </a:p>
          <a:p>
            <a:pPr marL="457200" indent="-457200">
              <a:buFont typeface="Arial" pitchFamily="34" charset="0"/>
              <a:buChar char="•"/>
            </a:pPr>
            <a:r>
              <a:rPr lang="en-US" sz="4000" dirty="0">
                <a:latin typeface="Arial" pitchFamily="34" charset="0"/>
                <a:cs typeface="Arial" pitchFamily="34" charset="0"/>
              </a:rPr>
              <a:t>Facts and statistics</a:t>
            </a:r>
          </a:p>
          <a:p>
            <a:pPr marL="457200" indent="-457200">
              <a:buFont typeface="Arial" pitchFamily="34" charset="0"/>
              <a:buChar char="•"/>
            </a:pPr>
            <a:r>
              <a:rPr lang="en-US" sz="4000" dirty="0">
                <a:latin typeface="Arial" pitchFamily="34" charset="0"/>
                <a:cs typeface="Arial" pitchFamily="34" charset="0"/>
              </a:rPr>
              <a:t>Context of the case with respect to current literature or new interpretation of previous understanding.  </a:t>
            </a:r>
          </a:p>
          <a:p>
            <a:r>
              <a:rPr lang="en-US" sz="4000" dirty="0">
                <a:latin typeface="Arial" pitchFamily="34" charset="0"/>
                <a:cs typeface="Arial" pitchFamily="34" charset="0"/>
              </a:rPr>
              <a:t>This can be bullet points of text, a graphic describing a method, or graphic of the overview of your project. </a:t>
            </a:r>
          </a:p>
          <a:p>
            <a:endParaRPr lang="en-US" sz="4000" dirty="0">
              <a:latin typeface="Arial" pitchFamily="34" charset="0"/>
              <a:cs typeface="Arial" pitchFamily="34" charset="0"/>
            </a:endParaRPr>
          </a:p>
          <a:p>
            <a:endParaRPr lang="en-US" sz="3600" b="1" dirty="0">
              <a:latin typeface="Arial" pitchFamily="34" charset="0"/>
              <a:cs typeface="Arial" pitchFamily="34" charset="0"/>
            </a:endParaRPr>
          </a:p>
          <a:p>
            <a:r>
              <a:rPr lang="en-US" sz="4400" b="1" dirty="0">
                <a:latin typeface="Arial" pitchFamily="34" charset="0"/>
                <a:cs typeface="Arial" pitchFamily="34" charset="0"/>
              </a:rPr>
              <a:t>Additional helpful hints about text:</a:t>
            </a:r>
            <a:endParaRPr lang="en-US" sz="4000" dirty="0">
              <a:latin typeface="Arial" pitchFamily="34" charset="0"/>
              <a:cs typeface="Arial" pitchFamily="34" charset="0"/>
            </a:endParaRPr>
          </a:p>
          <a:p>
            <a:r>
              <a:rPr lang="en-US" sz="4000" dirty="0">
                <a:latin typeface="Arial" pitchFamily="34" charset="0"/>
                <a:cs typeface="Arial" pitchFamily="34" charset="0"/>
              </a:rPr>
              <a:t>Remember:</a:t>
            </a:r>
          </a:p>
          <a:p>
            <a:pPr marL="571500" indent="-571500">
              <a:buFont typeface="Arial" panose="020B0604020202020204" pitchFamily="34" charset="0"/>
              <a:buChar char="•"/>
            </a:pPr>
            <a:r>
              <a:rPr lang="en-US" sz="4000" dirty="0">
                <a:latin typeface="Arial" pitchFamily="34" charset="0"/>
                <a:cs typeface="Arial" pitchFamily="34" charset="0"/>
              </a:rPr>
              <a:t>Designed to be viewed from a distance, </a:t>
            </a:r>
          </a:p>
          <a:p>
            <a:pPr marL="2766060" lvl="1" indent="-571500">
              <a:buFont typeface="Arial" panose="020B0604020202020204" pitchFamily="34" charset="0"/>
              <a:buChar char="•"/>
            </a:pPr>
            <a:r>
              <a:rPr lang="en-US" sz="4000" dirty="0">
                <a:latin typeface="Arial" pitchFamily="34" charset="0"/>
                <a:cs typeface="Arial" pitchFamily="34" charset="0"/>
              </a:rPr>
              <a:t>Minimal text </a:t>
            </a:r>
          </a:p>
          <a:p>
            <a:pPr marL="2766060" lvl="1" indent="-571500">
              <a:buFont typeface="Arial" panose="020B0604020202020204" pitchFamily="34" charset="0"/>
              <a:buChar char="•"/>
            </a:pPr>
            <a:r>
              <a:rPr lang="en-US" sz="4000" dirty="0">
                <a:latin typeface="Arial" pitchFamily="34" charset="0"/>
                <a:cs typeface="Arial" pitchFamily="34" charset="0"/>
              </a:rPr>
              <a:t>Quick read (5-7 minutes)</a:t>
            </a:r>
          </a:p>
          <a:p>
            <a:pPr marL="342900" indent="-342900">
              <a:buFont typeface="Arial" pitchFamily="34" charset="0"/>
              <a:buChar char="•"/>
            </a:pPr>
            <a:r>
              <a:rPr lang="en-US" sz="4000" dirty="0">
                <a:latin typeface="Arial" pitchFamily="34" charset="0"/>
                <a:cs typeface="Arial" pitchFamily="34" charset="0"/>
              </a:rPr>
              <a:t>Use text blocks that are not too wide</a:t>
            </a:r>
          </a:p>
          <a:p>
            <a:pPr marL="342900" indent="-342900">
              <a:buFont typeface="Arial" pitchFamily="34" charset="0"/>
              <a:buChar char="•"/>
            </a:pPr>
            <a:r>
              <a:rPr lang="en-US" sz="4000" dirty="0">
                <a:latin typeface="Arial" pitchFamily="34" charset="0"/>
                <a:cs typeface="Arial" pitchFamily="34" charset="0"/>
              </a:rPr>
              <a:t>Use visuals</a:t>
            </a:r>
          </a:p>
          <a:p>
            <a:pPr marL="342900" indent="-342900">
              <a:buFont typeface="Arial" pitchFamily="34" charset="0"/>
              <a:buChar char="•"/>
            </a:pPr>
            <a:r>
              <a:rPr lang="en-US" sz="4000" dirty="0">
                <a:latin typeface="Arial" pitchFamily="34" charset="0"/>
                <a:cs typeface="Arial" pitchFamily="34" charset="0"/>
              </a:rPr>
              <a:t>Number the visuals in order so that the reader (or you, as you present) can easily follow the content</a:t>
            </a:r>
          </a:p>
          <a:p>
            <a:pPr marL="342900" indent="-342900">
              <a:buFont typeface="Arial" pitchFamily="34" charset="0"/>
              <a:buChar char="•"/>
            </a:pPr>
            <a:r>
              <a:rPr lang="en-US" sz="4000" dirty="0">
                <a:latin typeface="Arial" pitchFamily="34" charset="0"/>
                <a:cs typeface="Arial" pitchFamily="34" charset="0"/>
              </a:rPr>
              <a:t>Add figure legends to all diagrams, pictures, tables, graphs, etc.  </a:t>
            </a:r>
          </a:p>
          <a:p>
            <a:endParaRPr lang="en-US" sz="4000" dirty="0">
              <a:latin typeface="Arial" pitchFamily="34" charset="0"/>
              <a:cs typeface="Arial" pitchFamily="34" charset="0"/>
            </a:endParaRPr>
          </a:p>
          <a:p>
            <a:endParaRPr lang="en-US" sz="4000" dirty="0">
              <a:latin typeface="Arial" pitchFamily="34" charset="0"/>
              <a:cs typeface="Arial" pitchFamily="34" charset="0"/>
            </a:endParaRPr>
          </a:p>
          <a:p>
            <a:r>
              <a:rPr lang="en-US" sz="4000" b="1" dirty="0">
                <a:latin typeface="Arial" pitchFamily="34" charset="0"/>
                <a:cs typeface="Arial" pitchFamily="34" charset="0"/>
              </a:rPr>
              <a:t>Additional considerations related to posters:</a:t>
            </a:r>
          </a:p>
          <a:p>
            <a:pPr marL="342900" indent="-342900">
              <a:buFont typeface="Arial" pitchFamily="34" charset="0"/>
              <a:buChar char="•"/>
            </a:pPr>
            <a:r>
              <a:rPr lang="en-US" sz="4000" dirty="0">
                <a:latin typeface="Arial" pitchFamily="34" charset="0"/>
                <a:cs typeface="Arial" pitchFamily="34" charset="0"/>
              </a:rPr>
              <a:t>Choose your style of text carefully.  It is usually better to choose one, and stay with it.  You can use </a:t>
            </a:r>
            <a:r>
              <a:rPr lang="en-US" sz="4000" b="1" dirty="0">
                <a:latin typeface="Arial" pitchFamily="34" charset="0"/>
                <a:cs typeface="Arial" pitchFamily="34" charset="0"/>
              </a:rPr>
              <a:t>bold </a:t>
            </a:r>
            <a:r>
              <a:rPr lang="en-US" sz="4000" dirty="0">
                <a:latin typeface="Arial" pitchFamily="34" charset="0"/>
                <a:cs typeface="Arial" pitchFamily="34" charset="0"/>
              </a:rPr>
              <a:t>and regular (and italics for genus and species), but otherwise, your poster should be one style of text.</a:t>
            </a:r>
          </a:p>
          <a:p>
            <a:pPr marL="1325563" lvl="1" indent="-411163">
              <a:buFont typeface="Arial" pitchFamily="34" charset="0"/>
              <a:buChar char="•"/>
            </a:pPr>
            <a:r>
              <a:rPr lang="en-US" sz="4000" dirty="0">
                <a:latin typeface="Arial" pitchFamily="34" charset="0"/>
                <a:cs typeface="Arial" pitchFamily="34" charset="0"/>
              </a:rPr>
              <a:t>Sans serif fonts (e.g. Arial or Calibri) tend to be easier to read than serif fonts (Times New Roman)</a:t>
            </a:r>
          </a:p>
        </p:txBody>
      </p:sp>
      <p:sp>
        <p:nvSpPr>
          <p:cNvPr id="9" name="TextBox 8"/>
          <p:cNvSpPr txBox="1"/>
          <p:nvPr/>
        </p:nvSpPr>
        <p:spPr>
          <a:xfrm>
            <a:off x="609600" y="5638800"/>
            <a:ext cx="42824400" cy="10668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defTabSz="4389120" fontAlgn="auto">
              <a:spcBef>
                <a:spcPts val="0"/>
              </a:spcBef>
              <a:spcAft>
                <a:spcPts val="0"/>
              </a:spcAft>
              <a:defRPr/>
            </a:pPr>
            <a:r>
              <a:rPr lang="en-US" sz="4400" dirty="0">
                <a:latin typeface="Arial" pitchFamily="34" charset="0"/>
                <a:cs typeface="Arial" pitchFamily="34" charset="0"/>
              </a:rPr>
              <a:t>					</a:t>
            </a:r>
          </a:p>
        </p:txBody>
      </p:sp>
      <p:sp>
        <p:nvSpPr>
          <p:cNvPr id="15" name="Rectangle 14"/>
          <p:cNvSpPr/>
          <p:nvPr/>
        </p:nvSpPr>
        <p:spPr bwMode="auto">
          <a:xfrm>
            <a:off x="11125201" y="10730806"/>
            <a:ext cx="10058400" cy="12954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9120" fontAlgn="auto">
              <a:spcBef>
                <a:spcPts val="0"/>
              </a:spcBef>
              <a:spcAft>
                <a:spcPts val="0"/>
              </a:spcAft>
              <a:defRPr/>
            </a:pPr>
            <a:endParaRPr lang="en-US" sz="2800" dirty="0">
              <a:solidFill>
                <a:srgbClr val="FFFFFF"/>
              </a:solidFill>
              <a:latin typeface="Arial" pitchFamily="34" charset="0"/>
              <a:cs typeface="Arial"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3175947852"/>
              </p:ext>
            </p:extLst>
          </p:nvPr>
        </p:nvGraphicFramePr>
        <p:xfrm>
          <a:off x="22418040" y="11009029"/>
          <a:ext cx="10434768" cy="5245769"/>
        </p:xfrm>
        <a:graphic>
          <a:graphicData uri="http://schemas.openxmlformats.org/drawingml/2006/table">
            <a:tbl>
              <a:tblPr firstRow="1" bandRow="1">
                <a:tableStyleId>{2D5ABB26-0587-4C30-8999-92F81FD0307C}</a:tableStyleId>
              </a:tblPr>
              <a:tblGrid>
                <a:gridCol w="2189682">
                  <a:extLst>
                    <a:ext uri="{9D8B030D-6E8A-4147-A177-3AD203B41FA5}">
                      <a16:colId xmlns:a16="http://schemas.microsoft.com/office/drawing/2014/main" val="20000"/>
                    </a:ext>
                  </a:extLst>
                </a:gridCol>
                <a:gridCol w="2067703">
                  <a:extLst>
                    <a:ext uri="{9D8B030D-6E8A-4147-A177-3AD203B41FA5}">
                      <a16:colId xmlns:a16="http://schemas.microsoft.com/office/drawing/2014/main" val="20001"/>
                    </a:ext>
                  </a:extLst>
                </a:gridCol>
                <a:gridCol w="2607594">
                  <a:extLst>
                    <a:ext uri="{9D8B030D-6E8A-4147-A177-3AD203B41FA5}">
                      <a16:colId xmlns:a16="http://schemas.microsoft.com/office/drawing/2014/main" val="20002"/>
                    </a:ext>
                  </a:extLst>
                </a:gridCol>
                <a:gridCol w="3569789">
                  <a:extLst>
                    <a:ext uri="{9D8B030D-6E8A-4147-A177-3AD203B41FA5}">
                      <a16:colId xmlns:a16="http://schemas.microsoft.com/office/drawing/2014/main" val="20003"/>
                    </a:ext>
                  </a:extLst>
                </a:gridCol>
              </a:tblGrid>
              <a:tr h="777425">
                <a:tc>
                  <a:txBody>
                    <a:bodyPr/>
                    <a:lstStyle/>
                    <a:p>
                      <a:pPr algn="ctr"/>
                      <a:r>
                        <a:rPr lang="en-US" sz="2800" b="1" dirty="0">
                          <a:latin typeface="Arial" pitchFamily="34" charset="0"/>
                          <a:cs typeface="Arial" pitchFamily="34" charset="0"/>
                        </a:rPr>
                        <a:t>Timeline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latin typeface="Arial" pitchFamily="34" charset="0"/>
                          <a:cs typeface="Arial" pitchFamily="34" charset="0"/>
                        </a:rPr>
                        <a:t>A1C level (percent)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latin typeface="Arial" pitchFamily="34" charset="0"/>
                          <a:cs typeface="Arial" pitchFamily="34" charset="0"/>
                        </a:rPr>
                        <a:t>Estimated</a:t>
                      </a:r>
                      <a:r>
                        <a:rPr lang="en-US" sz="2800" b="1" baseline="0" dirty="0">
                          <a:latin typeface="Arial" pitchFamily="34" charset="0"/>
                          <a:cs typeface="Arial" pitchFamily="34" charset="0"/>
                        </a:rPr>
                        <a:t> average blood sugar (mg/</a:t>
                      </a:r>
                      <a:r>
                        <a:rPr lang="en-US" sz="2800" b="1" baseline="0" dirty="0" err="1">
                          <a:latin typeface="Arial" pitchFamily="34" charset="0"/>
                          <a:cs typeface="Arial" pitchFamily="34" charset="0"/>
                        </a:rPr>
                        <a:t>dL</a:t>
                      </a:r>
                      <a:r>
                        <a:rPr lang="en-US" sz="2800" b="1" baseline="0" dirty="0">
                          <a:latin typeface="Arial" pitchFamily="34" charset="0"/>
                          <a:cs typeface="Arial" pitchFamily="34" charset="0"/>
                        </a:rPr>
                        <a:t>)</a:t>
                      </a:r>
                      <a:endParaRPr lang="en-US" sz="2800" b="1"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latin typeface="Arial" pitchFamily="34" charset="0"/>
                          <a:cs typeface="Arial" pitchFamily="34" charset="0"/>
                        </a:rPr>
                        <a:t>Some</a:t>
                      </a:r>
                      <a:r>
                        <a:rPr lang="en-US" sz="2800" b="1" baseline="0" dirty="0">
                          <a:latin typeface="Arial" pitchFamily="34" charset="0"/>
                          <a:cs typeface="Arial" pitchFamily="34" charset="0"/>
                        </a:rPr>
                        <a:t> other data constraint</a:t>
                      </a:r>
                      <a:endParaRPr lang="en-US" sz="28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30578">
                <a:tc>
                  <a:txBody>
                    <a:bodyPr/>
                    <a:lstStyle/>
                    <a:p>
                      <a:pPr algn="ctr"/>
                      <a:r>
                        <a:rPr lang="en-US" sz="3200" dirty="0">
                          <a:latin typeface="Arial" pitchFamily="34" charset="0"/>
                          <a:cs typeface="Arial" pitchFamily="34" charset="0"/>
                        </a:rPr>
                        <a:t>Time 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a:latin typeface="Arial" pitchFamily="34" charset="0"/>
                          <a:cs typeface="Arial"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a:solidFill>
                            <a:srgbClr val="FF0000"/>
                          </a:solidFill>
                          <a:latin typeface="Arial" pitchFamily="34" charset="0"/>
                          <a:cs typeface="Arial" pitchFamily="34" charset="0"/>
                        </a:rPr>
                        <a:t>154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200" dirty="0">
                          <a:latin typeface="Arial" pitchFamily="34" charset="0"/>
                          <a:cs typeface="Arial" pitchFamily="34" charset="0"/>
                        </a:rPr>
                        <a:t>Fasting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1 month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200" dirty="0">
                          <a:latin typeface="Arial" pitchFamily="34" charset="0"/>
                          <a:cs typeface="Arial" pitchFamily="34" charset="0"/>
                        </a:rPr>
                        <a:t>212</a:t>
                      </a:r>
                      <a:r>
                        <a:rPr lang="en-US" sz="3200" baseline="0" dirty="0">
                          <a:latin typeface="Arial" pitchFamily="34" charset="0"/>
                          <a:cs typeface="Arial" pitchFamily="34" charset="0"/>
                        </a:rPr>
                        <a:t> </a:t>
                      </a:r>
                      <a:endParaRPr lang="en-US" sz="32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200" dirty="0">
                          <a:latin typeface="Arial" pitchFamily="34" charset="0"/>
                          <a:cs typeface="Arial" pitchFamily="34" charset="0"/>
                        </a:rPr>
                        <a:t>Clear</a:t>
                      </a:r>
                      <a:r>
                        <a:rPr lang="en-US" sz="3200" baseline="0" dirty="0">
                          <a:latin typeface="Arial" pitchFamily="34" charset="0"/>
                          <a:cs typeface="Arial" pitchFamily="34" charset="0"/>
                        </a:rPr>
                        <a:t> liquid diet</a:t>
                      </a:r>
                      <a:endParaRPr lang="en-US" sz="3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3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solidFill>
                            <a:srgbClr val="0070C0"/>
                          </a:solidFill>
                          <a:latin typeface="Arial" pitchFamily="34" charset="0"/>
                          <a:cs typeface="Arial" pitchFamily="34" charset="0"/>
                        </a:rPr>
                        <a:t>326</a:t>
                      </a:r>
                      <a:r>
                        <a:rPr lang="en-US" sz="3200" baseline="0" dirty="0">
                          <a:solidFill>
                            <a:schemeClr val="accent2"/>
                          </a:solidFill>
                          <a:latin typeface="Arial" pitchFamily="34" charset="0"/>
                          <a:cs typeface="Arial" pitchFamily="34" charset="0"/>
                        </a:rPr>
                        <a:t> </a:t>
                      </a:r>
                      <a:endParaRPr lang="en-US" sz="3200" dirty="0">
                        <a:solidFill>
                          <a:schemeClr val="accent2"/>
                        </a:solidFill>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High</a:t>
                      </a:r>
                      <a:r>
                        <a:rPr lang="en-US" sz="3200" baseline="0" dirty="0">
                          <a:latin typeface="Arial" pitchFamily="34" charset="0"/>
                          <a:cs typeface="Arial" pitchFamily="34" charset="0"/>
                        </a:rPr>
                        <a:t> carbohydrate diet</a:t>
                      </a:r>
                      <a:endParaRPr lang="en-US" sz="3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3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212</a:t>
                      </a:r>
                      <a:r>
                        <a:rPr lang="en-US" sz="3200" baseline="0" dirty="0">
                          <a:latin typeface="Arial" pitchFamily="34" charset="0"/>
                          <a:cs typeface="Arial" pitchFamily="34" charset="0"/>
                        </a:rPr>
                        <a:t> </a:t>
                      </a:r>
                      <a:endParaRPr lang="en-US" sz="32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High protein diet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6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154</a:t>
                      </a:r>
                      <a:r>
                        <a:rPr lang="en-US" sz="3200" baseline="0" dirty="0">
                          <a:latin typeface="Arial" pitchFamily="34" charset="0"/>
                          <a:cs typeface="Arial" pitchFamily="34" charset="0"/>
                        </a:rPr>
                        <a:t> </a:t>
                      </a:r>
                      <a:endParaRPr lang="en-US" sz="32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3200" dirty="0">
                          <a:latin typeface="Arial" pitchFamily="34" charset="0"/>
                          <a:cs typeface="Arial" pitchFamily="34" charset="0"/>
                        </a:rPr>
                        <a:t>High fat diet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cxnSp>
        <p:nvCxnSpPr>
          <p:cNvPr id="408" name="Straight Connector 407"/>
          <p:cNvCxnSpPr/>
          <p:nvPr/>
        </p:nvCxnSpPr>
        <p:spPr>
          <a:xfrm flipH="1">
            <a:off x="10363200" y="78486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0" name="TextBox 409"/>
          <p:cNvSpPr txBox="1"/>
          <p:nvPr/>
        </p:nvSpPr>
        <p:spPr>
          <a:xfrm>
            <a:off x="33451800" y="24307800"/>
            <a:ext cx="9278039" cy="9906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000" dirty="0">
                <a:latin typeface="Arial" pitchFamily="34" charset="0"/>
                <a:cs typeface="Arial" pitchFamily="34" charset="0"/>
              </a:rPr>
              <a:t>References</a:t>
            </a:r>
          </a:p>
        </p:txBody>
      </p:sp>
      <p:sp>
        <p:nvSpPr>
          <p:cNvPr id="412" name="Rectangle 575"/>
          <p:cNvSpPr>
            <a:spLocks noChangeArrowheads="1"/>
          </p:cNvSpPr>
          <p:nvPr/>
        </p:nvSpPr>
        <p:spPr bwMode="auto">
          <a:xfrm>
            <a:off x="22485399" y="28262282"/>
            <a:ext cx="9906000" cy="2862322"/>
          </a:xfrm>
          <a:prstGeom prst="rect">
            <a:avLst/>
          </a:prstGeom>
          <a:noFill/>
          <a:ln w="9525">
            <a:noFill/>
            <a:miter lim="800000"/>
            <a:headEnd/>
            <a:tailEnd/>
          </a:ln>
        </p:spPr>
        <p:txBody>
          <a:bodyPr wrap="square">
            <a:spAutoFit/>
          </a:bodyPr>
          <a:lstStyle/>
          <a:p>
            <a:r>
              <a:rPr lang="en-US" sz="3600" b="1" dirty="0">
                <a:solidFill>
                  <a:srgbClr val="000000"/>
                </a:solidFill>
                <a:latin typeface="Arial" pitchFamily="34" charset="0"/>
                <a:cs typeface="Arial" pitchFamily="34" charset="0"/>
              </a:rPr>
              <a:t>Figure 3.  Title of this graph.  </a:t>
            </a:r>
            <a:r>
              <a:rPr lang="en-US" sz="3600" dirty="0">
                <a:solidFill>
                  <a:srgbClr val="000000"/>
                </a:solidFill>
                <a:latin typeface="Arial" pitchFamily="34" charset="0"/>
                <a:cs typeface="Arial" pitchFamily="34" charset="0"/>
              </a:rPr>
              <a:t>This graph was made in Excel and then copied into the poster PowerPoint.  Most of the features can be edited directly here (Chart tools).  It is usually helpful to have a title on your graphs.</a:t>
            </a:r>
            <a:endParaRPr lang="en-US" sz="3600" b="1" dirty="0">
              <a:solidFill>
                <a:srgbClr val="000000"/>
              </a:solidFill>
              <a:latin typeface="Arial" pitchFamily="34" charset="0"/>
              <a:cs typeface="Arial" pitchFamily="34" charset="0"/>
            </a:endParaRPr>
          </a:p>
        </p:txBody>
      </p:sp>
      <p:cxnSp>
        <p:nvCxnSpPr>
          <p:cNvPr id="413" name="Straight Connector 412"/>
          <p:cNvCxnSpPr/>
          <p:nvPr/>
        </p:nvCxnSpPr>
        <p:spPr>
          <a:xfrm flipH="1">
            <a:off x="21945600" y="11980232"/>
            <a:ext cx="117269" cy="20404768"/>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5" name="Text Box 1903"/>
          <p:cNvSpPr txBox="1">
            <a:spLocks noChangeArrowheads="1"/>
          </p:cNvSpPr>
          <p:nvPr/>
        </p:nvSpPr>
        <p:spPr bwMode="auto">
          <a:xfrm>
            <a:off x="10889419" y="27520374"/>
            <a:ext cx="10789919" cy="2554545"/>
          </a:xfrm>
          <a:prstGeom prst="rect">
            <a:avLst/>
          </a:prstGeom>
          <a:noFill/>
          <a:ln w="9525">
            <a:noFill/>
            <a:miter lim="800000"/>
            <a:headEnd/>
            <a:tailEnd/>
          </a:ln>
        </p:spPr>
        <p:txBody>
          <a:bodyPr wrap="square">
            <a:spAutoFit/>
          </a:bodyPr>
          <a:lstStyle/>
          <a:p>
            <a:pPr defTabSz="5121275"/>
            <a:r>
              <a:rPr lang="en-US" sz="4000" b="1" dirty="0">
                <a:latin typeface="Arial" pitchFamily="34" charset="0"/>
                <a:cs typeface="Arial" pitchFamily="34" charset="0"/>
              </a:rPr>
              <a:t>Figure 2. Example of a picture file</a:t>
            </a:r>
            <a:r>
              <a:rPr lang="en-US" sz="4000" dirty="0">
                <a:latin typeface="Arial" pitchFamily="34" charset="0"/>
                <a:cs typeface="Arial" pitchFamily="34" charset="0"/>
              </a:rPr>
              <a:t>.  Ideally this would be a picture of something important for your case. Try to use images that are at least 300 dpi</a:t>
            </a:r>
          </a:p>
        </p:txBody>
      </p:sp>
      <p:cxnSp>
        <p:nvCxnSpPr>
          <p:cNvPr id="416" name="Straight Connector 415"/>
          <p:cNvCxnSpPr/>
          <p:nvPr/>
        </p:nvCxnSpPr>
        <p:spPr>
          <a:xfrm flipH="1">
            <a:off x="32994600" y="80010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8" name="Rectangle 417"/>
          <p:cNvSpPr/>
          <p:nvPr/>
        </p:nvSpPr>
        <p:spPr>
          <a:xfrm>
            <a:off x="2133600" y="5791200"/>
            <a:ext cx="3632726"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Introduction </a:t>
            </a:r>
          </a:p>
        </p:txBody>
      </p:sp>
      <p:sp>
        <p:nvSpPr>
          <p:cNvPr id="419" name="Rectangle 418"/>
          <p:cNvSpPr/>
          <p:nvPr/>
        </p:nvSpPr>
        <p:spPr>
          <a:xfrm>
            <a:off x="20019787" y="5745268"/>
            <a:ext cx="4796506"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Case Description</a:t>
            </a:r>
          </a:p>
        </p:txBody>
      </p:sp>
      <p:sp>
        <p:nvSpPr>
          <p:cNvPr id="421" name="Rectangle 420"/>
          <p:cNvSpPr/>
          <p:nvPr/>
        </p:nvSpPr>
        <p:spPr>
          <a:xfrm>
            <a:off x="36652200" y="5791200"/>
            <a:ext cx="3571812"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Conclusions</a:t>
            </a:r>
          </a:p>
        </p:txBody>
      </p:sp>
      <p:sp>
        <p:nvSpPr>
          <p:cNvPr id="422" name="TextBox 15"/>
          <p:cNvSpPr txBox="1">
            <a:spLocks noChangeArrowheads="1"/>
          </p:cNvSpPr>
          <p:nvPr/>
        </p:nvSpPr>
        <p:spPr bwMode="auto">
          <a:xfrm>
            <a:off x="33832800" y="7391400"/>
            <a:ext cx="9296400" cy="8956298"/>
          </a:xfrm>
          <a:prstGeom prst="rect">
            <a:avLst/>
          </a:prstGeom>
          <a:noFill/>
          <a:ln w="9525">
            <a:noFill/>
            <a:miter lim="800000"/>
            <a:headEnd/>
            <a:tailEnd/>
          </a:ln>
        </p:spPr>
        <p:txBody>
          <a:bodyPr wrap="square">
            <a:spAutoFit/>
          </a:bodyPr>
          <a:lstStyle/>
          <a:p>
            <a:r>
              <a:rPr lang="en-US" sz="3600" dirty="0">
                <a:latin typeface="Arial" pitchFamily="34" charset="0"/>
                <a:cs typeface="Arial" pitchFamily="34" charset="0"/>
              </a:rPr>
              <a:t>Explain anything that isn’t clear from the case description; interpret findings. </a:t>
            </a:r>
          </a:p>
          <a:p>
            <a:pPr marL="571500" indent="-571500">
              <a:buFont typeface="Arial" pitchFamily="34" charset="0"/>
              <a:buChar char="•"/>
            </a:pPr>
            <a:r>
              <a:rPr lang="en-US" sz="3600" dirty="0">
                <a:latin typeface="Arial" pitchFamily="34" charset="0"/>
                <a:cs typeface="Arial" pitchFamily="34" charset="0"/>
              </a:rPr>
              <a:t>Prevalence and incidence data might be included here.</a:t>
            </a:r>
          </a:p>
          <a:p>
            <a:pPr marL="571500" indent="-571500">
              <a:buFont typeface="Arial" pitchFamily="34" charset="0"/>
              <a:buChar char="•"/>
            </a:pPr>
            <a:r>
              <a:rPr lang="en-US" sz="3600" dirty="0">
                <a:latin typeface="Arial" pitchFamily="34" charset="0"/>
                <a:cs typeface="Arial" pitchFamily="34" charset="0"/>
              </a:rPr>
              <a:t>Implications beyond your individual case might be here also.  </a:t>
            </a:r>
          </a:p>
          <a:p>
            <a:endParaRPr lang="en-US" sz="3600" dirty="0">
              <a:latin typeface="Arial" pitchFamily="34" charset="0"/>
              <a:cs typeface="Arial" pitchFamily="34" charset="0"/>
            </a:endParaRPr>
          </a:p>
          <a:p>
            <a:r>
              <a:rPr lang="en-US" sz="3600" dirty="0">
                <a:latin typeface="Arial" pitchFamily="34" charset="0"/>
                <a:cs typeface="Arial" pitchFamily="34" charset="0"/>
              </a:rPr>
              <a:t>Some additional information about posters:</a:t>
            </a:r>
          </a:p>
          <a:p>
            <a:pPr marL="457200" indent="-457200">
              <a:buFont typeface="Arial" pitchFamily="34" charset="0"/>
              <a:buChar char="•"/>
            </a:pPr>
            <a:r>
              <a:rPr lang="en-US" sz="3600" dirty="0">
                <a:latin typeface="Arial" pitchFamily="34" charset="0"/>
                <a:cs typeface="Arial" pitchFamily="34" charset="0"/>
              </a:rPr>
              <a:t>Ask about the size of the printer paper roll BEFORE you start making your poster.  It is easier to start with the right size poster than to resize everything to a different size later.</a:t>
            </a:r>
          </a:p>
          <a:p>
            <a:pPr marL="457200" indent="-457200">
              <a:buFont typeface="Arial" pitchFamily="34" charset="0"/>
              <a:buChar char="•"/>
            </a:pPr>
            <a:r>
              <a:rPr lang="en-US" sz="3600" dirty="0">
                <a:latin typeface="Arial" pitchFamily="34" charset="0"/>
                <a:cs typeface="Arial" pitchFamily="34" charset="0"/>
              </a:rPr>
              <a:t>This poster is 36 X 48 (H X W).  You set that under the “design” tab, then page set up.  </a:t>
            </a:r>
          </a:p>
        </p:txBody>
      </p:sp>
      <p:sp>
        <p:nvSpPr>
          <p:cNvPr id="426" name="TextBox 425"/>
          <p:cNvSpPr txBox="1"/>
          <p:nvPr/>
        </p:nvSpPr>
        <p:spPr>
          <a:xfrm>
            <a:off x="33528000" y="17437834"/>
            <a:ext cx="9372600" cy="12954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400" dirty="0">
                <a:latin typeface="Arial" pitchFamily="34" charset="0"/>
                <a:cs typeface="Arial" pitchFamily="34" charset="0"/>
              </a:rPr>
              <a:t>Discussion</a:t>
            </a:r>
          </a:p>
        </p:txBody>
      </p:sp>
      <p:sp>
        <p:nvSpPr>
          <p:cNvPr id="428" name="TextBox 15"/>
          <p:cNvSpPr txBox="1">
            <a:spLocks noChangeArrowheads="1"/>
          </p:cNvSpPr>
          <p:nvPr/>
        </p:nvSpPr>
        <p:spPr bwMode="auto">
          <a:xfrm>
            <a:off x="33435758" y="19265207"/>
            <a:ext cx="9601200" cy="4524315"/>
          </a:xfrm>
          <a:prstGeom prst="rect">
            <a:avLst/>
          </a:prstGeom>
          <a:noFill/>
          <a:ln w="9525">
            <a:noFill/>
            <a:miter lim="800000"/>
            <a:headEnd/>
            <a:tailEnd/>
          </a:ln>
        </p:spPr>
        <p:txBody>
          <a:bodyPr wrap="square">
            <a:spAutoFit/>
          </a:bodyPr>
          <a:lstStyle/>
          <a:p>
            <a:pPr marL="457200" indent="-457200">
              <a:buFont typeface="Arial" pitchFamily="34" charset="0"/>
              <a:buChar char="•"/>
            </a:pPr>
            <a:r>
              <a:rPr lang="en-US" sz="3600" dirty="0">
                <a:latin typeface="Arial" pitchFamily="34" charset="0"/>
                <a:cs typeface="Arial" pitchFamily="34" charset="0"/>
              </a:rPr>
              <a:t>Provide closure regarding the case</a:t>
            </a:r>
          </a:p>
          <a:p>
            <a:pPr marL="1371600" lvl="1" indent="457200">
              <a:buFont typeface="Arial" pitchFamily="34" charset="0"/>
              <a:buChar char="•"/>
            </a:pPr>
            <a:r>
              <a:rPr lang="en-US" sz="3600" dirty="0">
                <a:latin typeface="Arial" pitchFamily="34" charset="0"/>
                <a:cs typeface="Arial" pitchFamily="34" charset="0"/>
              </a:rPr>
              <a:t>Limitations for your description– such as limits to your literature review, geographical distribution, etc.  </a:t>
            </a:r>
          </a:p>
          <a:p>
            <a:pPr marL="457200" indent="-457200">
              <a:buFont typeface="Arial" pitchFamily="34" charset="0"/>
              <a:buChar char="•"/>
            </a:pPr>
            <a:r>
              <a:rPr lang="en-US" sz="3600" dirty="0">
                <a:latin typeface="Arial" pitchFamily="34" charset="0"/>
                <a:cs typeface="Arial" pitchFamily="34" charset="0"/>
              </a:rPr>
              <a:t>If you need help with this template, or want to ask specific questions, please let me know.  </a:t>
            </a:r>
          </a:p>
          <a:p>
            <a:pPr marL="457200" indent="-457200">
              <a:buFont typeface="Arial" pitchFamily="34" charset="0"/>
              <a:buChar char="•"/>
            </a:pPr>
            <a:r>
              <a:rPr lang="en-US" sz="3600" dirty="0">
                <a:latin typeface="Arial" pitchFamily="34" charset="0"/>
                <a:cs typeface="Arial" pitchFamily="34" charset="0"/>
                <a:hlinkClick r:id="rId2"/>
              </a:rPr>
              <a:t>Hamrick@campbell.edu</a:t>
            </a:r>
            <a:endParaRPr lang="en-US" sz="3600" dirty="0">
              <a:latin typeface="Arial" pitchFamily="34" charset="0"/>
              <a:cs typeface="Arial" pitchFamily="34" charset="0"/>
            </a:endParaRPr>
          </a:p>
        </p:txBody>
      </p:sp>
      <p:sp>
        <p:nvSpPr>
          <p:cNvPr id="429" name="TextBox 15"/>
          <p:cNvSpPr txBox="1">
            <a:spLocks noChangeArrowheads="1"/>
          </p:cNvSpPr>
          <p:nvPr/>
        </p:nvSpPr>
        <p:spPr bwMode="auto">
          <a:xfrm>
            <a:off x="33451800" y="25603200"/>
            <a:ext cx="9601200" cy="2677656"/>
          </a:xfrm>
          <a:prstGeom prst="rect">
            <a:avLst/>
          </a:prstGeom>
          <a:noFill/>
          <a:ln w="9525">
            <a:noFill/>
            <a:miter lim="800000"/>
            <a:headEnd/>
            <a:tailEnd/>
          </a:ln>
        </p:spPr>
        <p:txBody>
          <a:bodyPr wrap="square">
            <a:spAutoFit/>
          </a:bodyPr>
          <a:lstStyle/>
          <a:p>
            <a:r>
              <a:rPr lang="en-US" sz="2400" dirty="0">
                <a:latin typeface="Arial" pitchFamily="34" charset="0"/>
                <a:cs typeface="Arial" pitchFamily="34" charset="0"/>
              </a:rPr>
              <a:t>The font on the references can be smaller (20-24 </a:t>
            </a:r>
            <a:r>
              <a:rPr lang="en-US" sz="2400" dirty="0" err="1">
                <a:latin typeface="Arial" pitchFamily="34" charset="0"/>
                <a:cs typeface="Arial" pitchFamily="34" charset="0"/>
              </a:rPr>
              <a:t>pt</a:t>
            </a:r>
            <a:r>
              <a:rPr lang="en-US" sz="2400" dirty="0">
                <a:latin typeface="Arial" pitchFamily="34" charset="0"/>
                <a:cs typeface="Arial" pitchFamily="34" charset="0"/>
              </a:rPr>
              <a:t>).  Use the same format for all of your references.</a:t>
            </a:r>
          </a:p>
          <a:p>
            <a:pPr marL="457200" indent="-457200">
              <a:buFont typeface="+mj-lt"/>
              <a:buAutoNum type="arabicPeriod"/>
            </a:pPr>
            <a:r>
              <a:rPr lang="en-US" sz="2400" dirty="0">
                <a:latin typeface="Arial" pitchFamily="34" charset="0"/>
                <a:cs typeface="Arial" pitchFamily="34" charset="0"/>
              </a:rPr>
              <a:t>Hamrick, T. S., J. R. Horton, P. A. Spears, E. A. </a:t>
            </a:r>
            <a:r>
              <a:rPr lang="en-US" sz="2400" dirty="0" err="1">
                <a:latin typeface="Arial" pitchFamily="34" charset="0"/>
                <a:cs typeface="Arial" pitchFamily="34" charset="0"/>
              </a:rPr>
              <a:t>Havell</a:t>
            </a:r>
            <a:r>
              <a:rPr lang="en-US" sz="2400" dirty="0">
                <a:latin typeface="Arial" pitchFamily="34" charset="0"/>
                <a:cs typeface="Arial" pitchFamily="34" charset="0"/>
              </a:rPr>
              <a:t>, I. W. </a:t>
            </a:r>
            <a:r>
              <a:rPr lang="en-US" sz="2400" dirty="0" err="1">
                <a:latin typeface="Arial" pitchFamily="34" charset="0"/>
                <a:cs typeface="Arial" pitchFamily="34" charset="0"/>
              </a:rPr>
              <a:t>Smoak</a:t>
            </a:r>
            <a:r>
              <a:rPr lang="en-US" sz="2400" dirty="0">
                <a:latin typeface="Arial" pitchFamily="34" charset="0"/>
                <a:cs typeface="Arial" pitchFamily="34" charset="0"/>
              </a:rPr>
              <a:t> &amp; P. E. </a:t>
            </a:r>
            <a:r>
              <a:rPr lang="en-US" sz="2400" dirty="0" err="1">
                <a:latin typeface="Arial" pitchFamily="34" charset="0"/>
                <a:cs typeface="Arial" pitchFamily="34" charset="0"/>
              </a:rPr>
              <a:t>Orndorff</a:t>
            </a:r>
            <a:r>
              <a:rPr lang="en-US" sz="2400" dirty="0">
                <a:latin typeface="Arial" pitchFamily="34" charset="0"/>
                <a:cs typeface="Arial" pitchFamily="34" charset="0"/>
              </a:rPr>
              <a:t>, (2003). Infect </a:t>
            </a:r>
            <a:r>
              <a:rPr lang="en-US" sz="2400" dirty="0" err="1">
                <a:latin typeface="Arial" pitchFamily="34" charset="0"/>
                <a:cs typeface="Arial" pitchFamily="34" charset="0"/>
              </a:rPr>
              <a:t>Immun</a:t>
            </a:r>
            <a:r>
              <a:rPr lang="en-US" sz="2400" dirty="0">
                <a:latin typeface="Arial" pitchFamily="34" charset="0"/>
                <a:cs typeface="Arial" pitchFamily="34" charset="0"/>
              </a:rPr>
              <a:t> 71: 5202-5209.</a:t>
            </a:r>
          </a:p>
          <a:p>
            <a:pPr marL="457200" indent="-457200">
              <a:buFont typeface="+mj-lt"/>
              <a:buAutoNum type="arabicPeriod"/>
            </a:pPr>
            <a:r>
              <a:rPr lang="en-US" sz="2400" dirty="0" err="1">
                <a:latin typeface="Arial" pitchFamily="34" charset="0"/>
                <a:cs typeface="Arial" pitchFamily="34" charset="0"/>
              </a:rPr>
              <a:t>Jorasch</a:t>
            </a:r>
            <a:r>
              <a:rPr lang="en-US" sz="2400" dirty="0">
                <a:latin typeface="Arial" pitchFamily="34" charset="0"/>
                <a:cs typeface="Arial" pitchFamily="34" charset="0"/>
              </a:rPr>
              <a:t>, P., F. P. </a:t>
            </a:r>
            <a:r>
              <a:rPr lang="en-US" sz="2400" dirty="0" err="1">
                <a:latin typeface="Arial" pitchFamily="34" charset="0"/>
                <a:cs typeface="Arial" pitchFamily="34" charset="0"/>
              </a:rPr>
              <a:t>Wolter</a:t>
            </a:r>
            <a:r>
              <a:rPr lang="en-US" sz="2400" dirty="0">
                <a:latin typeface="Arial" pitchFamily="34" charset="0"/>
                <a:cs typeface="Arial" pitchFamily="34" charset="0"/>
              </a:rPr>
              <a:t>, U. </a:t>
            </a:r>
            <a:r>
              <a:rPr lang="en-US" sz="2400" dirty="0" err="1">
                <a:latin typeface="Arial" pitchFamily="34" charset="0"/>
                <a:cs typeface="Arial" pitchFamily="34" charset="0"/>
              </a:rPr>
              <a:t>Zahringer</a:t>
            </a:r>
            <a:r>
              <a:rPr lang="en-US" sz="2400" dirty="0">
                <a:latin typeface="Arial" pitchFamily="34" charset="0"/>
                <a:cs typeface="Arial" pitchFamily="34" charset="0"/>
              </a:rPr>
              <a:t> &amp; E. Heinz, (1998). </a:t>
            </a:r>
            <a:r>
              <a:rPr lang="en-US" sz="2400" dirty="0" err="1">
                <a:latin typeface="Arial" pitchFamily="34" charset="0"/>
                <a:cs typeface="Arial" pitchFamily="34" charset="0"/>
              </a:rPr>
              <a:t>Mol</a:t>
            </a:r>
            <a:r>
              <a:rPr lang="en-US" sz="2400" dirty="0">
                <a:latin typeface="Arial" pitchFamily="34" charset="0"/>
                <a:cs typeface="Arial" pitchFamily="34" charset="0"/>
              </a:rPr>
              <a:t> </a:t>
            </a:r>
            <a:r>
              <a:rPr lang="en-US" sz="2400" dirty="0" err="1">
                <a:latin typeface="Arial" pitchFamily="34" charset="0"/>
                <a:cs typeface="Arial" pitchFamily="34" charset="0"/>
              </a:rPr>
              <a:t>Microbiol</a:t>
            </a:r>
            <a:r>
              <a:rPr lang="en-US" sz="2400" dirty="0">
                <a:latin typeface="Arial" pitchFamily="34" charset="0"/>
                <a:cs typeface="Arial" pitchFamily="34" charset="0"/>
              </a:rPr>
              <a:t> 29: 419-430.</a:t>
            </a:r>
          </a:p>
          <a:p>
            <a:pPr marL="457200" indent="-457200">
              <a:buFont typeface="+mj-lt"/>
              <a:buAutoNum type="arabicPeriod"/>
            </a:pPr>
            <a:r>
              <a:rPr lang="en-US" sz="2400" dirty="0">
                <a:latin typeface="Arial" pitchFamily="34" charset="0"/>
                <a:cs typeface="Arial" pitchFamily="34" charset="0"/>
              </a:rPr>
              <a:t>Kaya, S., Y. Araki &amp; E. Ito, (1985). Eur. J. </a:t>
            </a:r>
            <a:r>
              <a:rPr lang="en-US" sz="2400" dirty="0" err="1">
                <a:latin typeface="Arial" pitchFamily="34" charset="0"/>
                <a:cs typeface="Arial" pitchFamily="34" charset="0"/>
              </a:rPr>
              <a:t>Biochem</a:t>
            </a:r>
            <a:r>
              <a:rPr lang="en-US" sz="2400" dirty="0">
                <a:latin typeface="Arial" pitchFamily="34" charset="0"/>
                <a:cs typeface="Arial" pitchFamily="34" charset="0"/>
              </a:rPr>
              <a:t>. 146: 517-522.</a:t>
            </a:r>
          </a:p>
        </p:txBody>
      </p:sp>
      <p:sp>
        <p:nvSpPr>
          <p:cNvPr id="431" name="Rectangle 575"/>
          <p:cNvSpPr>
            <a:spLocks noChangeArrowheads="1"/>
          </p:cNvSpPr>
          <p:nvPr/>
        </p:nvSpPr>
        <p:spPr bwMode="auto">
          <a:xfrm>
            <a:off x="22575873" y="17682702"/>
            <a:ext cx="10134600" cy="2554545"/>
          </a:xfrm>
          <a:prstGeom prst="rect">
            <a:avLst/>
          </a:prstGeom>
          <a:noFill/>
          <a:ln w="9525">
            <a:noFill/>
            <a:miter lim="800000"/>
            <a:headEnd/>
            <a:tailEnd/>
          </a:ln>
        </p:spPr>
        <p:txBody>
          <a:bodyPr wrap="square">
            <a:spAutoFit/>
          </a:bodyPr>
          <a:lstStyle/>
          <a:p>
            <a:r>
              <a:rPr lang="en-US" sz="3200" b="1" dirty="0">
                <a:solidFill>
                  <a:srgbClr val="000000"/>
                </a:solidFill>
                <a:latin typeface="Arial" pitchFamily="34" charset="0"/>
                <a:cs typeface="Arial" pitchFamily="34" charset="0"/>
              </a:rPr>
              <a:t>Table 1.  Laboratory data.  </a:t>
            </a:r>
            <a:r>
              <a:rPr lang="en-US" sz="3200" dirty="0">
                <a:solidFill>
                  <a:srgbClr val="000000"/>
                </a:solidFill>
                <a:latin typeface="Arial" pitchFamily="34" charset="0"/>
                <a:cs typeface="Arial" pitchFamily="34" charset="0"/>
              </a:rPr>
              <a:t>This table was created in PowerPoint, but other ways to create tables can be used as well. Tables made in Word can be edited in Word.  Keep the tables simple. You can highlight specific items with shading or colored text.  </a:t>
            </a:r>
            <a:endParaRPr lang="en-US" sz="3200" b="1" dirty="0">
              <a:solidFill>
                <a:srgbClr val="000000"/>
              </a:solidFill>
              <a:latin typeface="Arial" pitchFamily="34" charset="0"/>
              <a:cs typeface="Arial" pitchFamily="34" charset="0"/>
            </a:endParaRPr>
          </a:p>
        </p:txBody>
      </p:sp>
      <p:graphicFrame>
        <p:nvGraphicFramePr>
          <p:cNvPr id="430" name="Chart 429"/>
          <p:cNvGraphicFramePr>
            <a:graphicFrameLocks/>
          </p:cNvGraphicFramePr>
          <p:nvPr>
            <p:extLst>
              <p:ext uri="{D42A27DB-BD31-4B8C-83A1-F6EECF244321}">
                <p14:modId xmlns:p14="http://schemas.microsoft.com/office/powerpoint/2010/main" val="3890751502"/>
              </p:ext>
            </p:extLst>
          </p:nvPr>
        </p:nvGraphicFramePr>
        <p:xfrm>
          <a:off x="22532331" y="21556682"/>
          <a:ext cx="9982200" cy="67056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10911845" y="11400591"/>
            <a:ext cx="10744200" cy="8094524"/>
          </a:xfrm>
          <a:prstGeom prst="rect">
            <a:avLst/>
          </a:prstGeom>
          <a:noFill/>
        </p:spPr>
        <p:txBody>
          <a:bodyPr wrap="square" rtlCol="0">
            <a:spAutoFit/>
          </a:bodyPr>
          <a:lstStyle/>
          <a:p>
            <a:r>
              <a:rPr lang="en-US" sz="4000" b="1" dirty="0">
                <a:latin typeface="Arial" pitchFamily="34" charset="0"/>
                <a:cs typeface="Arial" pitchFamily="34" charset="0"/>
              </a:rPr>
              <a:t>Figure 1</a:t>
            </a:r>
            <a:r>
              <a:rPr lang="en-US" sz="4000" dirty="0">
                <a:latin typeface="Arial" pitchFamily="34" charset="0"/>
                <a:cs typeface="Arial" pitchFamily="34" charset="0"/>
              </a:rPr>
              <a:t>.  Chronological order is a good way to present case information</a:t>
            </a:r>
          </a:p>
          <a:p>
            <a:pPr marL="457200" indent="-457200">
              <a:buFont typeface="Arial" pitchFamily="34" charset="0"/>
              <a:buChar char="•"/>
            </a:pPr>
            <a:r>
              <a:rPr lang="en-US" sz="4000" dirty="0">
                <a:latin typeface="Arial" pitchFamily="34" charset="0"/>
                <a:cs typeface="Arial" pitchFamily="34" charset="0"/>
              </a:rPr>
              <a:t>In this section, include what the reader needs to understand in order to understand the base.</a:t>
            </a:r>
          </a:p>
          <a:p>
            <a:pPr marL="457200" indent="-457200">
              <a:buFont typeface="Arial" pitchFamily="34" charset="0"/>
              <a:buChar char="•"/>
            </a:pPr>
            <a:r>
              <a:rPr lang="en-US" sz="4000" b="1" dirty="0">
                <a:solidFill>
                  <a:srgbClr val="FF0000"/>
                </a:solidFill>
                <a:latin typeface="Arial" pitchFamily="34" charset="0"/>
                <a:cs typeface="Arial" pitchFamily="34" charset="0"/>
              </a:rPr>
              <a:t>DO NOT use full dates</a:t>
            </a:r>
            <a:r>
              <a:rPr lang="en-US" sz="4000" dirty="0">
                <a:latin typeface="Arial" pitchFamily="34" charset="0"/>
                <a:cs typeface="Arial" pitchFamily="34" charset="0"/>
              </a:rPr>
              <a:t>– generally use time 0 and then relate back.  </a:t>
            </a:r>
          </a:p>
          <a:p>
            <a:pPr marL="457200" indent="-457200">
              <a:buFont typeface="Arial" pitchFamily="34" charset="0"/>
              <a:buChar char="•"/>
            </a:pPr>
            <a:r>
              <a:rPr lang="en-US" sz="4000" dirty="0">
                <a:latin typeface="Arial" pitchFamily="34" charset="0"/>
                <a:cs typeface="Arial" pitchFamily="34" charset="0"/>
              </a:rPr>
              <a:t>Provide only those tests and lab results that are relevant to the understanding of this case.  This may include both positive and negative results. </a:t>
            </a:r>
          </a:p>
          <a:p>
            <a:endParaRPr lang="en-US" sz="4000" b="1" dirty="0">
              <a:latin typeface="Arial" pitchFamily="34" charset="0"/>
              <a:cs typeface="Arial" pitchFamily="34" charset="0"/>
            </a:endParaRPr>
          </a:p>
          <a:p>
            <a:r>
              <a:rPr lang="en-US" sz="4000" dirty="0">
                <a:latin typeface="Arial" pitchFamily="34" charset="0"/>
                <a:cs typeface="Arial" pitchFamily="34" charset="0"/>
              </a:rPr>
              <a:t>.</a:t>
            </a:r>
          </a:p>
        </p:txBody>
      </p:sp>
      <p:sp>
        <p:nvSpPr>
          <p:cNvPr id="432" name="TextBox 431"/>
          <p:cNvSpPr txBox="1"/>
          <p:nvPr/>
        </p:nvSpPr>
        <p:spPr>
          <a:xfrm>
            <a:off x="33375600" y="28422600"/>
            <a:ext cx="9278039" cy="9906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000" dirty="0">
                <a:latin typeface="Arial" pitchFamily="34" charset="0"/>
                <a:cs typeface="Arial" pitchFamily="34" charset="0"/>
              </a:rPr>
              <a:t>Acknowledgements</a:t>
            </a:r>
          </a:p>
        </p:txBody>
      </p:sp>
      <p:sp>
        <p:nvSpPr>
          <p:cNvPr id="433" name="TextBox 15"/>
          <p:cNvSpPr txBox="1">
            <a:spLocks noChangeArrowheads="1"/>
          </p:cNvSpPr>
          <p:nvPr/>
        </p:nvSpPr>
        <p:spPr bwMode="auto">
          <a:xfrm>
            <a:off x="33528000" y="29870400"/>
            <a:ext cx="9601200" cy="2062103"/>
          </a:xfrm>
          <a:prstGeom prst="rect">
            <a:avLst/>
          </a:prstGeom>
          <a:noFill/>
          <a:ln w="9525">
            <a:noFill/>
            <a:miter lim="800000"/>
            <a:headEnd/>
            <a:tailEnd/>
          </a:ln>
        </p:spPr>
        <p:txBody>
          <a:bodyPr wrap="square">
            <a:spAutoFit/>
          </a:bodyPr>
          <a:lstStyle/>
          <a:p>
            <a:r>
              <a:rPr lang="en-US" sz="3200" dirty="0">
                <a:latin typeface="Arial" pitchFamily="34" charset="0"/>
                <a:cs typeface="Arial" pitchFamily="34" charset="0"/>
              </a:rPr>
              <a:t>The departments, clinical affiliations, or individuals not included as authors should go here.</a:t>
            </a:r>
          </a:p>
          <a:p>
            <a:r>
              <a:rPr lang="en-US" sz="3200" dirty="0">
                <a:latin typeface="Arial" pitchFamily="34" charset="0"/>
                <a:cs typeface="Arial" pitchFamily="34" charset="0"/>
              </a:rPr>
              <a:t>Any funding sources, (grants, sponsors, etc.)</a:t>
            </a:r>
          </a:p>
          <a:p>
            <a:r>
              <a:rPr lang="en-US" sz="3200" dirty="0">
                <a:latin typeface="Arial" pitchFamily="34" charset="0"/>
                <a:cs typeface="Arial" pitchFamily="34" charset="0"/>
              </a:rPr>
              <a:t>Patient consent obtained by the authors.  </a:t>
            </a:r>
          </a:p>
        </p:txBody>
      </p:sp>
      <p:cxnSp>
        <p:nvCxnSpPr>
          <p:cNvPr id="13" name="Straight Connector 12"/>
          <p:cNvCxnSpPr/>
          <p:nvPr/>
        </p:nvCxnSpPr>
        <p:spPr>
          <a:xfrm>
            <a:off x="11690568" y="9982200"/>
            <a:ext cx="198395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2682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1497619" y="7364537"/>
            <a:ext cx="2228026" cy="1446550"/>
          </a:xfrm>
          <a:prstGeom prst="rect">
            <a:avLst/>
          </a:prstGeom>
          <a:noFill/>
        </p:spPr>
        <p:txBody>
          <a:bodyPr wrap="square" rtlCol="0">
            <a:spAutoFit/>
          </a:bodyPr>
          <a:lstStyle/>
          <a:p>
            <a:r>
              <a:rPr lang="en-US" sz="4400" dirty="0"/>
              <a:t>Acute injury</a:t>
            </a:r>
          </a:p>
        </p:txBody>
      </p:sp>
      <p:cxnSp>
        <p:nvCxnSpPr>
          <p:cNvPr id="41" name="Straight Connector 40"/>
          <p:cNvCxnSpPr/>
          <p:nvPr/>
        </p:nvCxnSpPr>
        <p:spPr>
          <a:xfrm>
            <a:off x="144780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69926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06502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5146000" y="9218354"/>
            <a:ext cx="0" cy="1282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1530071" y="9218354"/>
            <a:ext cx="0" cy="1282006"/>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0060881" y="6929437"/>
            <a:ext cx="3075101" cy="2123658"/>
          </a:xfrm>
          <a:prstGeom prst="rect">
            <a:avLst/>
          </a:prstGeom>
          <a:noFill/>
        </p:spPr>
        <p:txBody>
          <a:bodyPr wrap="square" rtlCol="0">
            <a:spAutoFit/>
          </a:bodyPr>
          <a:lstStyle/>
          <a:p>
            <a:r>
              <a:rPr lang="en-US" sz="4400" dirty="0"/>
              <a:t>Discharge</a:t>
            </a:r>
          </a:p>
          <a:p>
            <a:r>
              <a:rPr lang="en-US" sz="4400" dirty="0"/>
              <a:t>(8 weeks after injury)</a:t>
            </a:r>
          </a:p>
        </p:txBody>
      </p:sp>
      <p:sp>
        <p:nvSpPr>
          <p:cNvPr id="47" name="TextBox 46"/>
          <p:cNvSpPr txBox="1"/>
          <p:nvPr/>
        </p:nvSpPr>
        <p:spPr>
          <a:xfrm>
            <a:off x="19897844" y="6962865"/>
            <a:ext cx="3047999" cy="2123658"/>
          </a:xfrm>
          <a:prstGeom prst="rect">
            <a:avLst/>
          </a:prstGeom>
          <a:noFill/>
        </p:spPr>
        <p:txBody>
          <a:bodyPr wrap="square" rtlCol="0">
            <a:spAutoFit/>
          </a:bodyPr>
          <a:lstStyle/>
          <a:p>
            <a:r>
              <a:rPr lang="en-US" sz="4400" dirty="0"/>
              <a:t>Surgery</a:t>
            </a:r>
          </a:p>
          <a:p>
            <a:r>
              <a:rPr lang="en-US" sz="4400" dirty="0"/>
              <a:t>(6 weeks after injury)</a:t>
            </a:r>
          </a:p>
        </p:txBody>
      </p:sp>
      <p:sp>
        <p:nvSpPr>
          <p:cNvPr id="6" name="TextBox 5">
            <a:extLst>
              <a:ext uri="{FF2B5EF4-FFF2-40B4-BE49-F238E27FC236}">
                <a16:creationId xmlns:a16="http://schemas.microsoft.com/office/drawing/2014/main" id="{3E5E32B9-DCE3-45B7-EBCD-B268EA88F411}"/>
              </a:ext>
            </a:extLst>
          </p:cNvPr>
          <p:cNvSpPr txBox="1"/>
          <p:nvPr/>
        </p:nvSpPr>
        <p:spPr>
          <a:xfrm>
            <a:off x="23365001" y="16170293"/>
            <a:ext cx="8746625" cy="1323439"/>
          </a:xfrm>
          <a:prstGeom prst="rect">
            <a:avLst/>
          </a:prstGeom>
          <a:noFill/>
        </p:spPr>
        <p:txBody>
          <a:bodyPr wrap="none" rtlCol="0">
            <a:spAutoFit/>
          </a:bodyPr>
          <a:lstStyle/>
          <a:p>
            <a:r>
              <a:rPr lang="en-US" sz="8000" dirty="0">
                <a:solidFill>
                  <a:srgbClr val="FF0000"/>
                </a:solidFill>
              </a:rPr>
              <a:t>Do not use full dates</a:t>
            </a:r>
          </a:p>
        </p:txBody>
      </p:sp>
      <p:pic>
        <p:nvPicPr>
          <p:cNvPr id="18" name="Picture 17">
            <a:extLst>
              <a:ext uri="{FF2B5EF4-FFF2-40B4-BE49-F238E27FC236}">
                <a16:creationId xmlns:a16="http://schemas.microsoft.com/office/drawing/2014/main" id="{956BB00C-61C3-B5D8-6212-425EE7A61140}"/>
              </a:ext>
            </a:extLst>
          </p:cNvPr>
          <p:cNvPicPr>
            <a:picLocks noChangeAspect="1"/>
          </p:cNvPicPr>
          <p:nvPr/>
        </p:nvPicPr>
        <p:blipFill>
          <a:blip r:embed="rId4"/>
          <a:stretch>
            <a:fillRect/>
          </a:stretch>
        </p:blipFill>
        <p:spPr>
          <a:xfrm>
            <a:off x="11130516" y="18415037"/>
            <a:ext cx="10058400" cy="8808542"/>
          </a:xfrm>
          <a:prstGeom prst="rect">
            <a:avLst/>
          </a:prstGeom>
        </p:spPr>
      </p:pic>
      <p:pic>
        <p:nvPicPr>
          <p:cNvPr id="10" name="Picture 9" descr="A logo on an orange background&#10;&#10;Description automatically generated">
            <a:extLst>
              <a:ext uri="{FF2B5EF4-FFF2-40B4-BE49-F238E27FC236}">
                <a16:creationId xmlns:a16="http://schemas.microsoft.com/office/drawing/2014/main" id="{97C90789-C012-C276-BCE9-4C772811EEA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33600" y="764388"/>
            <a:ext cx="5440680" cy="4543591"/>
          </a:xfrm>
          <a:prstGeom prst="rect">
            <a:avLst/>
          </a:prstGeom>
        </p:spPr>
      </p:pic>
    </p:spTree>
    <p:extLst>
      <p:ext uri="{BB962C8B-B14F-4D97-AF65-F5344CB8AC3E}">
        <p14:creationId xmlns:p14="http://schemas.microsoft.com/office/powerpoint/2010/main" val="131261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TotalTime>
  <Words>884</Words>
  <Application>Microsoft Office PowerPoint</Application>
  <PresentationFormat>Custom</PresentationFormat>
  <Paragraphs>94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Hamrick, Terri</dc:creator>
  <cp:lastModifiedBy>Gerstner, Laura R.</cp:lastModifiedBy>
  <cp:revision>48</cp:revision>
  <cp:lastPrinted>2016-04-04T16:18:20Z</cp:lastPrinted>
  <dcterms:created xsi:type="dcterms:W3CDTF">2016-03-29T23:22:40Z</dcterms:created>
  <dcterms:modified xsi:type="dcterms:W3CDTF">2024-12-09T20:47:43Z</dcterms:modified>
</cp:coreProperties>
</file>