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94" r:id="rId10"/>
    <p:sldId id="293" r:id="rId11"/>
    <p:sldId id="265" r:id="rId12"/>
    <p:sldId id="266" r:id="rId13"/>
    <p:sldId id="267" r:id="rId14"/>
    <p:sldId id="268" r:id="rId15"/>
    <p:sldId id="269" r:id="rId16"/>
    <p:sldId id="270" r:id="rId17"/>
    <p:sldId id="271" r:id="rId18"/>
    <p:sldId id="272" r:id="rId19"/>
    <p:sldId id="273" r:id="rId20"/>
    <p:sldId id="286" r:id="rId21"/>
    <p:sldId id="274" r:id="rId22"/>
    <p:sldId id="284" r:id="rId23"/>
    <p:sldId id="295" r:id="rId24"/>
    <p:sldId id="290" r:id="rId25"/>
    <p:sldId id="275" r:id="rId26"/>
    <p:sldId id="287" r:id="rId27"/>
    <p:sldId id="276" r:id="rId28"/>
    <p:sldId id="288" r:id="rId29"/>
    <p:sldId id="291" r:id="rId30"/>
    <p:sldId id="292" r:id="rId31"/>
    <p:sldId id="277" r:id="rId32"/>
    <p:sldId id="278" r:id="rId33"/>
    <p:sldId id="279" r:id="rId34"/>
    <p:sldId id="285" r:id="rId35"/>
    <p:sldId id="280" r:id="rId36"/>
    <p:sldId id="282" r:id="rId37"/>
    <p:sldId id="281" r:id="rId38"/>
    <p:sldId id="289" r:id="rId39"/>
    <p:sldId id="283"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7C36AB-08AA-4EB5-8E77-FF553E0151AF}" v="49" dt="2023-03-21T12:51:07.307"/>
    <p1510:client id="{13A941B2-5CDA-402E-BC02-11CB6A4EEBBF}" v="517" dt="2023-03-21T22:16:51.416"/>
    <p1510:client id="{40B88675-B768-4E1F-95DC-4B9AC452AF45}" v="3" dt="2023-03-30T00:22:19.445"/>
    <p1510:client id="{4DC2A224-C66B-4F41-8888-926AF1F2E29D}" v="2" dt="2023-03-30T18:07:11.996"/>
    <p1510:client id="{4FB4215E-EF9F-46DC-878E-B6658EF8F678}" v="4" dt="2023-03-31T12:50:34.637"/>
    <p1510:client id="{B4A795CB-7D8D-4BDB-8A2E-B8F1D050D4EE}" v="65" dt="2023-03-28T14:38:05.885"/>
    <p1510:client id="{B6934EF6-5B22-4D64-BC9F-977F313F3B12}" v="49" dt="2023-03-23T20:42:53.979"/>
    <p1510:client id="{BBB4A1FD-3B06-4482-81C7-F8F137E0F4E0}" v="34" dt="2023-04-04T13:35:23.520"/>
    <p1510:client id="{C326352B-8D67-4597-81DE-D29F9F9DB060}" v="386" dt="2023-04-03T20:26:26.372"/>
    <p1510:client id="{DB4BDAA9-33CA-4A30-A8DE-DF8CAED274B1}" v="1967" dt="2023-03-21T00:57:07.164"/>
    <p1510:client id="{E81ADAE9-567A-4483-990E-AE9DA6B4A339}" v="65" dt="2023-03-27T17:19:35.865"/>
    <p1510:client id="{E8288E39-8A1E-4379-9683-36883C8D73FA}" v="129" dt="2023-03-24T16:49:44.0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2" autoAdjust="0"/>
    <p:restoredTop sz="94660"/>
  </p:normalViewPr>
  <p:slideViewPr>
    <p:cSldViewPr snapToGrid="0">
      <p:cViewPr varScale="1">
        <p:scale>
          <a:sx n="86" d="100"/>
          <a:sy n="86" d="100"/>
        </p:scale>
        <p:origin x="33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dirty="0"/>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34421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dirty="0"/>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60955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dirty="0"/>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4445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48393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dirty="0"/>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547636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dirty="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451433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dirty="0"/>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dirty="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04512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684188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1641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61647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dirty="0"/>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01063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dirty="0"/>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96953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38718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42114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75901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dirty="0"/>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51728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dirty="0"/>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73667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4/4/2024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1688364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D7D3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2024 </a:t>
            </a:r>
            <a:br>
              <a:rPr lang="en-US" dirty="0"/>
            </a:br>
            <a:r>
              <a:rPr lang="en-US" dirty="0"/>
              <a:t>CPHS Excellence Awards</a:t>
            </a:r>
          </a:p>
        </p:txBody>
      </p:sp>
      <p:sp>
        <p:nvSpPr>
          <p:cNvPr id="3" name="Subtitle 2"/>
          <p:cNvSpPr>
            <a:spLocks noGrp="1"/>
          </p:cNvSpPr>
          <p:nvPr>
            <p:ph type="subTitle" idx="1"/>
          </p:nvPr>
        </p:nvSpPr>
        <p:spPr>
          <a:xfrm>
            <a:off x="3492418" y="3996267"/>
            <a:ext cx="6987645" cy="1388534"/>
          </a:xfrm>
        </p:spPr>
        <p:txBody>
          <a:bodyPr/>
          <a:lstStyle/>
          <a:p>
            <a:r>
              <a:rPr lang="en-US" dirty="0"/>
              <a:t>Presented by: CPHS Office of Admissions &amp; Student Affairs</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17F48-B529-D880-313A-8B91E0D5FA93}"/>
              </a:ext>
            </a:extLst>
          </p:cNvPr>
          <p:cNvSpPr>
            <a:spLocks noGrp="1"/>
          </p:cNvSpPr>
          <p:nvPr>
            <p:ph type="title"/>
          </p:nvPr>
        </p:nvSpPr>
        <p:spPr/>
        <p:txBody>
          <a:bodyPr>
            <a:normAutofit fontScale="90000"/>
          </a:bodyPr>
          <a:lstStyle/>
          <a:p>
            <a:r>
              <a:rPr lang="en-US" b="1" dirty="0">
                <a:solidFill>
                  <a:schemeClr val="accent3"/>
                </a:solidFill>
                <a:highlight>
                  <a:srgbClr val="000000"/>
                </a:highlight>
                <a:ea typeface="+mj-lt"/>
                <a:cs typeface="+mj-lt"/>
              </a:rPr>
              <a:t>Student Organization of the Year</a:t>
            </a:r>
            <a:r>
              <a:rPr lang="en-US" b="1" dirty="0">
                <a:highlight>
                  <a:srgbClr val="000000"/>
                </a:highlight>
                <a:ea typeface="+mj-lt"/>
                <a:cs typeface="+mj-lt"/>
              </a:rPr>
              <a:t>: </a:t>
            </a:r>
            <a:br>
              <a:rPr lang="en-US" b="1" dirty="0">
                <a:ea typeface="+mj-lt"/>
                <a:cs typeface="+mj-lt"/>
              </a:rPr>
            </a:br>
            <a:r>
              <a:rPr lang="en-US" b="1" dirty="0">
                <a:ea typeface="+mj-lt"/>
                <a:cs typeface="+mj-lt"/>
              </a:rPr>
              <a:t>Presented by: Sarah Goetz</a:t>
            </a:r>
            <a:br>
              <a:rPr lang="en-US" b="1" dirty="0">
                <a:ea typeface="+mj-lt"/>
                <a:cs typeface="+mj-lt"/>
              </a:rPr>
            </a:br>
            <a:r>
              <a:rPr lang="en-US" sz="3100" b="1" dirty="0">
                <a:ea typeface="+mj-lt"/>
                <a:cs typeface="+mj-lt"/>
              </a:rPr>
              <a:t>Director of Student Affairs</a:t>
            </a:r>
            <a:endParaRPr lang="en-US" sz="3100" dirty="0">
              <a:ea typeface="+mj-lt"/>
              <a:cs typeface="+mj-lt"/>
            </a:endParaRPr>
          </a:p>
        </p:txBody>
      </p:sp>
      <p:sp>
        <p:nvSpPr>
          <p:cNvPr id="3" name="Content Placeholder 2">
            <a:extLst>
              <a:ext uri="{FF2B5EF4-FFF2-40B4-BE49-F238E27FC236}">
                <a16:creationId xmlns:a16="http://schemas.microsoft.com/office/drawing/2014/main" id="{FCEFEB4E-58DA-033E-9D7D-ED3FCE20C5D7}"/>
              </a:ext>
            </a:extLst>
          </p:cNvPr>
          <p:cNvSpPr>
            <a:spLocks noGrp="1"/>
          </p:cNvSpPr>
          <p:nvPr>
            <p:ph idx="1"/>
          </p:nvPr>
        </p:nvSpPr>
        <p:spPr/>
        <p:txBody>
          <a:bodyPr>
            <a:normAutofit fontScale="92500" lnSpcReduction="20000"/>
          </a:bodyPr>
          <a:lstStyle/>
          <a:p>
            <a:pPr marL="0" indent="0">
              <a:buNone/>
            </a:pPr>
            <a:r>
              <a:rPr lang="en-US" dirty="0">
                <a:ea typeface="+mn-lt"/>
                <a:cs typeface="+mn-lt"/>
              </a:rPr>
              <a:t>Student organizations are the core of involvement at CPHS, it would not be the same without them! It has been an absolute pleasure working with all of the organizations this year. It is an honor to watch these organizations serve others daily.</a:t>
            </a:r>
            <a:endParaRPr lang="en-US" dirty="0"/>
          </a:p>
          <a:p>
            <a:pPr marL="0" indent="0">
              <a:buNone/>
            </a:pPr>
            <a:endParaRPr lang="en-US" dirty="0">
              <a:ea typeface="+mn-lt"/>
              <a:cs typeface="+mn-lt"/>
            </a:endParaRPr>
          </a:p>
          <a:p>
            <a:pPr marL="0" indent="0">
              <a:buClr>
                <a:srgbClr val="1287C3"/>
              </a:buClr>
              <a:buNone/>
            </a:pPr>
            <a:r>
              <a:rPr lang="en-US" dirty="0">
                <a:ea typeface="+mn-lt"/>
                <a:cs typeface="+mn-lt"/>
              </a:rPr>
              <a:t>This award recognizes the graduate student organization that demonstrated consistent flexibility, initiative, creativity, and perseverance; made a meaningful contribution to graduate students, the College, and/or the surrounding community; and organized activities, events, and programs that have had a significant impact on the quality of campus life at CPHS. </a:t>
            </a:r>
          </a:p>
          <a:p>
            <a:pPr>
              <a:buClr>
                <a:srgbClr val="1287C3"/>
              </a:buClr>
            </a:pPr>
            <a:endParaRPr lang="en-US" dirty="0"/>
          </a:p>
        </p:txBody>
      </p:sp>
      <p:sp>
        <p:nvSpPr>
          <p:cNvPr id="4" name="TextBox 3">
            <a:extLst>
              <a:ext uri="{FF2B5EF4-FFF2-40B4-BE49-F238E27FC236}">
                <a16:creationId xmlns:a16="http://schemas.microsoft.com/office/drawing/2014/main" id="{27A8FFFA-621E-1887-0351-BED34D75DC75}"/>
              </a:ext>
            </a:extLst>
          </p:cNvPr>
          <p:cNvSpPr txBox="1"/>
          <p:nvPr/>
        </p:nvSpPr>
        <p:spPr>
          <a:xfrm>
            <a:off x="3028427" y="5421033"/>
            <a:ext cx="7139031" cy="1323439"/>
          </a:xfrm>
          <a:prstGeom prst="rect">
            <a:avLst/>
          </a:prstGeom>
          <a:noFill/>
        </p:spPr>
        <p:txBody>
          <a:bodyPr wrap="square" rtlCol="0">
            <a:spAutoFit/>
          </a:bodyPr>
          <a:lstStyle/>
          <a:p>
            <a:r>
              <a:rPr lang="en-US" sz="2000" dirty="0"/>
              <a:t>Nominees:</a:t>
            </a:r>
          </a:p>
          <a:p>
            <a:r>
              <a:rPr lang="en-US" sz="2000" dirty="0"/>
              <a:t>Pharmacy: Kappa Psi </a:t>
            </a:r>
          </a:p>
          <a:p>
            <a:r>
              <a:rPr lang="en-US" sz="2000" dirty="0"/>
              <a:t>Pharmacy: PRIDE in Healthcare</a:t>
            </a:r>
          </a:p>
          <a:p>
            <a:r>
              <a:rPr lang="en-US" sz="2000" dirty="0"/>
              <a:t>Pharmacy: The Beacon </a:t>
            </a:r>
          </a:p>
        </p:txBody>
      </p:sp>
    </p:spTree>
    <p:extLst>
      <p:ext uri="{BB962C8B-B14F-4D97-AF65-F5344CB8AC3E}">
        <p14:creationId xmlns:p14="http://schemas.microsoft.com/office/powerpoint/2010/main" val="33115314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77491-90D7-5A69-3910-4C4EAC7221F5}"/>
              </a:ext>
            </a:extLst>
          </p:cNvPr>
          <p:cNvSpPr>
            <a:spLocks noGrp="1"/>
          </p:cNvSpPr>
          <p:nvPr>
            <p:ph type="title"/>
          </p:nvPr>
        </p:nvSpPr>
        <p:spPr>
          <a:xfrm>
            <a:off x="1327736" y="685800"/>
            <a:ext cx="10175288" cy="1752599"/>
          </a:xfrm>
        </p:spPr>
        <p:txBody>
          <a:bodyPr>
            <a:normAutofit fontScale="90000"/>
          </a:bodyPr>
          <a:lstStyle/>
          <a:p>
            <a:r>
              <a:rPr lang="en-US" b="1" dirty="0">
                <a:solidFill>
                  <a:schemeClr val="accent3"/>
                </a:solidFill>
                <a:highlight>
                  <a:srgbClr val="000000"/>
                </a:highlight>
                <a:ea typeface="+mj-lt"/>
                <a:cs typeface="+mj-lt"/>
              </a:rPr>
              <a:t>Student Organization of the Year</a:t>
            </a:r>
            <a:br>
              <a:rPr lang="en-US" b="1" dirty="0">
                <a:solidFill>
                  <a:schemeClr val="accent3"/>
                </a:solidFill>
                <a:highlight>
                  <a:srgbClr val="000000"/>
                </a:highlight>
                <a:ea typeface="+mj-lt"/>
                <a:cs typeface="+mj-lt"/>
              </a:rPr>
            </a:br>
            <a:r>
              <a:rPr lang="en-US" b="1" i="1" dirty="0">
                <a:ea typeface="+mj-lt"/>
                <a:cs typeface="+mj-lt"/>
              </a:rPr>
              <a:t>Recipient: The Beacon </a:t>
            </a:r>
            <a:br>
              <a:rPr lang="en-US" b="1" i="1" dirty="0">
                <a:highlight>
                  <a:srgbClr val="FFFF00"/>
                </a:highlight>
                <a:ea typeface="+mj-lt"/>
                <a:cs typeface="+mj-lt"/>
              </a:rPr>
            </a:br>
            <a:endParaRPr lang="en-US" dirty="0">
              <a:highlight>
                <a:srgbClr val="FFFF00"/>
              </a:highlight>
              <a:ea typeface="+mj-lt"/>
              <a:cs typeface="+mj-lt"/>
            </a:endParaRPr>
          </a:p>
        </p:txBody>
      </p:sp>
      <p:sp>
        <p:nvSpPr>
          <p:cNvPr id="3" name="Content Placeholder 2">
            <a:extLst>
              <a:ext uri="{FF2B5EF4-FFF2-40B4-BE49-F238E27FC236}">
                <a16:creationId xmlns:a16="http://schemas.microsoft.com/office/drawing/2014/main" id="{34CD4F2A-2933-EA37-A7DB-93A78FD922D3}"/>
              </a:ext>
            </a:extLst>
          </p:cNvPr>
          <p:cNvSpPr>
            <a:spLocks noGrp="1"/>
          </p:cNvSpPr>
          <p:nvPr>
            <p:ph idx="1"/>
          </p:nvPr>
        </p:nvSpPr>
        <p:spPr>
          <a:xfrm>
            <a:off x="1484310" y="2172749"/>
            <a:ext cx="10018713" cy="3618451"/>
          </a:xfrm>
        </p:spPr>
        <p:txBody>
          <a:bodyPr>
            <a:normAutofit/>
          </a:bodyPr>
          <a:lstStyle/>
          <a:p>
            <a:pPr marL="0" indent="0" algn="ctr">
              <a:buNone/>
            </a:pPr>
            <a:r>
              <a:rPr lang="en-US" sz="3600" dirty="0">
                <a:solidFill>
                  <a:srgbClr val="333333"/>
                </a:solidFill>
                <a:effectLst/>
                <a:ea typeface="Times New Roman" panose="02020603050405020304" pitchFamily="18" charset="0"/>
              </a:rPr>
              <a:t>The Beacon has consistently demonstrated the significance of diversity, creativity, and healthcare at Campbell. The Beacon has prioritized leadership, development, and freedom of expression as the organization continues to grow.</a:t>
            </a:r>
            <a:endParaRPr lang="en-US" sz="3600" dirty="0">
              <a:ea typeface="+mn-lt"/>
              <a:cs typeface="+mn-lt"/>
            </a:endParaRPr>
          </a:p>
        </p:txBody>
      </p:sp>
      <p:sp>
        <p:nvSpPr>
          <p:cNvPr id="4" name="TextBox 3">
            <a:extLst>
              <a:ext uri="{FF2B5EF4-FFF2-40B4-BE49-F238E27FC236}">
                <a16:creationId xmlns:a16="http://schemas.microsoft.com/office/drawing/2014/main" id="{28674070-40A5-7FA3-6880-FD3BB7D9EE3E}"/>
              </a:ext>
            </a:extLst>
          </p:cNvPr>
          <p:cNvSpPr txBox="1"/>
          <p:nvPr/>
        </p:nvSpPr>
        <p:spPr>
          <a:xfrm>
            <a:off x="2593259" y="6083709"/>
            <a:ext cx="867696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Jordan, President of The Beacon, </a:t>
            </a:r>
            <a:r>
              <a:rPr lang="en-US" dirty="0">
                <a:ea typeface="+mn-lt"/>
                <a:cs typeface="+mn-lt"/>
              </a:rPr>
              <a:t>if you are present, please unmute your microphone.</a:t>
            </a:r>
            <a:endParaRPr lang="en-US" dirty="0"/>
          </a:p>
        </p:txBody>
      </p:sp>
    </p:spTree>
    <p:extLst>
      <p:ext uri="{BB962C8B-B14F-4D97-AF65-F5344CB8AC3E}">
        <p14:creationId xmlns:p14="http://schemas.microsoft.com/office/powerpoint/2010/main" val="458697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CF796-3CFB-919D-F88D-4B87CAFE14CD}"/>
              </a:ext>
            </a:extLst>
          </p:cNvPr>
          <p:cNvSpPr>
            <a:spLocks noGrp="1"/>
          </p:cNvSpPr>
          <p:nvPr>
            <p:ph type="title"/>
          </p:nvPr>
        </p:nvSpPr>
        <p:spPr/>
        <p:txBody>
          <a:bodyPr>
            <a:normAutofit fontScale="90000"/>
          </a:bodyPr>
          <a:lstStyle/>
          <a:p>
            <a:r>
              <a:rPr lang="en-US" b="1" dirty="0">
                <a:solidFill>
                  <a:schemeClr val="accent3"/>
                </a:solidFill>
                <a:highlight>
                  <a:srgbClr val="000000"/>
                </a:highlight>
              </a:rPr>
              <a:t>Group Excellence in Community Service</a:t>
            </a:r>
            <a:br>
              <a:rPr lang="en-US" b="1" dirty="0"/>
            </a:br>
            <a:r>
              <a:rPr lang="en-US" dirty="0"/>
              <a:t>Presented By:</a:t>
            </a:r>
            <a:br>
              <a:rPr lang="en-US" dirty="0"/>
            </a:br>
            <a:r>
              <a:rPr lang="en-US" b="1" dirty="0"/>
              <a:t>Dr. Mark Moore,</a:t>
            </a:r>
            <a:br>
              <a:rPr lang="en-US" b="1" dirty="0"/>
            </a:br>
            <a:r>
              <a:rPr lang="en-US" sz="3100" b="1" dirty="0"/>
              <a:t>Associate Dean for Student Affairs </a:t>
            </a:r>
            <a:br>
              <a:rPr lang="en-US" dirty="0"/>
            </a:br>
            <a:endParaRPr lang="en-US" sz="3100" dirty="0"/>
          </a:p>
        </p:txBody>
      </p:sp>
      <p:sp>
        <p:nvSpPr>
          <p:cNvPr id="3" name="Content Placeholder 2">
            <a:extLst>
              <a:ext uri="{FF2B5EF4-FFF2-40B4-BE49-F238E27FC236}">
                <a16:creationId xmlns:a16="http://schemas.microsoft.com/office/drawing/2014/main" id="{9089E9E7-C87C-6835-CDF1-B44AE858437A}"/>
              </a:ext>
            </a:extLst>
          </p:cNvPr>
          <p:cNvSpPr>
            <a:spLocks noGrp="1"/>
          </p:cNvSpPr>
          <p:nvPr>
            <p:ph idx="1"/>
          </p:nvPr>
        </p:nvSpPr>
        <p:spPr/>
        <p:txBody>
          <a:bodyPr>
            <a:normAutofit fontScale="92500" lnSpcReduction="10000"/>
          </a:bodyPr>
          <a:lstStyle/>
          <a:p>
            <a:pPr marL="0" indent="0">
              <a:buNone/>
            </a:pPr>
            <a:r>
              <a:rPr lang="en" dirty="0">
                <a:ea typeface="+mn-lt"/>
                <a:cs typeface="+mn-lt"/>
              </a:rPr>
              <a:t>Recognizes a student organization that made a meaningful contribution to the surrounding community through service, addressed an existing problem, was committed to working with and for others, and successfully inspired and motivated others to act.</a:t>
            </a:r>
            <a:r>
              <a:rPr lang="en-US" dirty="0">
                <a:ea typeface="+mn-lt"/>
                <a:cs typeface="+mn-lt"/>
              </a:rPr>
              <a:t>  </a:t>
            </a:r>
          </a:p>
          <a:p>
            <a:pPr marL="0" indent="0">
              <a:buNone/>
            </a:pPr>
            <a:endParaRPr lang="en-US" dirty="0"/>
          </a:p>
          <a:p>
            <a:pPr marL="0" indent="0">
              <a:buNone/>
            </a:pPr>
            <a:r>
              <a:rPr lang="en-US" dirty="0"/>
              <a:t>Nominees:</a:t>
            </a:r>
          </a:p>
          <a:p>
            <a:pPr marL="0" indent="0">
              <a:buNone/>
            </a:pPr>
            <a:r>
              <a:rPr lang="en-US" dirty="0"/>
              <a:t>Physical Therapy: The Pro Bono Board</a:t>
            </a:r>
          </a:p>
          <a:p>
            <a:pPr marL="0" indent="0">
              <a:buNone/>
            </a:pPr>
            <a:r>
              <a:rPr lang="en-US" dirty="0"/>
              <a:t>Physician Assistant: Wallace Student Society </a:t>
            </a:r>
          </a:p>
        </p:txBody>
      </p:sp>
    </p:spTree>
    <p:extLst>
      <p:ext uri="{BB962C8B-B14F-4D97-AF65-F5344CB8AC3E}">
        <p14:creationId xmlns:p14="http://schemas.microsoft.com/office/powerpoint/2010/main" val="1463127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4A7D3-1B2D-748F-70F7-923022A89003}"/>
              </a:ext>
            </a:extLst>
          </p:cNvPr>
          <p:cNvSpPr>
            <a:spLocks noGrp="1"/>
          </p:cNvSpPr>
          <p:nvPr>
            <p:ph type="title"/>
          </p:nvPr>
        </p:nvSpPr>
        <p:spPr>
          <a:xfrm>
            <a:off x="1422859" y="341671"/>
            <a:ext cx="10018713" cy="1752599"/>
          </a:xfrm>
        </p:spPr>
        <p:txBody>
          <a:bodyPr>
            <a:normAutofit fontScale="90000"/>
          </a:bodyPr>
          <a:lstStyle/>
          <a:p>
            <a:r>
              <a:rPr lang="en-US" b="1" dirty="0">
                <a:solidFill>
                  <a:schemeClr val="accent3"/>
                </a:solidFill>
                <a:highlight>
                  <a:srgbClr val="000000"/>
                </a:highlight>
                <a:ea typeface="+mj-lt"/>
                <a:cs typeface="+mj-lt"/>
              </a:rPr>
              <a:t>Group Excellence in Community Service</a:t>
            </a:r>
            <a:br>
              <a:rPr lang="en-US" b="1" dirty="0">
                <a:solidFill>
                  <a:schemeClr val="accent3"/>
                </a:solidFill>
                <a:highlight>
                  <a:srgbClr val="000000"/>
                </a:highlight>
                <a:ea typeface="+mj-lt"/>
                <a:cs typeface="+mj-lt"/>
              </a:rPr>
            </a:br>
            <a:r>
              <a:rPr lang="en-US" b="1" dirty="0"/>
              <a:t>Recipient: The Pro Bono Board</a:t>
            </a:r>
            <a:br>
              <a:rPr lang="en-US" b="1" dirty="0"/>
            </a:br>
            <a:endParaRPr lang="en-US" dirty="0"/>
          </a:p>
        </p:txBody>
      </p:sp>
      <p:sp>
        <p:nvSpPr>
          <p:cNvPr id="3" name="Content Placeholder 2">
            <a:extLst>
              <a:ext uri="{FF2B5EF4-FFF2-40B4-BE49-F238E27FC236}">
                <a16:creationId xmlns:a16="http://schemas.microsoft.com/office/drawing/2014/main" id="{41C9EBCE-D802-2834-4349-1B95B1FF07CE}"/>
              </a:ext>
            </a:extLst>
          </p:cNvPr>
          <p:cNvSpPr>
            <a:spLocks noGrp="1"/>
          </p:cNvSpPr>
          <p:nvPr>
            <p:ph idx="1"/>
          </p:nvPr>
        </p:nvSpPr>
        <p:spPr>
          <a:xfrm>
            <a:off x="1472020" y="2135259"/>
            <a:ext cx="10018713" cy="3129974"/>
          </a:xfrm>
        </p:spPr>
        <p:txBody>
          <a:bodyPr>
            <a:normAutofit/>
          </a:bodyPr>
          <a:lstStyle/>
          <a:p>
            <a:pPr marL="0" indent="0" algn="ctr">
              <a:buNone/>
            </a:pPr>
            <a:r>
              <a:rPr lang="en-US" sz="3200" dirty="0">
                <a:solidFill>
                  <a:srgbClr val="333333"/>
                </a:solidFill>
                <a:effectLst/>
                <a:ea typeface="Times New Roman" panose="02020603050405020304" pitchFamily="18" charset="0"/>
              </a:rPr>
              <a:t>The Pro Bono Board from the Class of 2024, led by Hayle McClellan, has done an amazing job providing physical therapy services to our community. This board completes all scheduling, chart audits, fundraising, updates policies and procedures, and much more.</a:t>
            </a:r>
            <a:endParaRPr lang="en-US" sz="3200" dirty="0"/>
          </a:p>
        </p:txBody>
      </p:sp>
      <p:sp>
        <p:nvSpPr>
          <p:cNvPr id="4" name="TextBox 3">
            <a:extLst>
              <a:ext uri="{FF2B5EF4-FFF2-40B4-BE49-F238E27FC236}">
                <a16:creationId xmlns:a16="http://schemas.microsoft.com/office/drawing/2014/main" id="{CE8F2978-15AB-1A0E-8A9B-4FCA6E12FE28}"/>
              </a:ext>
            </a:extLst>
          </p:cNvPr>
          <p:cNvSpPr txBox="1"/>
          <p:nvPr/>
        </p:nvSpPr>
        <p:spPr>
          <a:xfrm>
            <a:off x="2793421" y="6146997"/>
            <a:ext cx="829596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Hayle, if you are present, please unmute your microphone.</a:t>
            </a:r>
          </a:p>
        </p:txBody>
      </p:sp>
    </p:spTree>
    <p:extLst>
      <p:ext uri="{BB962C8B-B14F-4D97-AF65-F5344CB8AC3E}">
        <p14:creationId xmlns:p14="http://schemas.microsoft.com/office/powerpoint/2010/main" val="2187579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B0F01-CFFD-AFD5-4EBE-D3E5DC2ADE0A}"/>
              </a:ext>
            </a:extLst>
          </p:cNvPr>
          <p:cNvSpPr>
            <a:spLocks noGrp="1"/>
          </p:cNvSpPr>
          <p:nvPr>
            <p:ph type="title"/>
          </p:nvPr>
        </p:nvSpPr>
        <p:spPr/>
        <p:txBody>
          <a:bodyPr>
            <a:normAutofit fontScale="90000"/>
          </a:bodyPr>
          <a:lstStyle/>
          <a:p>
            <a:r>
              <a:rPr lang="en-US" b="1" dirty="0">
                <a:solidFill>
                  <a:schemeClr val="accent3"/>
                </a:solidFill>
                <a:highlight>
                  <a:srgbClr val="000000"/>
                </a:highlight>
                <a:ea typeface="+mj-lt"/>
                <a:cs typeface="+mj-lt"/>
              </a:rPr>
              <a:t>IPE Student Collaboration Award</a:t>
            </a:r>
            <a:br>
              <a:rPr lang="en-US" b="1" dirty="0">
                <a:ea typeface="+mj-lt"/>
                <a:cs typeface="+mj-lt"/>
              </a:rPr>
            </a:br>
            <a:r>
              <a:rPr lang="en-US" sz="3600" b="1" dirty="0">
                <a:ea typeface="+mj-lt"/>
                <a:cs typeface="+mj-lt"/>
              </a:rPr>
              <a:t>Presented By: </a:t>
            </a:r>
            <a:r>
              <a:rPr lang="en-US" b="1" dirty="0">
                <a:ea typeface="+mj-lt"/>
                <a:cs typeface="+mj-lt"/>
              </a:rPr>
              <a:t>Dr. Paige Brown</a:t>
            </a:r>
            <a:br>
              <a:rPr lang="en-US" sz="3600" b="1" dirty="0">
                <a:ea typeface="+mj-lt"/>
                <a:cs typeface="+mj-lt"/>
              </a:rPr>
            </a:br>
            <a:r>
              <a:rPr lang="en-US" sz="3600" b="1" dirty="0">
                <a:ea typeface="+mj-lt"/>
                <a:cs typeface="+mj-lt"/>
              </a:rPr>
              <a:t>Director of Interprofessional Education (IPE) and Doctor of Health Sciences </a:t>
            </a:r>
            <a:endParaRPr lang="en-US" sz="3600" dirty="0">
              <a:ea typeface="+mj-lt"/>
              <a:cs typeface="+mj-lt"/>
            </a:endParaRPr>
          </a:p>
        </p:txBody>
      </p:sp>
      <p:sp>
        <p:nvSpPr>
          <p:cNvPr id="3" name="Content Placeholder 2">
            <a:extLst>
              <a:ext uri="{FF2B5EF4-FFF2-40B4-BE49-F238E27FC236}">
                <a16:creationId xmlns:a16="http://schemas.microsoft.com/office/drawing/2014/main" id="{ADF9C0D3-3108-6956-7729-6FB6476EFB64}"/>
              </a:ext>
            </a:extLst>
          </p:cNvPr>
          <p:cNvSpPr>
            <a:spLocks noGrp="1"/>
          </p:cNvSpPr>
          <p:nvPr>
            <p:ph idx="1"/>
          </p:nvPr>
        </p:nvSpPr>
        <p:spPr>
          <a:xfrm>
            <a:off x="1484310" y="2666999"/>
            <a:ext cx="10018713" cy="3423408"/>
          </a:xfrm>
        </p:spPr>
        <p:txBody>
          <a:bodyPr>
            <a:normAutofit lnSpcReduction="10000"/>
          </a:bodyPr>
          <a:lstStyle/>
          <a:p>
            <a:pPr marL="0" indent="0">
              <a:buNone/>
            </a:pPr>
            <a:r>
              <a:rPr lang="en-US" dirty="0">
                <a:ea typeface="+mn-lt"/>
                <a:cs typeface="+mn-lt"/>
              </a:rPr>
              <a:t>Recognizes a student that most embodied the elements of teamwork, collaboration, and quality programming that benefit CPHS; and worked most effectively with other student organizations, College departments, and/or the greater surrounding community.</a:t>
            </a:r>
          </a:p>
          <a:p>
            <a:pPr marL="0" indent="0">
              <a:buNone/>
            </a:pPr>
            <a:endParaRPr lang="en-US" dirty="0">
              <a:ea typeface="+mn-lt"/>
              <a:cs typeface="+mn-lt"/>
            </a:endParaRPr>
          </a:p>
          <a:p>
            <a:pPr marL="0" indent="0">
              <a:buNone/>
            </a:pPr>
            <a:r>
              <a:rPr lang="en-US" dirty="0">
                <a:ea typeface="+mn-lt"/>
                <a:cs typeface="+mn-lt"/>
              </a:rPr>
              <a:t>Nominees:</a:t>
            </a:r>
          </a:p>
          <a:p>
            <a:pPr marL="0" indent="0">
              <a:buNone/>
            </a:pPr>
            <a:r>
              <a:rPr lang="en-US" dirty="0">
                <a:ea typeface="+mn-lt"/>
                <a:cs typeface="+mn-lt"/>
              </a:rPr>
              <a:t>Pharmacy: Anetha Abraham </a:t>
            </a:r>
          </a:p>
          <a:p>
            <a:pPr marL="0" indent="0">
              <a:buNone/>
            </a:pPr>
            <a:r>
              <a:rPr lang="en-US" dirty="0">
                <a:ea typeface="+mn-lt"/>
                <a:cs typeface="+mn-lt"/>
              </a:rPr>
              <a:t>Pharmacy: Audrey Worrell </a:t>
            </a:r>
            <a:endParaRPr lang="en-US" dirty="0"/>
          </a:p>
        </p:txBody>
      </p:sp>
    </p:spTree>
    <p:extLst>
      <p:ext uri="{BB962C8B-B14F-4D97-AF65-F5344CB8AC3E}">
        <p14:creationId xmlns:p14="http://schemas.microsoft.com/office/powerpoint/2010/main" val="3521314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216F1-AB8A-1F5A-39EC-59551D7823A4}"/>
              </a:ext>
            </a:extLst>
          </p:cNvPr>
          <p:cNvSpPr>
            <a:spLocks noGrp="1"/>
          </p:cNvSpPr>
          <p:nvPr>
            <p:ph type="title"/>
          </p:nvPr>
        </p:nvSpPr>
        <p:spPr/>
        <p:txBody>
          <a:bodyPr>
            <a:normAutofit fontScale="90000"/>
          </a:bodyPr>
          <a:lstStyle/>
          <a:p>
            <a:r>
              <a:rPr lang="en-US" b="1" dirty="0">
                <a:solidFill>
                  <a:schemeClr val="accent3"/>
                </a:solidFill>
                <a:highlight>
                  <a:srgbClr val="000000"/>
                </a:highlight>
              </a:rPr>
              <a:t>IPE Student Collaboration Award</a:t>
            </a:r>
            <a:br>
              <a:rPr lang="en-US" b="1" dirty="0"/>
            </a:br>
            <a:r>
              <a:rPr lang="en-US" b="1" dirty="0"/>
              <a:t>Recipient: Anetha Abraham</a:t>
            </a:r>
            <a:br>
              <a:rPr lang="en-US" b="1" dirty="0"/>
            </a:br>
            <a:endParaRPr lang="en-US" dirty="0"/>
          </a:p>
        </p:txBody>
      </p:sp>
      <p:sp>
        <p:nvSpPr>
          <p:cNvPr id="3" name="Content Placeholder 2">
            <a:extLst>
              <a:ext uri="{FF2B5EF4-FFF2-40B4-BE49-F238E27FC236}">
                <a16:creationId xmlns:a16="http://schemas.microsoft.com/office/drawing/2014/main" id="{1B028F14-5ADD-7BFF-5A42-60195C2625D6}"/>
              </a:ext>
            </a:extLst>
          </p:cNvPr>
          <p:cNvSpPr>
            <a:spLocks noGrp="1"/>
          </p:cNvSpPr>
          <p:nvPr>
            <p:ph idx="1"/>
          </p:nvPr>
        </p:nvSpPr>
        <p:spPr>
          <a:xfrm>
            <a:off x="1484311" y="2438399"/>
            <a:ext cx="10018713" cy="3124201"/>
          </a:xfrm>
        </p:spPr>
        <p:txBody>
          <a:bodyPr/>
          <a:lstStyle/>
          <a:p>
            <a:pPr marL="0" indent="0" algn="ctr">
              <a:buNone/>
            </a:pPr>
            <a:r>
              <a:rPr lang="en-US" dirty="0">
                <a:effectLst/>
                <a:ea typeface="Arial" panose="020B0604020202020204" pitchFamily="34" charset="0"/>
              </a:rPr>
              <a:t>Anetha has been dedicated to advancing IPE as a student. She presented at NEXUS with Dr. Brown on her work in developing a station for IPE PLACES. She was instrumental in establishing IPE PLACES as a student-driven IPE event. Her work in creating the event, with a focus on her station development, provided a new approach to IPE event planning that encompasses students throughout the entire process. Anetha undoubtedly believes in the practice of collaboration making her an ideal candidate for this award.  </a:t>
            </a:r>
          </a:p>
          <a:p>
            <a:pPr marL="0" indent="0" algn="ctr">
              <a:buNone/>
            </a:pPr>
            <a:endParaRPr lang="en-US" dirty="0"/>
          </a:p>
        </p:txBody>
      </p:sp>
      <p:sp>
        <p:nvSpPr>
          <p:cNvPr id="4" name="TextBox 3">
            <a:extLst>
              <a:ext uri="{FF2B5EF4-FFF2-40B4-BE49-F238E27FC236}">
                <a16:creationId xmlns:a16="http://schemas.microsoft.com/office/drawing/2014/main" id="{44C57B29-E4D7-2DB8-0A7D-C0E04B91242C}"/>
              </a:ext>
            </a:extLst>
          </p:cNvPr>
          <p:cNvSpPr txBox="1"/>
          <p:nvPr/>
        </p:nvSpPr>
        <p:spPr>
          <a:xfrm>
            <a:off x="2868335" y="5922763"/>
            <a:ext cx="818535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Anetha, if you are present, please unmute your microphone.</a:t>
            </a:r>
          </a:p>
        </p:txBody>
      </p:sp>
    </p:spTree>
    <p:extLst>
      <p:ext uri="{BB962C8B-B14F-4D97-AF65-F5344CB8AC3E}">
        <p14:creationId xmlns:p14="http://schemas.microsoft.com/office/powerpoint/2010/main" val="3862720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4CAC3-AFF8-8DFF-C2FC-D374E9C0F6CA}"/>
              </a:ext>
            </a:extLst>
          </p:cNvPr>
          <p:cNvSpPr>
            <a:spLocks noGrp="1"/>
          </p:cNvSpPr>
          <p:nvPr>
            <p:ph type="title"/>
          </p:nvPr>
        </p:nvSpPr>
        <p:spPr>
          <a:xfrm>
            <a:off x="1484311" y="205636"/>
            <a:ext cx="10018713" cy="1752599"/>
          </a:xfrm>
        </p:spPr>
        <p:txBody>
          <a:bodyPr>
            <a:normAutofit fontScale="90000"/>
          </a:bodyPr>
          <a:lstStyle/>
          <a:p>
            <a:r>
              <a:rPr lang="en-US" b="1" dirty="0">
                <a:solidFill>
                  <a:schemeClr val="accent3"/>
                </a:solidFill>
                <a:highlight>
                  <a:srgbClr val="000000"/>
                </a:highlight>
                <a:ea typeface="+mj-lt"/>
                <a:cs typeface="+mj-lt"/>
              </a:rPr>
              <a:t>CPHS Camel Leadership Award</a:t>
            </a:r>
            <a:br>
              <a:rPr lang="en-US" b="1" dirty="0">
                <a:ea typeface="+mj-lt"/>
                <a:cs typeface="+mj-lt"/>
              </a:rPr>
            </a:br>
            <a:r>
              <a:rPr lang="en-US" b="1" dirty="0">
                <a:ea typeface="+mj-lt"/>
                <a:cs typeface="+mj-lt"/>
              </a:rPr>
              <a:t>Presented By: Sarah Goetz</a:t>
            </a:r>
            <a:br>
              <a:rPr lang="en-US" b="1" dirty="0">
                <a:ea typeface="+mj-lt"/>
                <a:cs typeface="+mj-lt"/>
              </a:rPr>
            </a:br>
            <a:r>
              <a:rPr lang="en-US" sz="3600" b="1" dirty="0">
                <a:ea typeface="+mj-lt"/>
                <a:cs typeface="+mj-lt"/>
              </a:rPr>
              <a:t>Director of Student Affairs</a:t>
            </a:r>
          </a:p>
        </p:txBody>
      </p:sp>
      <p:sp>
        <p:nvSpPr>
          <p:cNvPr id="3" name="Content Placeholder 2">
            <a:extLst>
              <a:ext uri="{FF2B5EF4-FFF2-40B4-BE49-F238E27FC236}">
                <a16:creationId xmlns:a16="http://schemas.microsoft.com/office/drawing/2014/main" id="{20A9FA7C-229A-58FA-843D-7D556C177FBC}"/>
              </a:ext>
            </a:extLst>
          </p:cNvPr>
          <p:cNvSpPr>
            <a:spLocks noGrp="1"/>
          </p:cNvSpPr>
          <p:nvPr>
            <p:ph idx="1"/>
          </p:nvPr>
        </p:nvSpPr>
        <p:spPr>
          <a:xfrm>
            <a:off x="1631794" y="1869475"/>
            <a:ext cx="10018713" cy="3124201"/>
          </a:xfrm>
        </p:spPr>
        <p:txBody>
          <a:bodyPr>
            <a:normAutofit/>
          </a:bodyPr>
          <a:lstStyle/>
          <a:p>
            <a:pPr marL="0" indent="0">
              <a:buNone/>
            </a:pPr>
            <a:r>
              <a:rPr lang="en-US" dirty="0">
                <a:ea typeface="+mn-lt"/>
                <a:cs typeface="+mn-lt"/>
              </a:rPr>
              <a:t>Recognizes a student leader who provided exemplary service, commitment, and strong leadership to their student organization and/or CPHS; made a meaningful contribution to members of the organization; motivated the group; made him/herself available to student organization members and brought out strengths and talents of individuals in the group; exemplified integrity in all words and actions; and demonstrated initiative by seeking ways to challenge the present and enrich the future.</a:t>
            </a:r>
          </a:p>
        </p:txBody>
      </p:sp>
      <p:sp>
        <p:nvSpPr>
          <p:cNvPr id="4" name="TextBox 3">
            <a:extLst>
              <a:ext uri="{FF2B5EF4-FFF2-40B4-BE49-F238E27FC236}">
                <a16:creationId xmlns:a16="http://schemas.microsoft.com/office/drawing/2014/main" id="{F17AB4B0-2EB3-4320-594B-823809CD7B19}"/>
              </a:ext>
            </a:extLst>
          </p:cNvPr>
          <p:cNvSpPr txBox="1"/>
          <p:nvPr/>
        </p:nvSpPr>
        <p:spPr>
          <a:xfrm>
            <a:off x="2374725" y="4762500"/>
            <a:ext cx="9668527"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dirty="0"/>
              <a:t>Nominees:</a:t>
            </a:r>
          </a:p>
          <a:p>
            <a:pPr algn="l"/>
            <a:r>
              <a:rPr lang="en-US" sz="2400" dirty="0"/>
              <a:t>Physician Assistant: Stephen Marquardt</a:t>
            </a:r>
          </a:p>
          <a:p>
            <a:pPr algn="l"/>
            <a:r>
              <a:rPr lang="en-US" sz="2400" dirty="0"/>
              <a:t>Pharmacy: Jessica Sharrow</a:t>
            </a:r>
          </a:p>
          <a:p>
            <a:pPr algn="l"/>
            <a:r>
              <a:rPr lang="en-US" sz="2400" dirty="0"/>
              <a:t>Pharmacy: Katherine Stein</a:t>
            </a:r>
          </a:p>
          <a:p>
            <a:pPr algn="l"/>
            <a:r>
              <a:rPr lang="en-US" sz="2400" dirty="0"/>
              <a:t>Pharmacy: Zoe Malphurs</a:t>
            </a:r>
          </a:p>
        </p:txBody>
      </p:sp>
    </p:spTree>
    <p:extLst>
      <p:ext uri="{BB962C8B-B14F-4D97-AF65-F5344CB8AC3E}">
        <p14:creationId xmlns:p14="http://schemas.microsoft.com/office/powerpoint/2010/main" val="35651792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438CB-172F-110D-9ADA-7FB51AD7B380}"/>
              </a:ext>
            </a:extLst>
          </p:cNvPr>
          <p:cNvSpPr>
            <a:spLocks noGrp="1"/>
          </p:cNvSpPr>
          <p:nvPr>
            <p:ph type="title"/>
          </p:nvPr>
        </p:nvSpPr>
        <p:spPr/>
        <p:txBody>
          <a:bodyPr>
            <a:normAutofit fontScale="90000"/>
          </a:bodyPr>
          <a:lstStyle/>
          <a:p>
            <a:r>
              <a:rPr lang="en-US" b="1" dirty="0">
                <a:solidFill>
                  <a:schemeClr val="accent3"/>
                </a:solidFill>
                <a:highlight>
                  <a:srgbClr val="000000"/>
                </a:highlight>
              </a:rPr>
              <a:t>CPHS Camel Leadership Award</a:t>
            </a:r>
            <a:br>
              <a:rPr lang="en-US" b="1" dirty="0"/>
            </a:br>
            <a:r>
              <a:rPr lang="en-US" b="1" dirty="0"/>
              <a:t>Recipient: Stephen Marquardt</a:t>
            </a:r>
            <a:br>
              <a:rPr lang="en-US" b="1" dirty="0"/>
            </a:br>
            <a:endParaRPr lang="en-US" dirty="0"/>
          </a:p>
        </p:txBody>
      </p:sp>
      <p:sp>
        <p:nvSpPr>
          <p:cNvPr id="3" name="Content Placeholder 2">
            <a:extLst>
              <a:ext uri="{FF2B5EF4-FFF2-40B4-BE49-F238E27FC236}">
                <a16:creationId xmlns:a16="http://schemas.microsoft.com/office/drawing/2014/main" id="{2D5AF6A4-B57B-D6F3-2241-0EC9C4F15FBB}"/>
              </a:ext>
            </a:extLst>
          </p:cNvPr>
          <p:cNvSpPr>
            <a:spLocks noGrp="1"/>
          </p:cNvSpPr>
          <p:nvPr>
            <p:ph idx="1"/>
          </p:nvPr>
        </p:nvSpPr>
        <p:spPr>
          <a:xfrm>
            <a:off x="1484310" y="2155971"/>
            <a:ext cx="10018713" cy="3635229"/>
          </a:xfrm>
        </p:spPr>
        <p:txBody>
          <a:bodyPr>
            <a:noAutofit/>
          </a:bodyPr>
          <a:lstStyle/>
          <a:p>
            <a:pPr marL="0" indent="0" algn="ctr">
              <a:buNone/>
            </a:pPr>
            <a:r>
              <a:rPr lang="en-US" sz="3200" kern="0" dirty="0">
                <a:effectLst/>
                <a:ea typeface="Aptos" panose="020B0004020202020204" pitchFamily="34" charset="0"/>
                <a:cs typeface="Aptos" panose="020B0004020202020204" pitchFamily="34" charset="0"/>
              </a:rPr>
              <a:t>Stephen displays leadership by ensuring our class has the most accurate information as we prepare for exams and the real world. He asks questions that others might not even think of. Stephen is also a great listener, providing an array of solutions to help whoever is in need. As someone who has been at Campbell the past five years, I can say he is becoming a true camel.</a:t>
            </a:r>
            <a:endParaRPr lang="en-US" sz="3200" dirty="0"/>
          </a:p>
        </p:txBody>
      </p:sp>
      <p:sp>
        <p:nvSpPr>
          <p:cNvPr id="4" name="TextBox 3">
            <a:extLst>
              <a:ext uri="{FF2B5EF4-FFF2-40B4-BE49-F238E27FC236}">
                <a16:creationId xmlns:a16="http://schemas.microsoft.com/office/drawing/2014/main" id="{C31C496D-32BA-B474-C411-A1B82204F565}"/>
              </a:ext>
            </a:extLst>
          </p:cNvPr>
          <p:cNvSpPr txBox="1"/>
          <p:nvPr/>
        </p:nvSpPr>
        <p:spPr>
          <a:xfrm>
            <a:off x="2888225" y="6231194"/>
            <a:ext cx="807474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Stephen, if you are present, please unmute your microphone.</a:t>
            </a:r>
          </a:p>
        </p:txBody>
      </p:sp>
    </p:spTree>
    <p:extLst>
      <p:ext uri="{BB962C8B-B14F-4D97-AF65-F5344CB8AC3E}">
        <p14:creationId xmlns:p14="http://schemas.microsoft.com/office/powerpoint/2010/main" val="1271444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3E3AD-6050-F805-CCF9-08C96490B0C3}"/>
              </a:ext>
            </a:extLst>
          </p:cNvPr>
          <p:cNvSpPr>
            <a:spLocks noGrp="1"/>
          </p:cNvSpPr>
          <p:nvPr>
            <p:ph type="title"/>
          </p:nvPr>
        </p:nvSpPr>
        <p:spPr/>
        <p:txBody>
          <a:bodyPr>
            <a:normAutofit fontScale="90000"/>
          </a:bodyPr>
          <a:lstStyle/>
          <a:p>
            <a:r>
              <a:rPr lang="en-US" b="1" dirty="0">
                <a:solidFill>
                  <a:schemeClr val="accent3"/>
                </a:solidFill>
                <a:highlight>
                  <a:srgbClr val="000000"/>
                </a:highlight>
                <a:ea typeface="+mj-lt"/>
                <a:cs typeface="+mj-lt"/>
              </a:rPr>
              <a:t>Student Ambassador of the Year</a:t>
            </a:r>
            <a:br>
              <a:rPr lang="en-US" b="1" dirty="0">
                <a:ea typeface="+mj-lt"/>
                <a:cs typeface="+mj-lt"/>
              </a:rPr>
            </a:br>
            <a:r>
              <a:rPr lang="en-US" sz="3600" b="1" dirty="0">
                <a:ea typeface="+mj-lt"/>
                <a:cs typeface="+mj-lt"/>
              </a:rPr>
              <a:t>Presented by:</a:t>
            </a:r>
            <a:br>
              <a:rPr lang="en-US" sz="3600" b="1" dirty="0">
                <a:ea typeface="+mj-lt"/>
                <a:cs typeface="+mj-lt"/>
              </a:rPr>
            </a:br>
            <a:r>
              <a:rPr lang="en-US" sz="3600" b="1" dirty="0">
                <a:ea typeface="+mj-lt"/>
                <a:cs typeface="+mj-lt"/>
              </a:rPr>
              <a:t>Shari McGuire</a:t>
            </a:r>
            <a:br>
              <a:rPr lang="en-US" sz="3600" b="1" dirty="0">
                <a:ea typeface="+mj-lt"/>
                <a:cs typeface="+mj-lt"/>
              </a:rPr>
            </a:br>
            <a:r>
              <a:rPr lang="en-US" sz="3600" b="1" dirty="0">
                <a:ea typeface="+mj-lt"/>
                <a:cs typeface="+mj-lt"/>
              </a:rPr>
              <a:t>Director of Enrollment Management</a:t>
            </a:r>
            <a:endParaRPr lang="en-US" sz="3600" dirty="0">
              <a:ea typeface="+mj-lt"/>
              <a:cs typeface="+mj-lt"/>
            </a:endParaRPr>
          </a:p>
        </p:txBody>
      </p:sp>
      <p:sp>
        <p:nvSpPr>
          <p:cNvPr id="3" name="Content Placeholder 2">
            <a:extLst>
              <a:ext uri="{FF2B5EF4-FFF2-40B4-BE49-F238E27FC236}">
                <a16:creationId xmlns:a16="http://schemas.microsoft.com/office/drawing/2014/main" id="{196F1E88-70D2-170D-3FFB-CCB34525CCF9}"/>
              </a:ext>
            </a:extLst>
          </p:cNvPr>
          <p:cNvSpPr>
            <a:spLocks noGrp="1"/>
          </p:cNvSpPr>
          <p:nvPr>
            <p:ph idx="1"/>
          </p:nvPr>
        </p:nvSpPr>
        <p:spPr>
          <a:xfrm>
            <a:off x="1521181" y="2839064"/>
            <a:ext cx="10018713" cy="3124201"/>
          </a:xfrm>
        </p:spPr>
        <p:txBody>
          <a:bodyPr>
            <a:normAutofit fontScale="85000" lnSpcReduction="20000"/>
          </a:bodyPr>
          <a:lstStyle/>
          <a:p>
            <a:pPr marL="0" indent="0">
              <a:buNone/>
            </a:pPr>
            <a:r>
              <a:rPr lang="en-US" dirty="0">
                <a:ea typeface="+mn-lt"/>
                <a:cs typeface="+mn-lt"/>
              </a:rPr>
              <a:t>Student Ambassador of the year awards are given out to ambassadors that go above and beyond their duties. They are often found at multiple events, always volunteering when needed, and eager to represent the university.</a:t>
            </a:r>
          </a:p>
          <a:p>
            <a:pPr marL="0" indent="0">
              <a:buNone/>
            </a:pPr>
            <a:endParaRPr lang="en-US" dirty="0"/>
          </a:p>
          <a:p>
            <a:pPr marL="0" indent="0">
              <a:buNone/>
            </a:pPr>
            <a:r>
              <a:rPr lang="en-US" dirty="0"/>
              <a:t>These ambassadors make immediate and frequent contact with potential students and are the catalyst that keeps the mission of CPHS continuing on.</a:t>
            </a:r>
          </a:p>
          <a:p>
            <a:pPr marL="0" indent="0">
              <a:buNone/>
            </a:pPr>
            <a:endParaRPr lang="en-US" dirty="0"/>
          </a:p>
          <a:p>
            <a:pPr marL="0" indent="0">
              <a:buNone/>
            </a:pPr>
            <a:r>
              <a:rPr lang="en-US" dirty="0"/>
              <a:t>Each of the programs in CPHS that has ambassadors has at least one recipient receiving an award. This includes Physician Assistant, Pharmacy, Physical Therapy, Public Health, and Nursing.</a:t>
            </a:r>
          </a:p>
        </p:txBody>
      </p:sp>
    </p:spTree>
    <p:extLst>
      <p:ext uri="{BB962C8B-B14F-4D97-AF65-F5344CB8AC3E}">
        <p14:creationId xmlns:p14="http://schemas.microsoft.com/office/powerpoint/2010/main" val="1442184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9461B-AE7A-D67B-ABC1-6A675E34E718}"/>
              </a:ext>
            </a:extLst>
          </p:cNvPr>
          <p:cNvSpPr>
            <a:spLocks noGrp="1"/>
          </p:cNvSpPr>
          <p:nvPr>
            <p:ph type="title"/>
          </p:nvPr>
        </p:nvSpPr>
        <p:spPr/>
        <p:txBody>
          <a:bodyPr>
            <a:normAutofit fontScale="90000"/>
          </a:bodyPr>
          <a:lstStyle/>
          <a:p>
            <a:r>
              <a:rPr lang="en-US" b="1" dirty="0">
                <a:solidFill>
                  <a:schemeClr val="accent3"/>
                </a:solidFill>
                <a:highlight>
                  <a:srgbClr val="000000"/>
                </a:highlight>
              </a:rPr>
              <a:t>Student Ambassador of the Year</a:t>
            </a:r>
            <a:br>
              <a:rPr lang="en-US" b="1" dirty="0">
                <a:solidFill>
                  <a:schemeClr val="accent3"/>
                </a:solidFill>
                <a:highlight>
                  <a:srgbClr val="000000"/>
                </a:highlight>
              </a:rPr>
            </a:br>
            <a:r>
              <a:rPr lang="en-US" i="1" dirty="0"/>
              <a:t>Physician Assistant</a:t>
            </a:r>
            <a:br>
              <a:rPr lang="en-US" dirty="0"/>
            </a:br>
            <a:r>
              <a:rPr lang="en-US" dirty="0"/>
              <a:t>Recipient:</a:t>
            </a:r>
          </a:p>
        </p:txBody>
      </p:sp>
      <p:sp>
        <p:nvSpPr>
          <p:cNvPr id="3" name="Content Placeholder 2">
            <a:extLst>
              <a:ext uri="{FF2B5EF4-FFF2-40B4-BE49-F238E27FC236}">
                <a16:creationId xmlns:a16="http://schemas.microsoft.com/office/drawing/2014/main" id="{E3FAE9BF-57D0-6853-FED6-A735EC6D6FFE}"/>
              </a:ext>
            </a:extLst>
          </p:cNvPr>
          <p:cNvSpPr>
            <a:spLocks noGrp="1"/>
          </p:cNvSpPr>
          <p:nvPr>
            <p:ph idx="1"/>
          </p:nvPr>
        </p:nvSpPr>
        <p:spPr/>
        <p:txBody>
          <a:bodyPr>
            <a:normAutofit/>
          </a:bodyPr>
          <a:lstStyle/>
          <a:p>
            <a:pPr marL="0" indent="0" algn="ctr">
              <a:buNone/>
            </a:pPr>
            <a:r>
              <a:rPr lang="en-US" sz="8000" dirty="0"/>
              <a:t>McKenna Grant</a:t>
            </a:r>
          </a:p>
        </p:txBody>
      </p:sp>
    </p:spTree>
    <p:extLst>
      <p:ext uri="{BB962C8B-B14F-4D97-AF65-F5344CB8AC3E}">
        <p14:creationId xmlns:p14="http://schemas.microsoft.com/office/powerpoint/2010/main" val="3733214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71D5-7CFA-135F-9D1B-E21233993F17}"/>
              </a:ext>
            </a:extLst>
          </p:cNvPr>
          <p:cNvSpPr>
            <a:spLocks noGrp="1"/>
          </p:cNvSpPr>
          <p:nvPr>
            <p:ph type="title"/>
          </p:nvPr>
        </p:nvSpPr>
        <p:spPr/>
        <p:txBody>
          <a:bodyPr>
            <a:normAutofit/>
          </a:bodyPr>
          <a:lstStyle/>
          <a:p>
            <a:r>
              <a:rPr lang="en-US" b="1" dirty="0"/>
              <a:t>Opening of Ceremony: </a:t>
            </a:r>
            <a:br>
              <a:rPr lang="en-US" dirty="0"/>
            </a:br>
            <a:r>
              <a:rPr lang="en-US" sz="3100" dirty="0"/>
              <a:t>Sarah Goetz</a:t>
            </a:r>
            <a:br>
              <a:rPr lang="en-US" sz="3100" dirty="0"/>
            </a:br>
            <a:r>
              <a:rPr lang="en-US" sz="3100" dirty="0"/>
              <a:t>CPHS Director of Student Affairs</a:t>
            </a:r>
          </a:p>
        </p:txBody>
      </p:sp>
      <p:sp>
        <p:nvSpPr>
          <p:cNvPr id="3" name="Content Placeholder 2">
            <a:extLst>
              <a:ext uri="{FF2B5EF4-FFF2-40B4-BE49-F238E27FC236}">
                <a16:creationId xmlns:a16="http://schemas.microsoft.com/office/drawing/2014/main" id="{AD025747-DE7D-B45D-21E6-D8B25FF3B19F}"/>
              </a:ext>
            </a:extLst>
          </p:cNvPr>
          <p:cNvSpPr>
            <a:spLocks noGrp="1"/>
          </p:cNvSpPr>
          <p:nvPr>
            <p:ph idx="1"/>
          </p:nvPr>
        </p:nvSpPr>
        <p:spPr/>
        <p:txBody>
          <a:bodyPr/>
          <a:lstStyle/>
          <a:p>
            <a:pPr marL="0" indent="0" algn="ctr">
              <a:buNone/>
            </a:pPr>
            <a:r>
              <a:rPr lang="en-US" sz="3200" b="1" dirty="0"/>
              <a:t>Followed by a Welcome from the Dean's Office:</a:t>
            </a:r>
          </a:p>
          <a:p>
            <a:pPr marL="0" indent="0" algn="ctr">
              <a:buNone/>
            </a:pPr>
            <a:r>
              <a:rPr lang="en-US" sz="3200" dirty="0"/>
              <a:t>Dr. Jeff Mercer,</a:t>
            </a:r>
          </a:p>
          <a:p>
            <a:pPr marL="0" indent="0" algn="ctr">
              <a:buNone/>
            </a:pPr>
            <a:r>
              <a:rPr lang="en-US" sz="3200" dirty="0"/>
              <a:t>Dean of the College of Pharmacy &amp; Health Sciences</a:t>
            </a:r>
          </a:p>
        </p:txBody>
      </p:sp>
    </p:spTree>
    <p:extLst>
      <p:ext uri="{BB962C8B-B14F-4D97-AF65-F5344CB8AC3E}">
        <p14:creationId xmlns:p14="http://schemas.microsoft.com/office/powerpoint/2010/main" val="767481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7FBBD9-C369-81CB-8E05-D1FB9335EC66}"/>
              </a:ext>
            </a:extLst>
          </p:cNvPr>
          <p:cNvSpPr>
            <a:spLocks noGrp="1"/>
          </p:cNvSpPr>
          <p:nvPr>
            <p:ph idx="1"/>
          </p:nvPr>
        </p:nvSpPr>
        <p:spPr>
          <a:xfrm>
            <a:off x="1608981" y="1866899"/>
            <a:ext cx="10018713" cy="3124201"/>
          </a:xfrm>
        </p:spPr>
        <p:txBody>
          <a:bodyPr>
            <a:normAutofit fontScale="92500" lnSpcReduction="10000"/>
          </a:bodyPr>
          <a:lstStyle/>
          <a:p>
            <a:pPr marL="0" indent="0" algn="ctr">
              <a:buNone/>
            </a:pPr>
            <a:r>
              <a:rPr lang="en-US" sz="3200" kern="100" dirty="0">
                <a:effectLst/>
                <a:ea typeface="Times New Roman" panose="02020603050405020304" pitchFamily="18" charset="0"/>
                <a:cs typeface="Times New Roman" panose="02020603050405020304" pitchFamily="18" charset="0"/>
              </a:rPr>
              <a:t>McKenna Grant is always going out of her way for the PA program. Whether it’s coming in on her days off, attending extra events, or calling and emailing prospective students to answer their questions, she is always there. McKenna takes time out of her busy schedule to ensure that anyone interested in the PA program will have their questions answered and the best possible experience with Campbell University. </a:t>
            </a:r>
          </a:p>
          <a:p>
            <a:pPr marL="0" indent="0" algn="ctr">
              <a:buNone/>
            </a:pPr>
            <a:endParaRPr lang="en-US" sz="2800" dirty="0"/>
          </a:p>
        </p:txBody>
      </p:sp>
      <p:sp>
        <p:nvSpPr>
          <p:cNvPr id="2" name="TextBox 1">
            <a:extLst>
              <a:ext uri="{FF2B5EF4-FFF2-40B4-BE49-F238E27FC236}">
                <a16:creationId xmlns:a16="http://schemas.microsoft.com/office/drawing/2014/main" id="{75FD8B4C-E62B-B330-20AC-24DB63F56A10}"/>
              </a:ext>
            </a:extLst>
          </p:cNvPr>
          <p:cNvSpPr txBox="1"/>
          <p:nvPr/>
        </p:nvSpPr>
        <p:spPr>
          <a:xfrm>
            <a:off x="2654709" y="5911645"/>
            <a:ext cx="79272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McKenna, if you are present, please unmute your microphone.</a:t>
            </a:r>
          </a:p>
        </p:txBody>
      </p:sp>
    </p:spTree>
    <p:extLst>
      <p:ext uri="{BB962C8B-B14F-4D97-AF65-F5344CB8AC3E}">
        <p14:creationId xmlns:p14="http://schemas.microsoft.com/office/powerpoint/2010/main" val="2070135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0D133-66C6-811E-8D13-359CD30574E1}"/>
              </a:ext>
            </a:extLst>
          </p:cNvPr>
          <p:cNvSpPr>
            <a:spLocks noGrp="1"/>
          </p:cNvSpPr>
          <p:nvPr>
            <p:ph type="title"/>
          </p:nvPr>
        </p:nvSpPr>
        <p:spPr/>
        <p:txBody>
          <a:bodyPr>
            <a:normAutofit fontScale="90000"/>
          </a:bodyPr>
          <a:lstStyle/>
          <a:p>
            <a:r>
              <a:rPr lang="en-US" b="1" dirty="0">
                <a:solidFill>
                  <a:schemeClr val="accent3"/>
                </a:solidFill>
                <a:highlight>
                  <a:srgbClr val="000000"/>
                </a:highlight>
                <a:ea typeface="+mj-lt"/>
                <a:cs typeface="+mj-lt"/>
              </a:rPr>
              <a:t>Student Ambassador of the Year</a:t>
            </a:r>
            <a:br>
              <a:rPr lang="en-US" b="1" dirty="0">
                <a:solidFill>
                  <a:schemeClr val="accent3"/>
                </a:solidFill>
                <a:highlight>
                  <a:srgbClr val="000000"/>
                </a:highlight>
                <a:ea typeface="+mj-lt"/>
                <a:cs typeface="+mj-lt"/>
              </a:rPr>
            </a:br>
            <a:r>
              <a:rPr lang="en-US" i="1" dirty="0">
                <a:ea typeface="+mj-lt"/>
                <a:cs typeface="+mj-lt"/>
              </a:rPr>
              <a:t>Physical Therapy</a:t>
            </a:r>
            <a:br>
              <a:rPr lang="en-US" dirty="0">
                <a:ea typeface="+mj-lt"/>
                <a:cs typeface="+mj-lt"/>
              </a:rPr>
            </a:br>
            <a:r>
              <a:rPr lang="en-US" dirty="0">
                <a:ea typeface="+mj-lt"/>
                <a:cs typeface="+mj-lt"/>
              </a:rPr>
              <a:t>Recipient:</a:t>
            </a:r>
            <a:br>
              <a:rPr lang="en-US" dirty="0">
                <a:ea typeface="+mj-lt"/>
                <a:cs typeface="+mj-lt"/>
              </a:rPr>
            </a:br>
            <a:endParaRPr lang="en-US" b="1" dirty="0">
              <a:ea typeface="+mj-lt"/>
              <a:cs typeface="+mj-lt"/>
            </a:endParaRPr>
          </a:p>
        </p:txBody>
      </p:sp>
      <p:sp>
        <p:nvSpPr>
          <p:cNvPr id="6" name="TextBox 5">
            <a:extLst>
              <a:ext uri="{FF2B5EF4-FFF2-40B4-BE49-F238E27FC236}">
                <a16:creationId xmlns:a16="http://schemas.microsoft.com/office/drawing/2014/main" id="{C4672D84-7277-352B-3B8E-B7E08468FA08}"/>
              </a:ext>
            </a:extLst>
          </p:cNvPr>
          <p:cNvSpPr txBox="1"/>
          <p:nvPr/>
        </p:nvSpPr>
        <p:spPr>
          <a:xfrm>
            <a:off x="1484311" y="3311606"/>
            <a:ext cx="9994726"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R="0" lvl="0" algn="ctr">
              <a:spcBef>
                <a:spcPts val="0"/>
              </a:spcBef>
              <a:spcAft>
                <a:spcPts val="0"/>
              </a:spcAft>
              <a:buSzPts val="1000"/>
              <a:tabLst>
                <a:tab pos="457200" algn="l"/>
              </a:tabLst>
            </a:pPr>
            <a:r>
              <a:rPr lang="en-US" sz="6600" dirty="0">
                <a:solidFill>
                  <a:srgbClr val="000000"/>
                </a:solidFill>
                <a:effectLst/>
                <a:ea typeface="Times New Roman" panose="02020603050405020304" pitchFamily="18" charset="0"/>
                <a:cs typeface="Aptos" panose="020B0004020202020204" pitchFamily="34" charset="0"/>
              </a:rPr>
              <a:t>Kaitlin Dillard</a:t>
            </a:r>
            <a:endParaRPr lang="en-US" sz="6600" dirty="0">
              <a:solidFill>
                <a:srgbClr val="000000"/>
              </a:solidFill>
              <a:effectLst/>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19466878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32F0507-257E-CCE4-5C3C-D18782735CC2}"/>
              </a:ext>
            </a:extLst>
          </p:cNvPr>
          <p:cNvSpPr>
            <a:spLocks noGrp="1"/>
          </p:cNvSpPr>
          <p:nvPr/>
        </p:nvSpPr>
        <p:spPr>
          <a:xfrm>
            <a:off x="1492073" y="903296"/>
            <a:ext cx="10314690" cy="541424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gn="ctr">
              <a:buNone/>
            </a:pPr>
            <a:endParaRPr lang="en-US" sz="1800" b="1" dirty="0"/>
          </a:p>
          <a:p>
            <a:pPr marL="0" indent="0" algn="ctr">
              <a:buNone/>
            </a:pPr>
            <a:endParaRPr lang="en-US" sz="1800" dirty="0"/>
          </a:p>
        </p:txBody>
      </p:sp>
      <p:sp>
        <p:nvSpPr>
          <p:cNvPr id="2" name="TextBox 1">
            <a:extLst>
              <a:ext uri="{FF2B5EF4-FFF2-40B4-BE49-F238E27FC236}">
                <a16:creationId xmlns:a16="http://schemas.microsoft.com/office/drawing/2014/main" id="{2A41095F-E42B-8D06-3155-73BAA4935D77}"/>
              </a:ext>
            </a:extLst>
          </p:cNvPr>
          <p:cNvSpPr txBox="1"/>
          <p:nvPr/>
        </p:nvSpPr>
        <p:spPr>
          <a:xfrm>
            <a:off x="3256935" y="6132870"/>
            <a:ext cx="71652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Kaitlin, if you are present, please unmute your microphone.</a:t>
            </a:r>
          </a:p>
        </p:txBody>
      </p:sp>
      <p:sp>
        <p:nvSpPr>
          <p:cNvPr id="3" name="TextBox 2">
            <a:extLst>
              <a:ext uri="{FF2B5EF4-FFF2-40B4-BE49-F238E27FC236}">
                <a16:creationId xmlns:a16="http://schemas.microsoft.com/office/drawing/2014/main" id="{C7E15354-1C81-DF57-0AC0-02E743B94E6C}"/>
              </a:ext>
            </a:extLst>
          </p:cNvPr>
          <p:cNvSpPr txBox="1"/>
          <p:nvPr/>
        </p:nvSpPr>
        <p:spPr>
          <a:xfrm>
            <a:off x="2037627" y="1640646"/>
            <a:ext cx="8384566" cy="3754874"/>
          </a:xfrm>
          <a:prstGeom prst="rect">
            <a:avLst/>
          </a:prstGeom>
          <a:noFill/>
        </p:spPr>
        <p:txBody>
          <a:bodyPr wrap="square" rtlCol="0">
            <a:spAutoFit/>
          </a:bodyPr>
          <a:lstStyle/>
          <a:p>
            <a:pPr algn="ctr"/>
            <a:r>
              <a:rPr lang="en-US" sz="2000" dirty="0">
                <a:solidFill>
                  <a:srgbClr val="000000"/>
                </a:solidFill>
                <a:effectLst/>
                <a:ea typeface="Times New Roman" panose="02020603050405020304" pitchFamily="18" charset="0"/>
                <a:cs typeface="Aptos" panose="020B0004020202020204" pitchFamily="34" charset="0"/>
              </a:rPr>
              <a:t>Each CPHS program addresses the meaning of the "Campbell Difference". In DPT our students are a large part of what makes Campbell different, and Kaitlin Dillard is certainly one of those students. In her role as a DPT Student Ambassador, she embraces her gift as a conversationalist and utilizes it to easily connect with others. With a smile, she professionally and candidly shares her experiences applying to and as a current student in the DPT program. Her answers to questions posed by prospective students are detailed and with Campbell DPT pride. Kaitlin will not only answer the call for help to support CPHS events but actively seek other opportunities to build the Campbell DPT Community and serve others. We are thankful for Kaitlin's previous and future commitment to making a difference in the lives of others.</a:t>
            </a:r>
            <a:endParaRPr lang="en-US" sz="2000" dirty="0">
              <a:effectLst/>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2440157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0D133-66C6-811E-8D13-359CD30574E1}"/>
              </a:ext>
            </a:extLst>
          </p:cNvPr>
          <p:cNvSpPr>
            <a:spLocks noGrp="1"/>
          </p:cNvSpPr>
          <p:nvPr>
            <p:ph type="title"/>
          </p:nvPr>
        </p:nvSpPr>
        <p:spPr/>
        <p:txBody>
          <a:bodyPr>
            <a:normAutofit fontScale="90000"/>
          </a:bodyPr>
          <a:lstStyle/>
          <a:p>
            <a:r>
              <a:rPr lang="en-US" b="1" dirty="0">
                <a:solidFill>
                  <a:schemeClr val="accent3"/>
                </a:solidFill>
                <a:highlight>
                  <a:srgbClr val="000000"/>
                </a:highlight>
                <a:ea typeface="+mj-lt"/>
                <a:cs typeface="+mj-lt"/>
              </a:rPr>
              <a:t>Student Ambassador of the Year</a:t>
            </a:r>
            <a:br>
              <a:rPr lang="en-US" b="1" dirty="0">
                <a:solidFill>
                  <a:schemeClr val="accent3"/>
                </a:solidFill>
                <a:highlight>
                  <a:srgbClr val="000000"/>
                </a:highlight>
                <a:ea typeface="+mj-lt"/>
                <a:cs typeface="+mj-lt"/>
              </a:rPr>
            </a:br>
            <a:r>
              <a:rPr lang="en-US" i="1" dirty="0">
                <a:ea typeface="+mj-lt"/>
                <a:cs typeface="+mj-lt"/>
              </a:rPr>
              <a:t>Physical Therapy</a:t>
            </a:r>
            <a:br>
              <a:rPr lang="en-US" dirty="0">
                <a:ea typeface="+mj-lt"/>
                <a:cs typeface="+mj-lt"/>
              </a:rPr>
            </a:br>
            <a:r>
              <a:rPr lang="en-US" dirty="0">
                <a:ea typeface="+mj-lt"/>
                <a:cs typeface="+mj-lt"/>
              </a:rPr>
              <a:t>Recipient:</a:t>
            </a:r>
            <a:br>
              <a:rPr lang="en-US" dirty="0">
                <a:ea typeface="+mj-lt"/>
                <a:cs typeface="+mj-lt"/>
              </a:rPr>
            </a:br>
            <a:endParaRPr lang="en-US" b="1" dirty="0">
              <a:ea typeface="+mj-lt"/>
              <a:cs typeface="+mj-lt"/>
            </a:endParaRPr>
          </a:p>
        </p:txBody>
      </p:sp>
      <p:sp>
        <p:nvSpPr>
          <p:cNvPr id="6" name="TextBox 5">
            <a:extLst>
              <a:ext uri="{FF2B5EF4-FFF2-40B4-BE49-F238E27FC236}">
                <a16:creationId xmlns:a16="http://schemas.microsoft.com/office/drawing/2014/main" id="{C4672D84-7277-352B-3B8E-B7E08468FA08}"/>
              </a:ext>
            </a:extLst>
          </p:cNvPr>
          <p:cNvSpPr txBox="1"/>
          <p:nvPr/>
        </p:nvSpPr>
        <p:spPr>
          <a:xfrm>
            <a:off x="1508298" y="3311606"/>
            <a:ext cx="9994726" cy="11079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R="0" lvl="0" algn="ctr">
              <a:spcBef>
                <a:spcPts val="0"/>
              </a:spcBef>
              <a:spcAft>
                <a:spcPts val="0"/>
              </a:spcAft>
              <a:buSzPts val="1000"/>
              <a:tabLst>
                <a:tab pos="457200" algn="l"/>
              </a:tabLst>
            </a:pPr>
            <a:r>
              <a:rPr lang="en-US" sz="6600" dirty="0">
                <a:solidFill>
                  <a:srgbClr val="000000"/>
                </a:solidFill>
                <a:effectLst/>
                <a:ea typeface="Times New Roman" panose="02020603050405020304" pitchFamily="18" charset="0"/>
                <a:cs typeface="Aptos" panose="020B0004020202020204" pitchFamily="34" charset="0"/>
              </a:rPr>
              <a:t>Jackalyn Geraty</a:t>
            </a:r>
            <a:endParaRPr lang="en-US" sz="6600" dirty="0">
              <a:solidFill>
                <a:srgbClr val="000000"/>
              </a:solidFill>
              <a:effectLst/>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25219621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A32F0507-257E-CCE4-5C3C-D18782735CC2}"/>
              </a:ext>
            </a:extLst>
          </p:cNvPr>
          <p:cNvSpPr>
            <a:spLocks noGrp="1"/>
          </p:cNvSpPr>
          <p:nvPr/>
        </p:nvSpPr>
        <p:spPr>
          <a:xfrm>
            <a:off x="1466906" y="708735"/>
            <a:ext cx="10314690" cy="5414240"/>
          </a:xfrm>
          <a:prstGeom prst="rect">
            <a:avLst/>
          </a:prstGeom>
        </p:spPr>
        <p:txBody>
          <a:bodyPr vert="horz" lIns="91440" tIns="45720" rIns="91440" bIns="45720" rtlCol="0" anchor="ctr">
            <a:no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lgn="ctr">
              <a:buNone/>
            </a:pPr>
            <a:endParaRPr lang="en-US" sz="1800" b="1" dirty="0"/>
          </a:p>
          <a:p>
            <a:pPr marL="0" indent="0" algn="ctr">
              <a:buNone/>
            </a:pPr>
            <a:endParaRPr lang="en-US" sz="1800" dirty="0"/>
          </a:p>
        </p:txBody>
      </p:sp>
      <p:sp>
        <p:nvSpPr>
          <p:cNvPr id="2" name="TextBox 1">
            <a:extLst>
              <a:ext uri="{FF2B5EF4-FFF2-40B4-BE49-F238E27FC236}">
                <a16:creationId xmlns:a16="http://schemas.microsoft.com/office/drawing/2014/main" id="{2A41095F-E42B-8D06-3155-73BAA4935D77}"/>
              </a:ext>
            </a:extLst>
          </p:cNvPr>
          <p:cNvSpPr txBox="1"/>
          <p:nvPr/>
        </p:nvSpPr>
        <p:spPr>
          <a:xfrm>
            <a:off x="3256935" y="6132870"/>
            <a:ext cx="71652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Jackalyn, if you are present, please unmute your microphone.</a:t>
            </a:r>
          </a:p>
        </p:txBody>
      </p:sp>
      <p:sp>
        <p:nvSpPr>
          <p:cNvPr id="3" name="TextBox 2">
            <a:extLst>
              <a:ext uri="{FF2B5EF4-FFF2-40B4-BE49-F238E27FC236}">
                <a16:creationId xmlns:a16="http://schemas.microsoft.com/office/drawing/2014/main" id="{C7E15354-1C81-DF57-0AC0-02E743B94E6C}"/>
              </a:ext>
            </a:extLst>
          </p:cNvPr>
          <p:cNvSpPr txBox="1"/>
          <p:nvPr/>
        </p:nvSpPr>
        <p:spPr>
          <a:xfrm>
            <a:off x="1903717" y="1397674"/>
            <a:ext cx="8384566" cy="4062651"/>
          </a:xfrm>
          <a:prstGeom prst="rect">
            <a:avLst/>
          </a:prstGeom>
          <a:noFill/>
        </p:spPr>
        <p:txBody>
          <a:bodyPr wrap="square" rtlCol="0">
            <a:spAutoFit/>
          </a:bodyPr>
          <a:lstStyle/>
          <a:p>
            <a:pPr marL="0" marR="0" algn="ctr">
              <a:spcBef>
                <a:spcPts val="0"/>
              </a:spcBef>
              <a:spcAft>
                <a:spcPts val="0"/>
              </a:spcAft>
            </a:pPr>
            <a:r>
              <a:rPr lang="en-US" sz="2000" dirty="0">
                <a:solidFill>
                  <a:srgbClr val="000000"/>
                </a:solidFill>
                <a:effectLst/>
                <a:ea typeface="Times New Roman" panose="02020603050405020304" pitchFamily="18" charset="0"/>
                <a:cs typeface="Aptos" panose="020B0004020202020204" pitchFamily="34" charset="0"/>
              </a:rPr>
              <a:t>The 'Campbell Community' is only as strong as its members and the commitment to supporting others. Without question, Jackalyn Geraty is an integral part of what makes Campbell a community. In her role as a DPT Student Ambassador, Jackalyn has been a consistent volunteer and repeatedly demonstrates her commitment to service. She is often one of the first to sign up for events and shows up with a true level of enthusiasm and pride for Campbell DPT. When addressing prospective students, she does so with a level of professionalism and authenticity. Many prospective students connect with her from the beginning and remain engaged especially when she shares of how her decision to attend and be a part of Campbell DPT has impacted her life. We are thankful for </a:t>
            </a:r>
            <a:r>
              <a:rPr lang="en-US" sz="2000" dirty="0" err="1">
                <a:solidFill>
                  <a:srgbClr val="000000"/>
                </a:solidFill>
                <a:effectLst/>
                <a:ea typeface="Times New Roman" panose="02020603050405020304" pitchFamily="18" charset="0"/>
                <a:cs typeface="Aptos" panose="020B0004020202020204" pitchFamily="34" charset="0"/>
              </a:rPr>
              <a:t>Jackalyn's</a:t>
            </a:r>
            <a:r>
              <a:rPr lang="en-US" sz="2000" dirty="0">
                <a:solidFill>
                  <a:srgbClr val="000000"/>
                </a:solidFill>
                <a:effectLst/>
                <a:ea typeface="Times New Roman" panose="02020603050405020304" pitchFamily="18" charset="0"/>
                <a:cs typeface="Aptos" panose="020B0004020202020204" pitchFamily="34" charset="0"/>
              </a:rPr>
              <a:t> previous and future commitment to the community.</a:t>
            </a:r>
            <a:endParaRPr lang="en-US" sz="2000" dirty="0">
              <a:effectLst/>
              <a:ea typeface="Aptos" panose="020B000402020202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1758898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350A5-A91B-CCEE-1093-E39E80B681C9}"/>
              </a:ext>
            </a:extLst>
          </p:cNvPr>
          <p:cNvSpPr>
            <a:spLocks noGrp="1"/>
          </p:cNvSpPr>
          <p:nvPr>
            <p:ph type="title"/>
          </p:nvPr>
        </p:nvSpPr>
        <p:spPr/>
        <p:txBody>
          <a:bodyPr>
            <a:normAutofit fontScale="90000"/>
          </a:bodyPr>
          <a:lstStyle/>
          <a:p>
            <a:r>
              <a:rPr lang="en-US" b="1" dirty="0">
                <a:solidFill>
                  <a:schemeClr val="accent3"/>
                </a:solidFill>
                <a:highlight>
                  <a:srgbClr val="000000"/>
                </a:highlight>
              </a:rPr>
              <a:t>Student Ambassador of the Year</a:t>
            </a:r>
            <a:br>
              <a:rPr lang="en-US" b="1" dirty="0">
                <a:solidFill>
                  <a:schemeClr val="accent3"/>
                </a:solidFill>
                <a:highlight>
                  <a:srgbClr val="000000"/>
                </a:highlight>
              </a:rPr>
            </a:br>
            <a:r>
              <a:rPr lang="en-US" i="1" dirty="0"/>
              <a:t>Pharmacy</a:t>
            </a:r>
            <a:br>
              <a:rPr lang="en-US" dirty="0"/>
            </a:br>
            <a:r>
              <a:rPr lang="en-US" dirty="0"/>
              <a:t>Recipient:</a:t>
            </a:r>
            <a:br>
              <a:rPr lang="en-US" b="1" dirty="0"/>
            </a:br>
            <a:endParaRPr lang="en-US" b="1"/>
          </a:p>
        </p:txBody>
      </p:sp>
      <p:sp>
        <p:nvSpPr>
          <p:cNvPr id="3" name="Content Placeholder 2">
            <a:extLst>
              <a:ext uri="{FF2B5EF4-FFF2-40B4-BE49-F238E27FC236}">
                <a16:creationId xmlns:a16="http://schemas.microsoft.com/office/drawing/2014/main" id="{CBD7E33B-5393-1313-3ED7-48DDB96CFA08}"/>
              </a:ext>
            </a:extLst>
          </p:cNvPr>
          <p:cNvSpPr>
            <a:spLocks noGrp="1"/>
          </p:cNvSpPr>
          <p:nvPr>
            <p:ph idx="1"/>
          </p:nvPr>
        </p:nvSpPr>
        <p:spPr/>
        <p:txBody>
          <a:bodyPr>
            <a:normAutofit/>
          </a:bodyPr>
          <a:lstStyle/>
          <a:p>
            <a:pPr marL="0" indent="0" algn="ctr">
              <a:buNone/>
            </a:pPr>
            <a:r>
              <a:rPr lang="en-US" sz="8000" dirty="0"/>
              <a:t>Brittany Caskey</a:t>
            </a:r>
          </a:p>
        </p:txBody>
      </p:sp>
    </p:spTree>
    <p:extLst>
      <p:ext uri="{BB962C8B-B14F-4D97-AF65-F5344CB8AC3E}">
        <p14:creationId xmlns:p14="http://schemas.microsoft.com/office/powerpoint/2010/main" val="1818765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9CB8A4-1474-1BEC-51D4-E9EF35C0B8FF}"/>
              </a:ext>
            </a:extLst>
          </p:cNvPr>
          <p:cNvSpPr>
            <a:spLocks noGrp="1"/>
          </p:cNvSpPr>
          <p:nvPr>
            <p:ph idx="1"/>
          </p:nvPr>
        </p:nvSpPr>
        <p:spPr>
          <a:xfrm>
            <a:off x="1516803" y="607542"/>
            <a:ext cx="10018713" cy="5642916"/>
          </a:xfrm>
        </p:spPr>
        <p:txBody>
          <a:bodyPr>
            <a:normAutofit/>
          </a:bodyPr>
          <a:lstStyle/>
          <a:p>
            <a:pPr marL="0" indent="0" algn="ctr">
              <a:buNone/>
            </a:pPr>
            <a:r>
              <a:rPr lang="en-US" sz="2800" dirty="0">
                <a:effectLst/>
                <a:ea typeface="Aptos" panose="020B0004020202020204" pitchFamily="34" charset="0"/>
                <a:cs typeface="Aptos" panose="020B0004020202020204" pitchFamily="34" charset="0"/>
              </a:rPr>
              <a:t>Throughout the year, Brittany has willingly volunteered her time and efforts on numerous occasions. She has consistently provided words of encouragement and shared her experiences at Campbell University, enriching the experiences of both current and prospective students. I admire Brittany's ability to integrate her personal journey into her academic narrative, showcasing her authenticity and relatability. Her involvement in various leadership roles underscores her commitment to serving others, and she approaches her responsibilities with a commendable level of dedication and professionalism. </a:t>
            </a:r>
          </a:p>
          <a:p>
            <a:pPr marL="0" indent="0">
              <a:buNone/>
            </a:pPr>
            <a:endParaRPr lang="en-US" dirty="0"/>
          </a:p>
        </p:txBody>
      </p:sp>
      <p:sp>
        <p:nvSpPr>
          <p:cNvPr id="4" name="TextBox 3">
            <a:extLst>
              <a:ext uri="{FF2B5EF4-FFF2-40B4-BE49-F238E27FC236}">
                <a16:creationId xmlns:a16="http://schemas.microsoft.com/office/drawing/2014/main" id="{1C1DF1C1-3DAB-5503-9310-5EFF172D6466}"/>
              </a:ext>
            </a:extLst>
          </p:cNvPr>
          <p:cNvSpPr txBox="1"/>
          <p:nvPr/>
        </p:nvSpPr>
        <p:spPr>
          <a:xfrm>
            <a:off x="2925096" y="6108290"/>
            <a:ext cx="720212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Brittany, if you are present, please unmute your microphone.</a:t>
            </a:r>
          </a:p>
        </p:txBody>
      </p:sp>
    </p:spTree>
    <p:extLst>
      <p:ext uri="{BB962C8B-B14F-4D97-AF65-F5344CB8AC3E}">
        <p14:creationId xmlns:p14="http://schemas.microsoft.com/office/powerpoint/2010/main" val="40546907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5967C-01A9-2075-B36F-6FE70A690345}"/>
              </a:ext>
            </a:extLst>
          </p:cNvPr>
          <p:cNvSpPr>
            <a:spLocks noGrp="1"/>
          </p:cNvSpPr>
          <p:nvPr>
            <p:ph type="title"/>
          </p:nvPr>
        </p:nvSpPr>
        <p:spPr/>
        <p:txBody>
          <a:bodyPr>
            <a:normAutofit fontScale="90000"/>
          </a:bodyPr>
          <a:lstStyle/>
          <a:p>
            <a:r>
              <a:rPr lang="en-US" b="1" dirty="0">
                <a:solidFill>
                  <a:schemeClr val="accent3"/>
                </a:solidFill>
                <a:highlight>
                  <a:srgbClr val="000000"/>
                </a:highlight>
                <a:ea typeface="+mj-lt"/>
                <a:cs typeface="+mj-lt"/>
              </a:rPr>
              <a:t>Student Ambassador of the Year</a:t>
            </a:r>
            <a:br>
              <a:rPr lang="en-US" b="1" dirty="0">
                <a:solidFill>
                  <a:schemeClr val="accent3"/>
                </a:solidFill>
                <a:highlight>
                  <a:srgbClr val="000000"/>
                </a:highlight>
                <a:ea typeface="+mj-lt"/>
                <a:cs typeface="+mj-lt"/>
              </a:rPr>
            </a:br>
            <a:r>
              <a:rPr lang="en-US" i="1" dirty="0">
                <a:ea typeface="+mj-lt"/>
                <a:cs typeface="+mj-lt"/>
              </a:rPr>
              <a:t>Public Health</a:t>
            </a:r>
            <a:br>
              <a:rPr lang="en-US" dirty="0">
                <a:ea typeface="+mj-lt"/>
                <a:cs typeface="+mj-lt"/>
              </a:rPr>
            </a:br>
            <a:r>
              <a:rPr lang="en-US" dirty="0">
                <a:ea typeface="+mj-lt"/>
                <a:cs typeface="+mj-lt"/>
              </a:rPr>
              <a:t>Recipient:</a:t>
            </a:r>
            <a:br>
              <a:rPr lang="en-US" dirty="0">
                <a:ea typeface="+mj-lt"/>
                <a:cs typeface="+mj-lt"/>
              </a:rPr>
            </a:br>
            <a:endParaRPr lang="en-US" b="1" dirty="0"/>
          </a:p>
        </p:txBody>
      </p:sp>
      <p:sp>
        <p:nvSpPr>
          <p:cNvPr id="3" name="Content Placeholder 2">
            <a:extLst>
              <a:ext uri="{FF2B5EF4-FFF2-40B4-BE49-F238E27FC236}">
                <a16:creationId xmlns:a16="http://schemas.microsoft.com/office/drawing/2014/main" id="{000C7BA7-3D78-4A21-B617-2B379790813D}"/>
              </a:ext>
            </a:extLst>
          </p:cNvPr>
          <p:cNvSpPr>
            <a:spLocks noGrp="1"/>
          </p:cNvSpPr>
          <p:nvPr>
            <p:ph idx="1"/>
          </p:nvPr>
        </p:nvSpPr>
        <p:spPr/>
        <p:txBody>
          <a:bodyPr>
            <a:normAutofit/>
          </a:bodyPr>
          <a:lstStyle/>
          <a:p>
            <a:pPr marL="0" indent="0" algn="ctr">
              <a:buClr>
                <a:srgbClr val="1287C3"/>
              </a:buClr>
              <a:buNone/>
            </a:pPr>
            <a:r>
              <a:rPr lang="en-US" sz="8000" dirty="0">
                <a:solidFill>
                  <a:srgbClr val="000000"/>
                </a:solidFill>
                <a:effectLst/>
                <a:ea typeface="Times New Roman" panose="02020603050405020304" pitchFamily="18" charset="0"/>
                <a:cs typeface="Aptos" panose="020B0004020202020204" pitchFamily="34" charset="0"/>
              </a:rPr>
              <a:t>William "Jack " Talton </a:t>
            </a:r>
            <a:endParaRPr lang="en-US" sz="8000" dirty="0"/>
          </a:p>
        </p:txBody>
      </p:sp>
    </p:spTree>
    <p:extLst>
      <p:ext uri="{BB962C8B-B14F-4D97-AF65-F5344CB8AC3E}">
        <p14:creationId xmlns:p14="http://schemas.microsoft.com/office/powerpoint/2010/main" val="3936264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064BAA-A976-EDC2-8702-EDDC7789E232}"/>
              </a:ext>
            </a:extLst>
          </p:cNvPr>
          <p:cNvSpPr>
            <a:spLocks noGrp="1"/>
          </p:cNvSpPr>
          <p:nvPr>
            <p:ph idx="1"/>
          </p:nvPr>
        </p:nvSpPr>
        <p:spPr>
          <a:xfrm>
            <a:off x="1570342" y="2077064"/>
            <a:ext cx="10018713" cy="3124201"/>
          </a:xfrm>
        </p:spPr>
        <p:txBody>
          <a:bodyPr/>
          <a:lstStyle/>
          <a:p>
            <a:pPr>
              <a:buClr>
                <a:srgbClr val="1287C3"/>
              </a:buClr>
            </a:pPr>
            <a:endParaRPr lang="en-US" dirty="0"/>
          </a:p>
          <a:p>
            <a:pPr marL="0" indent="0">
              <a:buClr>
                <a:srgbClr val="1287C3"/>
              </a:buClr>
              <a:buNone/>
            </a:pPr>
            <a:endParaRPr lang="en-US" dirty="0"/>
          </a:p>
        </p:txBody>
      </p:sp>
      <p:sp>
        <p:nvSpPr>
          <p:cNvPr id="4" name="TextBox 3">
            <a:extLst>
              <a:ext uri="{FF2B5EF4-FFF2-40B4-BE49-F238E27FC236}">
                <a16:creationId xmlns:a16="http://schemas.microsoft.com/office/drawing/2014/main" id="{C388E625-ED07-484F-266F-689B29A7D60A}"/>
              </a:ext>
            </a:extLst>
          </p:cNvPr>
          <p:cNvSpPr txBox="1"/>
          <p:nvPr/>
        </p:nvSpPr>
        <p:spPr>
          <a:xfrm>
            <a:off x="2789902" y="5960806"/>
            <a:ext cx="73741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Jack, if you are present, please unmute your microphone.</a:t>
            </a:r>
          </a:p>
        </p:txBody>
      </p:sp>
      <p:sp>
        <p:nvSpPr>
          <p:cNvPr id="2" name="TextBox 1">
            <a:extLst>
              <a:ext uri="{FF2B5EF4-FFF2-40B4-BE49-F238E27FC236}">
                <a16:creationId xmlns:a16="http://schemas.microsoft.com/office/drawing/2014/main" id="{AB45C8E4-83D8-B9B5-6163-6B45D99F1247}"/>
              </a:ext>
            </a:extLst>
          </p:cNvPr>
          <p:cNvSpPr txBox="1"/>
          <p:nvPr/>
        </p:nvSpPr>
        <p:spPr>
          <a:xfrm>
            <a:off x="2145057" y="1582340"/>
            <a:ext cx="7901886" cy="3693319"/>
          </a:xfrm>
          <a:prstGeom prst="rect">
            <a:avLst/>
          </a:prstGeom>
          <a:noFill/>
        </p:spPr>
        <p:txBody>
          <a:bodyPr wrap="square" rtlCol="0">
            <a:spAutoFit/>
          </a:bodyPr>
          <a:lstStyle/>
          <a:p>
            <a:pPr algn="ctr"/>
            <a:r>
              <a:rPr lang="en-US" sz="2400" dirty="0">
                <a:solidFill>
                  <a:srgbClr val="000000"/>
                </a:solidFill>
                <a:effectLst/>
                <a:ea typeface="Times New Roman" panose="02020603050405020304" pitchFamily="18" charset="0"/>
                <a:cs typeface="Aptos" panose="020B0004020202020204" pitchFamily="34" charset="0"/>
              </a:rPr>
              <a:t>William "Jack" Talton is MSPH Student Ambassador because he represents the MSPH program with enthusiasm and pride. Jack demonstrates teamwork with other students, faculty, and staff, and community partners. He continuously contributes positively to team dynamics, communicates effectively within a team, and supports peers. Lastly, Jack is making a positive impact by embodying the qualities of leadership, communication, and professionalism, which exemplifies the mission and values of the MSPH program.</a:t>
            </a:r>
            <a:endParaRPr lang="en-US" sz="2400" dirty="0">
              <a:effectLst/>
              <a:ea typeface="Aptos" panose="020B0004020202020204" pitchFamily="34" charset="0"/>
              <a:cs typeface="Aptos" panose="020B0004020202020204" pitchFamily="34" charset="0"/>
            </a:endParaRPr>
          </a:p>
          <a:p>
            <a:endParaRPr lang="en-US" dirty="0">
              <a:highlight>
                <a:srgbClr val="FFFF00"/>
              </a:highlight>
            </a:endParaRPr>
          </a:p>
        </p:txBody>
      </p:sp>
    </p:spTree>
    <p:extLst>
      <p:ext uri="{BB962C8B-B14F-4D97-AF65-F5344CB8AC3E}">
        <p14:creationId xmlns:p14="http://schemas.microsoft.com/office/powerpoint/2010/main" val="30431883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5967C-01A9-2075-B36F-6FE70A690345}"/>
              </a:ext>
            </a:extLst>
          </p:cNvPr>
          <p:cNvSpPr>
            <a:spLocks noGrp="1"/>
          </p:cNvSpPr>
          <p:nvPr>
            <p:ph type="title"/>
          </p:nvPr>
        </p:nvSpPr>
        <p:spPr/>
        <p:txBody>
          <a:bodyPr>
            <a:normAutofit fontScale="90000"/>
          </a:bodyPr>
          <a:lstStyle/>
          <a:p>
            <a:r>
              <a:rPr lang="en-US" b="1" dirty="0">
                <a:solidFill>
                  <a:schemeClr val="accent3"/>
                </a:solidFill>
                <a:highlight>
                  <a:srgbClr val="000000"/>
                </a:highlight>
                <a:ea typeface="+mj-lt"/>
                <a:cs typeface="+mj-lt"/>
              </a:rPr>
              <a:t>Student Ambassador of the Year</a:t>
            </a:r>
            <a:br>
              <a:rPr lang="en-US" b="1" dirty="0">
                <a:solidFill>
                  <a:schemeClr val="accent3"/>
                </a:solidFill>
                <a:highlight>
                  <a:srgbClr val="000000"/>
                </a:highlight>
                <a:ea typeface="+mj-lt"/>
                <a:cs typeface="+mj-lt"/>
              </a:rPr>
            </a:br>
            <a:r>
              <a:rPr lang="en-US" i="1" dirty="0">
                <a:ea typeface="+mj-lt"/>
                <a:cs typeface="+mj-lt"/>
              </a:rPr>
              <a:t>Nursing</a:t>
            </a:r>
            <a:br>
              <a:rPr lang="en-US" dirty="0">
                <a:ea typeface="+mj-lt"/>
                <a:cs typeface="+mj-lt"/>
              </a:rPr>
            </a:br>
            <a:r>
              <a:rPr lang="en-US" dirty="0">
                <a:ea typeface="+mj-lt"/>
                <a:cs typeface="+mj-lt"/>
              </a:rPr>
              <a:t>Recipient:</a:t>
            </a:r>
            <a:br>
              <a:rPr lang="en-US" dirty="0">
                <a:ea typeface="+mj-lt"/>
                <a:cs typeface="+mj-lt"/>
              </a:rPr>
            </a:br>
            <a:endParaRPr lang="en-US" b="1" dirty="0"/>
          </a:p>
        </p:txBody>
      </p:sp>
      <p:sp>
        <p:nvSpPr>
          <p:cNvPr id="3" name="Content Placeholder 2">
            <a:extLst>
              <a:ext uri="{FF2B5EF4-FFF2-40B4-BE49-F238E27FC236}">
                <a16:creationId xmlns:a16="http://schemas.microsoft.com/office/drawing/2014/main" id="{000C7BA7-3D78-4A21-B617-2B379790813D}"/>
              </a:ext>
            </a:extLst>
          </p:cNvPr>
          <p:cNvSpPr>
            <a:spLocks noGrp="1"/>
          </p:cNvSpPr>
          <p:nvPr>
            <p:ph idx="1"/>
          </p:nvPr>
        </p:nvSpPr>
        <p:spPr/>
        <p:txBody>
          <a:bodyPr>
            <a:normAutofit/>
          </a:bodyPr>
          <a:lstStyle/>
          <a:p>
            <a:pPr marL="0" indent="0" algn="ctr">
              <a:buClr>
                <a:srgbClr val="1287C3"/>
              </a:buClr>
              <a:buNone/>
            </a:pPr>
            <a:r>
              <a:rPr lang="en-US" sz="8000" dirty="0"/>
              <a:t>Sandra Smith </a:t>
            </a:r>
          </a:p>
        </p:txBody>
      </p:sp>
    </p:spTree>
    <p:extLst>
      <p:ext uri="{BB962C8B-B14F-4D97-AF65-F5344CB8AC3E}">
        <p14:creationId xmlns:p14="http://schemas.microsoft.com/office/powerpoint/2010/main" val="3166645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208A2-F527-FFE5-8AFF-B773285814EA}"/>
              </a:ext>
            </a:extLst>
          </p:cNvPr>
          <p:cNvSpPr>
            <a:spLocks noGrp="1"/>
          </p:cNvSpPr>
          <p:nvPr>
            <p:ph type="title"/>
          </p:nvPr>
        </p:nvSpPr>
        <p:spPr>
          <a:xfrm>
            <a:off x="1348612" y="2658649"/>
            <a:ext cx="10018713" cy="1752599"/>
          </a:xfrm>
        </p:spPr>
        <p:txBody>
          <a:bodyPr/>
          <a:lstStyle/>
          <a:p>
            <a:r>
              <a:rPr lang="en-US" b="1" dirty="0"/>
              <a:t>Presentation of Student Awards</a:t>
            </a:r>
            <a:br>
              <a:rPr lang="en-US" dirty="0"/>
            </a:br>
            <a:r>
              <a:rPr lang="en-US" dirty="0"/>
              <a:t>Nominated by Faculty, Staff, &amp; Students</a:t>
            </a:r>
          </a:p>
        </p:txBody>
      </p:sp>
    </p:spTree>
    <p:extLst>
      <p:ext uri="{BB962C8B-B14F-4D97-AF65-F5344CB8AC3E}">
        <p14:creationId xmlns:p14="http://schemas.microsoft.com/office/powerpoint/2010/main" val="2314107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064BAA-A976-EDC2-8702-EDDC7789E232}"/>
              </a:ext>
            </a:extLst>
          </p:cNvPr>
          <p:cNvSpPr>
            <a:spLocks noGrp="1"/>
          </p:cNvSpPr>
          <p:nvPr>
            <p:ph idx="1"/>
          </p:nvPr>
        </p:nvSpPr>
        <p:spPr>
          <a:xfrm>
            <a:off x="1570342" y="2077064"/>
            <a:ext cx="10018713" cy="3124201"/>
          </a:xfrm>
        </p:spPr>
        <p:txBody>
          <a:bodyPr/>
          <a:lstStyle/>
          <a:p>
            <a:pPr>
              <a:buClr>
                <a:srgbClr val="1287C3"/>
              </a:buClr>
            </a:pPr>
            <a:endParaRPr lang="en-US" dirty="0"/>
          </a:p>
          <a:p>
            <a:pPr marL="0" indent="0">
              <a:buClr>
                <a:srgbClr val="1287C3"/>
              </a:buClr>
              <a:buNone/>
            </a:pPr>
            <a:endParaRPr lang="en-US" dirty="0"/>
          </a:p>
        </p:txBody>
      </p:sp>
      <p:sp>
        <p:nvSpPr>
          <p:cNvPr id="4" name="TextBox 3">
            <a:extLst>
              <a:ext uri="{FF2B5EF4-FFF2-40B4-BE49-F238E27FC236}">
                <a16:creationId xmlns:a16="http://schemas.microsoft.com/office/drawing/2014/main" id="{C388E625-ED07-484F-266F-689B29A7D60A}"/>
              </a:ext>
            </a:extLst>
          </p:cNvPr>
          <p:cNvSpPr txBox="1"/>
          <p:nvPr/>
        </p:nvSpPr>
        <p:spPr>
          <a:xfrm>
            <a:off x="2892601" y="6139715"/>
            <a:ext cx="737419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Sandra, if you are present, please unmute your microphone.</a:t>
            </a:r>
          </a:p>
        </p:txBody>
      </p:sp>
      <p:sp>
        <p:nvSpPr>
          <p:cNvPr id="2" name="TextBox 1">
            <a:extLst>
              <a:ext uri="{FF2B5EF4-FFF2-40B4-BE49-F238E27FC236}">
                <a16:creationId xmlns:a16="http://schemas.microsoft.com/office/drawing/2014/main" id="{0E10F1AB-F929-ECDF-9C28-0887E38ED333}"/>
              </a:ext>
            </a:extLst>
          </p:cNvPr>
          <p:cNvSpPr txBox="1"/>
          <p:nvPr/>
        </p:nvSpPr>
        <p:spPr>
          <a:xfrm>
            <a:off x="2110529" y="1275127"/>
            <a:ext cx="8732938" cy="4062651"/>
          </a:xfrm>
          <a:prstGeom prst="rect">
            <a:avLst/>
          </a:prstGeom>
          <a:noFill/>
        </p:spPr>
        <p:txBody>
          <a:bodyPr wrap="square" rtlCol="0">
            <a:spAutoFit/>
          </a:bodyPr>
          <a:lstStyle/>
          <a:p>
            <a:pPr algn="ctr"/>
            <a:r>
              <a:rPr lang="en-US" sz="2400" dirty="0">
                <a:effectLst/>
                <a:ea typeface="Aptos" panose="020B0004020202020204" pitchFamily="34" charset="0"/>
                <a:cs typeface="Aptos" panose="020B0004020202020204" pitchFamily="34" charset="0"/>
              </a:rPr>
              <a:t>Sandra was chosen to receive the 2024 Nursing Student Ambassador Award because she personifies the Campbell mission in all that she does. Sandra’s positive attitude and selflessness are contagious and example by which her peers should follow. Sandra is always the first to volunteer and the last to leave. Over the last two years, Sandra has proudly represented Campbell University and the Catherine W. Wood School of Nursing. We are confident that Sandra will continue this attitude of compassionate Christ-centered care as she enters the workforce as a newly registered nurse. Congratulations Sandra, you deserve it. </a:t>
            </a:r>
          </a:p>
          <a:p>
            <a:endParaRPr lang="en-US" dirty="0"/>
          </a:p>
        </p:txBody>
      </p:sp>
    </p:spTree>
    <p:extLst>
      <p:ext uri="{BB962C8B-B14F-4D97-AF65-F5344CB8AC3E}">
        <p14:creationId xmlns:p14="http://schemas.microsoft.com/office/powerpoint/2010/main" val="28815097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5A579-55F1-21CB-6A42-7BC9B6BA5199}"/>
              </a:ext>
            </a:extLst>
          </p:cNvPr>
          <p:cNvSpPr>
            <a:spLocks noGrp="1"/>
          </p:cNvSpPr>
          <p:nvPr>
            <p:ph type="title"/>
          </p:nvPr>
        </p:nvSpPr>
        <p:spPr>
          <a:xfrm>
            <a:off x="1588695" y="2199362"/>
            <a:ext cx="10018713" cy="1752599"/>
          </a:xfrm>
        </p:spPr>
        <p:txBody>
          <a:bodyPr>
            <a:normAutofit/>
          </a:bodyPr>
          <a:lstStyle/>
          <a:p>
            <a:r>
              <a:rPr lang="en-US" sz="4800" b="1" dirty="0">
                <a:ea typeface="+mj-lt"/>
                <a:cs typeface="+mj-lt"/>
              </a:rPr>
              <a:t>Presentation of </a:t>
            </a:r>
            <a:br>
              <a:rPr lang="en-US" sz="4800" b="1" dirty="0">
                <a:ea typeface="+mj-lt"/>
                <a:cs typeface="+mj-lt"/>
              </a:rPr>
            </a:br>
            <a:r>
              <a:rPr lang="en-US" sz="4800" b="1" dirty="0">
                <a:ea typeface="+mj-lt"/>
                <a:cs typeface="+mj-lt"/>
              </a:rPr>
              <a:t>Faculty/Staff Awards</a:t>
            </a:r>
            <a:endParaRPr lang="en-US" sz="4800" dirty="0">
              <a:ea typeface="+mj-lt"/>
              <a:cs typeface="+mj-lt"/>
            </a:endParaRPr>
          </a:p>
        </p:txBody>
      </p:sp>
    </p:spTree>
    <p:extLst>
      <p:ext uri="{BB962C8B-B14F-4D97-AF65-F5344CB8AC3E}">
        <p14:creationId xmlns:p14="http://schemas.microsoft.com/office/powerpoint/2010/main" val="11104211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0041A-57D8-BB50-DDF1-B69C1FA21345}"/>
              </a:ext>
            </a:extLst>
          </p:cNvPr>
          <p:cNvSpPr>
            <a:spLocks noGrp="1"/>
          </p:cNvSpPr>
          <p:nvPr>
            <p:ph type="title"/>
          </p:nvPr>
        </p:nvSpPr>
        <p:spPr>
          <a:xfrm>
            <a:off x="1546941" y="351773"/>
            <a:ext cx="10018713" cy="1752599"/>
          </a:xfrm>
        </p:spPr>
        <p:txBody>
          <a:bodyPr>
            <a:normAutofit fontScale="90000"/>
          </a:bodyPr>
          <a:lstStyle/>
          <a:p>
            <a:r>
              <a:rPr lang="en-US" b="1" dirty="0">
                <a:solidFill>
                  <a:schemeClr val="accent3"/>
                </a:solidFill>
                <a:highlight>
                  <a:srgbClr val="000000"/>
                </a:highlight>
              </a:rPr>
              <a:t>Campbell Difference Award</a:t>
            </a:r>
            <a:br>
              <a:rPr lang="en-US" b="1" dirty="0">
                <a:solidFill>
                  <a:schemeClr val="accent3"/>
                </a:solidFill>
                <a:highlight>
                  <a:srgbClr val="000000"/>
                </a:highlight>
              </a:rPr>
            </a:br>
            <a:r>
              <a:rPr lang="en-US" b="1" dirty="0">
                <a:solidFill>
                  <a:schemeClr val="tx1">
                    <a:lumMod val="95000"/>
                    <a:lumOff val="5000"/>
                  </a:schemeClr>
                </a:solidFill>
              </a:rPr>
              <a:t>Presented By: </a:t>
            </a:r>
            <a:br>
              <a:rPr lang="en-US" b="1" dirty="0">
                <a:solidFill>
                  <a:schemeClr val="tx1">
                    <a:lumMod val="95000"/>
                    <a:lumOff val="5000"/>
                  </a:schemeClr>
                </a:solidFill>
              </a:rPr>
            </a:br>
            <a:r>
              <a:rPr lang="en-US" b="1" dirty="0">
                <a:solidFill>
                  <a:schemeClr val="tx1">
                    <a:lumMod val="95000"/>
                    <a:lumOff val="5000"/>
                  </a:schemeClr>
                </a:solidFill>
              </a:rPr>
              <a:t>Dr. Jeff Mercer</a:t>
            </a:r>
            <a:br>
              <a:rPr lang="en-US" b="1" dirty="0">
                <a:solidFill>
                  <a:schemeClr val="tx1">
                    <a:lumMod val="95000"/>
                    <a:lumOff val="5000"/>
                  </a:schemeClr>
                </a:solidFill>
              </a:rPr>
            </a:br>
            <a:r>
              <a:rPr lang="en-US" dirty="0">
                <a:solidFill>
                  <a:schemeClr val="tx1">
                    <a:lumMod val="95000"/>
                    <a:lumOff val="5000"/>
                  </a:schemeClr>
                </a:solidFill>
              </a:rPr>
              <a:t>Dean of CPHS</a:t>
            </a:r>
          </a:p>
        </p:txBody>
      </p:sp>
      <p:sp>
        <p:nvSpPr>
          <p:cNvPr id="3" name="Content Placeholder 2">
            <a:extLst>
              <a:ext uri="{FF2B5EF4-FFF2-40B4-BE49-F238E27FC236}">
                <a16:creationId xmlns:a16="http://schemas.microsoft.com/office/drawing/2014/main" id="{A29746EC-EEFF-C9B3-F620-7FFFDB9550BE}"/>
              </a:ext>
            </a:extLst>
          </p:cNvPr>
          <p:cNvSpPr>
            <a:spLocks noGrp="1"/>
          </p:cNvSpPr>
          <p:nvPr>
            <p:ph idx="1"/>
          </p:nvPr>
        </p:nvSpPr>
        <p:spPr>
          <a:xfrm>
            <a:off x="1546941" y="1866899"/>
            <a:ext cx="10018713" cy="3124201"/>
          </a:xfrm>
        </p:spPr>
        <p:txBody>
          <a:bodyPr/>
          <a:lstStyle/>
          <a:p>
            <a:pPr marL="0" indent="0">
              <a:buNone/>
            </a:pPr>
            <a:r>
              <a:rPr lang="en-US" dirty="0">
                <a:ea typeface="+mn-lt"/>
                <a:cs typeface="+mn-lt"/>
              </a:rPr>
              <a:t>Recognizes a staff member who has gone above and beyond in their program for students, colleagues, and/or the institution. A staff member will be in a position that is not teaching focused, such as a program manager, student affairs, admissions, etc.</a:t>
            </a:r>
          </a:p>
        </p:txBody>
      </p:sp>
      <p:sp>
        <p:nvSpPr>
          <p:cNvPr id="4" name="TextBox 3">
            <a:extLst>
              <a:ext uri="{FF2B5EF4-FFF2-40B4-BE49-F238E27FC236}">
                <a16:creationId xmlns:a16="http://schemas.microsoft.com/office/drawing/2014/main" id="{1DC19EF2-D3E8-A2F0-6460-B2CAF56EB0D1}"/>
              </a:ext>
            </a:extLst>
          </p:cNvPr>
          <p:cNvSpPr txBox="1"/>
          <p:nvPr/>
        </p:nvSpPr>
        <p:spPr>
          <a:xfrm>
            <a:off x="2293405" y="4360462"/>
            <a:ext cx="9498904" cy="221599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sz="2400" dirty="0"/>
              <a:t>Nominees:</a:t>
            </a:r>
          </a:p>
          <a:p>
            <a:pPr algn="l"/>
            <a:endParaRPr lang="en-US" sz="2400" dirty="0"/>
          </a:p>
          <a:p>
            <a:pPr algn="l"/>
            <a:r>
              <a:rPr lang="en-US" sz="2400" dirty="0"/>
              <a:t>Brittany Kauffman                   Kendra Sumler </a:t>
            </a:r>
          </a:p>
          <a:p>
            <a:pPr algn="l"/>
            <a:r>
              <a:rPr lang="en-US" sz="2400" dirty="0"/>
              <a:t>Charissa English                        Lynanne Fowle</a:t>
            </a:r>
          </a:p>
          <a:p>
            <a:pPr algn="l"/>
            <a:r>
              <a:rPr lang="en-US" sz="2400" dirty="0"/>
              <a:t>Kailey Porter                               Maggie Pasnak </a:t>
            </a:r>
          </a:p>
          <a:p>
            <a:pPr algn="l"/>
            <a:endParaRPr lang="en-US" dirty="0"/>
          </a:p>
        </p:txBody>
      </p:sp>
    </p:spTree>
    <p:extLst>
      <p:ext uri="{BB962C8B-B14F-4D97-AF65-F5344CB8AC3E}">
        <p14:creationId xmlns:p14="http://schemas.microsoft.com/office/powerpoint/2010/main" val="27153378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83A19-7B07-9DC3-F38C-7D9AEEB8BAF5}"/>
              </a:ext>
            </a:extLst>
          </p:cNvPr>
          <p:cNvSpPr>
            <a:spLocks noGrp="1"/>
          </p:cNvSpPr>
          <p:nvPr>
            <p:ph type="title"/>
          </p:nvPr>
        </p:nvSpPr>
        <p:spPr>
          <a:xfrm>
            <a:off x="1484311" y="489155"/>
            <a:ext cx="10018713" cy="1752599"/>
          </a:xfrm>
        </p:spPr>
        <p:txBody>
          <a:bodyPr>
            <a:normAutofit fontScale="90000"/>
          </a:bodyPr>
          <a:lstStyle/>
          <a:p>
            <a:r>
              <a:rPr lang="en-US" b="1" dirty="0">
                <a:solidFill>
                  <a:schemeClr val="accent3"/>
                </a:solidFill>
                <a:highlight>
                  <a:srgbClr val="000000"/>
                </a:highlight>
                <a:ea typeface="+mj-lt"/>
                <a:cs typeface="+mj-lt"/>
              </a:rPr>
              <a:t>Campbell Difference Award</a:t>
            </a:r>
            <a:br>
              <a:rPr lang="en-US" dirty="0"/>
            </a:br>
            <a:r>
              <a:rPr lang="en-US" dirty="0"/>
              <a:t>Recipient:</a:t>
            </a:r>
            <a:br>
              <a:rPr lang="en-US" dirty="0"/>
            </a:br>
            <a:endParaRPr lang="en-US" dirty="0"/>
          </a:p>
        </p:txBody>
      </p:sp>
      <p:sp>
        <p:nvSpPr>
          <p:cNvPr id="3" name="Content Placeholder 2">
            <a:extLst>
              <a:ext uri="{FF2B5EF4-FFF2-40B4-BE49-F238E27FC236}">
                <a16:creationId xmlns:a16="http://schemas.microsoft.com/office/drawing/2014/main" id="{4A57CDF0-BE62-7740-A97E-CB624825AA7C}"/>
              </a:ext>
            </a:extLst>
          </p:cNvPr>
          <p:cNvSpPr>
            <a:spLocks noGrp="1"/>
          </p:cNvSpPr>
          <p:nvPr>
            <p:ph idx="1"/>
          </p:nvPr>
        </p:nvSpPr>
        <p:spPr>
          <a:xfrm>
            <a:off x="5417214" y="2241754"/>
            <a:ext cx="6085810" cy="2824264"/>
          </a:xfrm>
        </p:spPr>
        <p:txBody>
          <a:bodyPr>
            <a:normAutofit/>
          </a:bodyPr>
          <a:lstStyle/>
          <a:p>
            <a:pPr marL="0" indent="0">
              <a:buClr>
                <a:srgbClr val="1287C3"/>
              </a:buClr>
              <a:buNone/>
            </a:pPr>
            <a:r>
              <a:rPr lang="en-US" sz="6000" dirty="0"/>
              <a:t>Brittany Kauffman</a:t>
            </a:r>
          </a:p>
        </p:txBody>
      </p:sp>
      <p:pic>
        <p:nvPicPr>
          <p:cNvPr id="1026" name="Picture 2">
            <a:extLst>
              <a:ext uri="{FF2B5EF4-FFF2-40B4-BE49-F238E27FC236}">
                <a16:creationId xmlns:a16="http://schemas.microsoft.com/office/drawing/2014/main" id="{887AFC66-75B9-0DDF-9C97-C29054139F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4311" y="1361840"/>
            <a:ext cx="3310835" cy="4429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1276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728BD-9AD0-4123-7308-FB6593A4E81C}"/>
              </a:ext>
            </a:extLst>
          </p:cNvPr>
          <p:cNvSpPr>
            <a:spLocks noGrp="1"/>
          </p:cNvSpPr>
          <p:nvPr>
            <p:ph type="title"/>
          </p:nvPr>
        </p:nvSpPr>
        <p:spPr>
          <a:xfrm>
            <a:off x="1679609" y="1044240"/>
            <a:ext cx="10018713" cy="4844832"/>
          </a:xfrm>
        </p:spPr>
        <p:txBody>
          <a:bodyPr>
            <a:noAutofit/>
          </a:bodyPr>
          <a:lstStyle/>
          <a:p>
            <a:r>
              <a:rPr lang="en-US" sz="3200" dirty="0">
                <a:latin typeface="+mn-lt"/>
              </a:rPr>
              <a:t>Brittany is an invaluable member of the CPHS Admissions &amp; Student Affairs team. Her work ethic, attention to detail, and drive are admirable. Many prospective and accepted students state that they chose to apply to and/or come to Campbell PA because of their positive interactions with Brittany. In addition to her admissions responsibilities, she has assisted with various recruitment events, both in-person and virtually, and has played an integral role in the implementation of the new CRM, Anthology. </a:t>
            </a:r>
          </a:p>
        </p:txBody>
      </p:sp>
      <p:sp>
        <p:nvSpPr>
          <p:cNvPr id="3" name="Content Placeholder 2">
            <a:extLst>
              <a:ext uri="{FF2B5EF4-FFF2-40B4-BE49-F238E27FC236}">
                <a16:creationId xmlns:a16="http://schemas.microsoft.com/office/drawing/2014/main" id="{ABAD107D-DC45-EF8C-A258-C594548FDC07}"/>
              </a:ext>
            </a:extLst>
          </p:cNvPr>
          <p:cNvSpPr>
            <a:spLocks noGrp="1"/>
          </p:cNvSpPr>
          <p:nvPr>
            <p:ph idx="1"/>
          </p:nvPr>
        </p:nvSpPr>
        <p:spPr>
          <a:xfrm>
            <a:off x="1554517" y="3202386"/>
            <a:ext cx="10018713" cy="3124201"/>
          </a:xfrm>
        </p:spPr>
        <p:txBody>
          <a:bodyPr vert="horz" lIns="91440" tIns="45720" rIns="91440" bIns="45720" rtlCol="0" anchor="ctr">
            <a:noAutofit/>
          </a:bodyPr>
          <a:lstStyle/>
          <a:p>
            <a:endParaRPr lang="en-US" sz="1800" dirty="0"/>
          </a:p>
          <a:p>
            <a:endParaRPr lang="en-US" sz="1800" dirty="0"/>
          </a:p>
          <a:p>
            <a:pPr>
              <a:buClr>
                <a:srgbClr val="1287C3"/>
              </a:buClr>
            </a:pPr>
            <a:endParaRPr lang="en-US" dirty="0"/>
          </a:p>
        </p:txBody>
      </p:sp>
      <p:sp>
        <p:nvSpPr>
          <p:cNvPr id="4" name="TextBox 3">
            <a:extLst>
              <a:ext uri="{FF2B5EF4-FFF2-40B4-BE49-F238E27FC236}">
                <a16:creationId xmlns:a16="http://schemas.microsoft.com/office/drawing/2014/main" id="{0688E8DD-166D-6CDB-F9BD-F9429DCC98BD}"/>
              </a:ext>
            </a:extLst>
          </p:cNvPr>
          <p:cNvSpPr txBox="1"/>
          <p:nvPr/>
        </p:nvSpPr>
        <p:spPr>
          <a:xfrm>
            <a:off x="3084871" y="6255773"/>
            <a:ext cx="780435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Brittany, if you are present, please unmute your microphone.</a:t>
            </a:r>
          </a:p>
        </p:txBody>
      </p:sp>
    </p:spTree>
    <p:extLst>
      <p:ext uri="{BB962C8B-B14F-4D97-AF65-F5344CB8AC3E}">
        <p14:creationId xmlns:p14="http://schemas.microsoft.com/office/powerpoint/2010/main" val="36686969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260EB-ADA8-2077-2F65-F5A8C54CE813}"/>
              </a:ext>
            </a:extLst>
          </p:cNvPr>
          <p:cNvSpPr>
            <a:spLocks noGrp="1"/>
          </p:cNvSpPr>
          <p:nvPr>
            <p:ph type="title"/>
          </p:nvPr>
        </p:nvSpPr>
        <p:spPr/>
        <p:txBody>
          <a:bodyPr>
            <a:normAutofit fontScale="90000"/>
          </a:bodyPr>
          <a:lstStyle/>
          <a:p>
            <a:r>
              <a:rPr lang="en-US" b="1" dirty="0">
                <a:solidFill>
                  <a:schemeClr val="accent3"/>
                </a:solidFill>
                <a:highlight>
                  <a:srgbClr val="000000"/>
                </a:highlight>
              </a:rPr>
              <a:t>CPHS PROFESSOR OF THE YEAR</a:t>
            </a:r>
            <a:br>
              <a:rPr lang="en-US" b="1" dirty="0">
                <a:solidFill>
                  <a:schemeClr val="accent3"/>
                </a:solidFill>
                <a:highlight>
                  <a:srgbClr val="000000"/>
                </a:highlight>
              </a:rPr>
            </a:br>
            <a:r>
              <a:rPr lang="en-US" dirty="0"/>
              <a:t>Presented by:</a:t>
            </a:r>
            <a:br>
              <a:rPr lang="en-US" dirty="0"/>
            </a:br>
            <a:r>
              <a:rPr lang="en-US" dirty="0"/>
              <a:t>Dr. Jeff Mercer,</a:t>
            </a:r>
            <a:br>
              <a:rPr lang="en-US" dirty="0"/>
            </a:br>
            <a:r>
              <a:rPr lang="en-US" sz="3600" dirty="0"/>
              <a:t>Dean of CPHS</a:t>
            </a:r>
          </a:p>
        </p:txBody>
      </p:sp>
      <p:sp>
        <p:nvSpPr>
          <p:cNvPr id="3" name="Content Placeholder 2">
            <a:extLst>
              <a:ext uri="{FF2B5EF4-FFF2-40B4-BE49-F238E27FC236}">
                <a16:creationId xmlns:a16="http://schemas.microsoft.com/office/drawing/2014/main" id="{4DCF0D19-7BAB-7FAA-07FB-587A847EE890}"/>
              </a:ext>
            </a:extLst>
          </p:cNvPr>
          <p:cNvSpPr>
            <a:spLocks noGrp="1"/>
          </p:cNvSpPr>
          <p:nvPr>
            <p:ph idx="1"/>
          </p:nvPr>
        </p:nvSpPr>
        <p:spPr/>
        <p:txBody>
          <a:bodyPr/>
          <a:lstStyle/>
          <a:p>
            <a:pPr marL="0" indent="0">
              <a:buNone/>
            </a:pPr>
            <a:r>
              <a:rPr lang="en-US" dirty="0">
                <a:ea typeface="+mn-lt"/>
                <a:cs typeface="+mn-lt"/>
              </a:rPr>
              <a:t>Recognizes multiple nominees who teach in CPHS and have made a significant impact on students in their course(s) because of their instruction throughout the academic year. These nominees have displayed impactful teaching methods demonstrating the instructor going above and beyond to ensure a positive classroom environment.</a:t>
            </a:r>
          </a:p>
        </p:txBody>
      </p:sp>
    </p:spTree>
    <p:extLst>
      <p:ext uri="{BB962C8B-B14F-4D97-AF65-F5344CB8AC3E}">
        <p14:creationId xmlns:p14="http://schemas.microsoft.com/office/powerpoint/2010/main" val="15852169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E60B9-EA04-8EBB-4E82-508173AF4A0B}"/>
              </a:ext>
            </a:extLst>
          </p:cNvPr>
          <p:cNvSpPr>
            <a:spLocks noGrp="1"/>
          </p:cNvSpPr>
          <p:nvPr>
            <p:ph type="title"/>
          </p:nvPr>
        </p:nvSpPr>
        <p:spPr>
          <a:xfrm>
            <a:off x="1484311" y="231058"/>
            <a:ext cx="10018713" cy="1752599"/>
          </a:xfrm>
        </p:spPr>
        <p:txBody>
          <a:bodyPr>
            <a:normAutofit fontScale="90000"/>
          </a:bodyPr>
          <a:lstStyle/>
          <a:p>
            <a:r>
              <a:rPr lang="en-US" b="1" dirty="0">
                <a:solidFill>
                  <a:schemeClr val="accent3"/>
                </a:solidFill>
                <a:highlight>
                  <a:srgbClr val="000000"/>
                </a:highlight>
                <a:ea typeface="+mj-lt"/>
                <a:cs typeface="+mj-lt"/>
              </a:rPr>
              <a:t>CPHS PROFESSOR OF THE YEAR</a:t>
            </a:r>
            <a:br>
              <a:rPr lang="en-US" b="1" dirty="0">
                <a:solidFill>
                  <a:schemeClr val="accent3"/>
                </a:solidFill>
                <a:highlight>
                  <a:srgbClr val="000000"/>
                </a:highlight>
                <a:ea typeface="+mj-lt"/>
                <a:cs typeface="+mj-lt"/>
              </a:rPr>
            </a:br>
            <a:r>
              <a:rPr lang="en-US" dirty="0"/>
              <a:t>Nominees for </a:t>
            </a:r>
            <a:br>
              <a:rPr lang="en-US" dirty="0"/>
            </a:br>
            <a:r>
              <a:rPr lang="en-US" dirty="0"/>
              <a:t>CPHS Professor of the Year</a:t>
            </a:r>
          </a:p>
        </p:txBody>
      </p:sp>
      <p:sp>
        <p:nvSpPr>
          <p:cNvPr id="3" name="Content Placeholder 2">
            <a:extLst>
              <a:ext uri="{FF2B5EF4-FFF2-40B4-BE49-F238E27FC236}">
                <a16:creationId xmlns:a16="http://schemas.microsoft.com/office/drawing/2014/main" id="{7472FFB9-BA98-7D7F-B458-C957E8F04B62}"/>
              </a:ext>
            </a:extLst>
          </p:cNvPr>
          <p:cNvSpPr>
            <a:spLocks noGrp="1"/>
          </p:cNvSpPr>
          <p:nvPr>
            <p:ph idx="1"/>
          </p:nvPr>
        </p:nvSpPr>
        <p:spPr>
          <a:xfrm>
            <a:off x="2369214" y="3736257"/>
            <a:ext cx="4303713" cy="3124201"/>
          </a:xfrm>
        </p:spPr>
        <p:txBody>
          <a:bodyPr vert="horz" lIns="91440" tIns="45720" rIns="91440" bIns="45720" rtlCol="0" anchor="ctr">
            <a:noAutofit/>
          </a:bodyPr>
          <a:lstStyle/>
          <a:p>
            <a:pPr marL="0" indent="0">
              <a:buNone/>
            </a:pPr>
            <a:endParaRPr lang="en-US" dirty="0">
              <a:ea typeface="+mn-lt"/>
              <a:cs typeface="+mn-lt"/>
            </a:endParaRPr>
          </a:p>
          <a:p>
            <a:pPr marL="0" indent="0">
              <a:buNone/>
            </a:pPr>
            <a:endParaRPr lang="en-US" dirty="0"/>
          </a:p>
          <a:p>
            <a:pPr marL="0" indent="0">
              <a:buNone/>
            </a:pPr>
            <a:endParaRPr lang="en-US" dirty="0"/>
          </a:p>
        </p:txBody>
      </p:sp>
      <p:sp>
        <p:nvSpPr>
          <p:cNvPr id="8" name="Content Placeholder 2">
            <a:extLst>
              <a:ext uri="{FF2B5EF4-FFF2-40B4-BE49-F238E27FC236}">
                <a16:creationId xmlns:a16="http://schemas.microsoft.com/office/drawing/2014/main" id="{28B1BE48-8EF5-1DDC-54C7-64E562DA21EF}"/>
              </a:ext>
            </a:extLst>
          </p:cNvPr>
          <p:cNvSpPr txBox="1">
            <a:spLocks/>
          </p:cNvSpPr>
          <p:nvPr/>
        </p:nvSpPr>
        <p:spPr>
          <a:xfrm>
            <a:off x="5655645" y="2770238"/>
            <a:ext cx="4303713" cy="3124201"/>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Font typeface="Arial"/>
              <a:buNone/>
            </a:pPr>
            <a:endParaRPr lang="en-US" dirty="0"/>
          </a:p>
          <a:p>
            <a:pPr marL="0" indent="0">
              <a:buFont typeface="Arial"/>
              <a:buNone/>
            </a:pPr>
            <a:endParaRPr lang="en-US" dirty="0"/>
          </a:p>
        </p:txBody>
      </p:sp>
      <p:sp>
        <p:nvSpPr>
          <p:cNvPr id="4" name="TextBox 3">
            <a:extLst>
              <a:ext uri="{FF2B5EF4-FFF2-40B4-BE49-F238E27FC236}">
                <a16:creationId xmlns:a16="http://schemas.microsoft.com/office/drawing/2014/main" id="{3452DE27-70DB-A926-D6FE-4DED0787FCA8}"/>
              </a:ext>
            </a:extLst>
          </p:cNvPr>
          <p:cNvSpPr txBox="1"/>
          <p:nvPr/>
        </p:nvSpPr>
        <p:spPr>
          <a:xfrm>
            <a:off x="2369214" y="2172749"/>
            <a:ext cx="8888812" cy="3724096"/>
          </a:xfrm>
          <a:prstGeom prst="rect">
            <a:avLst/>
          </a:prstGeom>
          <a:noFill/>
        </p:spPr>
        <p:txBody>
          <a:bodyPr wrap="square" rtlCol="0">
            <a:spAutoFit/>
          </a:bodyPr>
          <a:lstStyle/>
          <a:p>
            <a:r>
              <a:rPr lang="en-US" sz="2000" b="0" i="0" u="none" strike="noStrike" baseline="0" dirty="0">
                <a:latin typeface="Corbel" panose="020B0503020204020204" pitchFamily="34" charset="0"/>
              </a:rPr>
              <a:t>Physician Assistant: Kimberly Stabingas            Pharmacy: Dr. Carrie Baker</a:t>
            </a:r>
          </a:p>
          <a:p>
            <a:r>
              <a:rPr lang="en-US" sz="2000" dirty="0"/>
              <a:t>Physician Assistant: Ashely Nordan                      Physical Therapy: Dr. Beth Buzzell</a:t>
            </a:r>
          </a:p>
          <a:p>
            <a:r>
              <a:rPr lang="en-US" sz="2000" dirty="0"/>
              <a:t>Physical Therapy: Dr. Brain Neville                        Pharmacy: Dr. Dustin Wilson</a:t>
            </a:r>
          </a:p>
          <a:p>
            <a:r>
              <a:rPr lang="en-US" sz="2000" b="0" i="0" u="none" strike="noStrike" baseline="0" dirty="0">
                <a:latin typeface="Corbel" panose="020B0503020204020204" pitchFamily="34" charset="0"/>
              </a:rPr>
              <a:t>Physical Therapy: Dr. Karlyn Green                       Nursing: Kathleen Jones </a:t>
            </a:r>
          </a:p>
          <a:p>
            <a:r>
              <a:rPr lang="en-US" sz="2000" dirty="0">
                <a:latin typeface="Corbel" panose="020B0503020204020204" pitchFamily="34" charset="0"/>
              </a:rPr>
              <a:t>Pharmacy: </a:t>
            </a:r>
            <a:r>
              <a:rPr lang="en-US" sz="2000" dirty="0">
                <a:effectLst/>
                <a:latin typeface="Corbel" panose="020B0503020204020204" pitchFamily="34" charset="0"/>
              </a:rPr>
              <a:t>Dr. Mark Moore                                      Pharmacy: Dr. Scott Perkins</a:t>
            </a:r>
          </a:p>
          <a:p>
            <a:r>
              <a:rPr lang="en-US" sz="2000" dirty="0">
                <a:effectLst/>
                <a:latin typeface="Corbel" panose="020B0503020204020204" pitchFamily="34" charset="0"/>
              </a:rPr>
              <a:t>Physician Assistant: Dr. Matthew </a:t>
            </a:r>
            <a:r>
              <a:rPr lang="en-US" sz="2000" dirty="0" err="1">
                <a:effectLst/>
                <a:latin typeface="Corbel" panose="020B0503020204020204" pitchFamily="34" charset="0"/>
              </a:rPr>
              <a:t>Kesic</a:t>
            </a:r>
            <a:r>
              <a:rPr lang="en-US" sz="2000" dirty="0">
                <a:effectLst/>
                <a:latin typeface="Corbel" panose="020B0503020204020204" pitchFamily="34" charset="0"/>
              </a:rPr>
              <a:t>               Nursing: Sharon Boyd</a:t>
            </a:r>
          </a:p>
          <a:p>
            <a:r>
              <a:rPr lang="en-US" sz="2000" dirty="0">
                <a:latin typeface="Corbel" panose="020B0503020204020204" pitchFamily="34" charset="0"/>
              </a:rPr>
              <a:t>Physical Therapy: Dr. Tiffany Goins</a:t>
            </a:r>
          </a:p>
          <a:p>
            <a:r>
              <a:rPr lang="en-US" sz="2000" b="0" i="0" dirty="0">
                <a:effectLst/>
              </a:rPr>
              <a:t>Pharmaceutical &amp; Clinical Sciences: Dr. Krisztian Toth </a:t>
            </a:r>
          </a:p>
          <a:p>
            <a:r>
              <a:rPr lang="en-US" sz="2000" b="0" i="0" dirty="0">
                <a:effectLst/>
              </a:rPr>
              <a:t>Pharmaceutical &amp; Clinical Sciences: Dr. Dorothea Thompson  </a:t>
            </a:r>
            <a:endParaRPr lang="en-US" sz="2000" dirty="0">
              <a:latin typeface="Corbel" panose="020B0503020204020204" pitchFamily="34" charset="0"/>
            </a:endParaRPr>
          </a:p>
          <a:p>
            <a:r>
              <a:rPr lang="en-US" sz="2000" dirty="0">
                <a:latin typeface="Corbel" panose="020B0503020204020204" pitchFamily="34" charset="0"/>
              </a:rPr>
              <a:t>Pharmacy: Spencer Livengood</a:t>
            </a:r>
            <a:endParaRPr lang="en-US" sz="2000" dirty="0">
              <a:effectLst/>
              <a:latin typeface="Corbel" panose="020B0503020204020204" pitchFamily="34" charset="0"/>
            </a:endParaRPr>
          </a:p>
          <a:p>
            <a:endParaRPr lang="en-US" b="0" i="0" dirty="0">
              <a:latin typeface="Corbel" panose="020B0503020204020204" pitchFamily="34" charset="0"/>
            </a:endParaRPr>
          </a:p>
          <a:p>
            <a:endParaRPr lang="en-US" dirty="0">
              <a:effectLst/>
              <a:latin typeface="Corbel" panose="020B0503020204020204" pitchFamily="34" charset="0"/>
            </a:endParaRPr>
          </a:p>
        </p:txBody>
      </p:sp>
    </p:spTree>
    <p:extLst>
      <p:ext uri="{BB962C8B-B14F-4D97-AF65-F5344CB8AC3E}">
        <p14:creationId xmlns:p14="http://schemas.microsoft.com/office/powerpoint/2010/main" val="2325800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F1386-C67E-7F5E-4666-EFF0CFD2F1B9}"/>
              </a:ext>
            </a:extLst>
          </p:cNvPr>
          <p:cNvSpPr>
            <a:spLocks noGrp="1"/>
          </p:cNvSpPr>
          <p:nvPr>
            <p:ph type="title"/>
          </p:nvPr>
        </p:nvSpPr>
        <p:spPr>
          <a:xfrm>
            <a:off x="5957988" y="1606737"/>
            <a:ext cx="6234012" cy="1752599"/>
          </a:xfrm>
        </p:spPr>
        <p:txBody>
          <a:bodyPr>
            <a:normAutofit fontScale="90000"/>
          </a:bodyPr>
          <a:lstStyle/>
          <a:p>
            <a:r>
              <a:rPr lang="en-US" b="1" dirty="0">
                <a:solidFill>
                  <a:schemeClr val="accent3"/>
                </a:solidFill>
                <a:highlight>
                  <a:srgbClr val="000000"/>
                </a:highlight>
                <a:ea typeface="+mj-lt"/>
                <a:cs typeface="+mj-lt"/>
              </a:rPr>
              <a:t>CPHS PROFESSOR OF THE YEAR</a:t>
            </a:r>
            <a:br>
              <a:rPr lang="en-US" dirty="0"/>
            </a:br>
            <a:endParaRPr lang="en-US" dirty="0"/>
          </a:p>
        </p:txBody>
      </p:sp>
      <p:pic>
        <p:nvPicPr>
          <p:cNvPr id="2050" name="Picture 2" descr="Profile photo of Ashley Nordan, PA-C">
            <a:extLst>
              <a:ext uri="{FF2B5EF4-FFF2-40B4-BE49-F238E27FC236}">
                <a16:creationId xmlns:a16="http://schemas.microsoft.com/office/drawing/2014/main" id="{128A83A5-1BF4-39D2-C57A-C27432E7B0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4170" y="1177047"/>
            <a:ext cx="4523818" cy="452381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490F1A7-929C-C5BF-F4F6-9A4B4C5B6EFE}"/>
              </a:ext>
            </a:extLst>
          </p:cNvPr>
          <p:cNvSpPr txBox="1"/>
          <p:nvPr/>
        </p:nvSpPr>
        <p:spPr>
          <a:xfrm>
            <a:off x="6974732" y="3249038"/>
            <a:ext cx="4523818" cy="923330"/>
          </a:xfrm>
          <a:prstGeom prst="rect">
            <a:avLst/>
          </a:prstGeom>
          <a:noFill/>
        </p:spPr>
        <p:txBody>
          <a:bodyPr wrap="square" rtlCol="0">
            <a:spAutoFit/>
          </a:bodyPr>
          <a:lstStyle/>
          <a:p>
            <a:r>
              <a:rPr lang="en-US" sz="5400" dirty="0"/>
              <a:t>Ashley Nordan</a:t>
            </a:r>
          </a:p>
        </p:txBody>
      </p:sp>
    </p:spTree>
    <p:extLst>
      <p:ext uri="{BB962C8B-B14F-4D97-AF65-F5344CB8AC3E}">
        <p14:creationId xmlns:p14="http://schemas.microsoft.com/office/powerpoint/2010/main" val="40472112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C848BF-5AFA-6C51-C004-C3D3DCA4B472}"/>
              </a:ext>
            </a:extLst>
          </p:cNvPr>
          <p:cNvSpPr>
            <a:spLocks noGrp="1"/>
          </p:cNvSpPr>
          <p:nvPr>
            <p:ph idx="1"/>
          </p:nvPr>
        </p:nvSpPr>
        <p:spPr>
          <a:xfrm>
            <a:off x="1946246" y="331838"/>
            <a:ext cx="9556777" cy="6614652"/>
          </a:xfrm>
        </p:spPr>
        <p:txBody>
          <a:bodyPr>
            <a:normAutofit/>
          </a:bodyPr>
          <a:lstStyle/>
          <a:p>
            <a:pPr marL="0" indent="0" algn="ctr">
              <a:buClr>
                <a:srgbClr val="1287C3"/>
              </a:buClr>
              <a:buNone/>
            </a:pPr>
            <a:r>
              <a:rPr lang="en-US" sz="2800" dirty="0">
                <a:solidFill>
                  <a:srgbClr val="333333"/>
                </a:solidFill>
                <a:effectLst/>
                <a:ea typeface="Aptos" panose="020B0004020202020204" pitchFamily="34" charset="0"/>
              </a:rPr>
              <a:t>Mrs. Ashley Nordan is an exceptional asset to the CUPA program. Her lectures are some of our favorites. They are entertaining, concise and easy to digest. In addition to being a wonderful lecturer, she is always there for her students. I never have even the slightest doubt that she is in my corner and will advocate for me any time it is needed. This extends to our entire class. She also advocates for the PA profession regularly and will be starting her doctorate this summer. She is a true gem for Campbell University and its students. </a:t>
            </a:r>
            <a:endParaRPr lang="en-US" sz="2800" dirty="0"/>
          </a:p>
        </p:txBody>
      </p:sp>
      <p:sp>
        <p:nvSpPr>
          <p:cNvPr id="2" name="TextBox 1">
            <a:extLst>
              <a:ext uri="{FF2B5EF4-FFF2-40B4-BE49-F238E27FC236}">
                <a16:creationId xmlns:a16="http://schemas.microsoft.com/office/drawing/2014/main" id="{176732FF-7524-9D09-4694-98D5C7867557}"/>
              </a:ext>
            </a:extLst>
          </p:cNvPr>
          <p:cNvSpPr txBox="1"/>
          <p:nvPr/>
        </p:nvSpPr>
        <p:spPr>
          <a:xfrm>
            <a:off x="3355258" y="6476999"/>
            <a:ext cx="775519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Ashley, if you are present, please unmute your microphone.</a:t>
            </a:r>
          </a:p>
        </p:txBody>
      </p:sp>
    </p:spTree>
    <p:extLst>
      <p:ext uri="{BB962C8B-B14F-4D97-AF65-F5344CB8AC3E}">
        <p14:creationId xmlns:p14="http://schemas.microsoft.com/office/powerpoint/2010/main" val="427314102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68A92-024F-7148-76A0-16878F7ED4AE}"/>
              </a:ext>
            </a:extLst>
          </p:cNvPr>
          <p:cNvSpPr>
            <a:spLocks noGrp="1"/>
          </p:cNvSpPr>
          <p:nvPr>
            <p:ph type="title"/>
          </p:nvPr>
        </p:nvSpPr>
        <p:spPr>
          <a:xfrm>
            <a:off x="1526064" y="1750512"/>
            <a:ext cx="10018713" cy="1752599"/>
          </a:xfrm>
        </p:spPr>
        <p:txBody>
          <a:bodyPr>
            <a:normAutofit fontScale="90000"/>
          </a:bodyPr>
          <a:lstStyle/>
          <a:p>
            <a:r>
              <a:rPr lang="en-US" dirty="0"/>
              <a:t>Closing Remarks:</a:t>
            </a:r>
            <a:br>
              <a:rPr lang="en-US" dirty="0"/>
            </a:br>
            <a:r>
              <a:rPr lang="en-US" sz="3100" dirty="0"/>
              <a:t>Presented By: </a:t>
            </a:r>
            <a:br>
              <a:rPr lang="en-US" dirty="0"/>
            </a:br>
            <a:r>
              <a:rPr lang="en-US" dirty="0"/>
              <a:t>Sarah Goetz</a:t>
            </a:r>
          </a:p>
        </p:txBody>
      </p:sp>
      <p:sp>
        <p:nvSpPr>
          <p:cNvPr id="4" name="TextBox 3">
            <a:extLst>
              <a:ext uri="{FF2B5EF4-FFF2-40B4-BE49-F238E27FC236}">
                <a16:creationId xmlns:a16="http://schemas.microsoft.com/office/drawing/2014/main" id="{B78C686D-D4B6-B324-C0B8-EAC2F2C77EC9}"/>
              </a:ext>
            </a:extLst>
          </p:cNvPr>
          <p:cNvSpPr txBox="1"/>
          <p:nvPr/>
        </p:nvSpPr>
        <p:spPr>
          <a:xfrm>
            <a:off x="1400110" y="4227559"/>
            <a:ext cx="10270620"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dirty="0"/>
              <a:t>Thank you and Congratulations to everyone on </a:t>
            </a:r>
            <a:endParaRPr lang="en-US" dirty="0"/>
          </a:p>
          <a:p>
            <a:pPr algn="ctr"/>
            <a:r>
              <a:rPr lang="en-US" sz="2400" dirty="0"/>
              <a:t>another year of living purposeful lives and providing meaningful service!</a:t>
            </a:r>
          </a:p>
          <a:p>
            <a:pPr algn="ctr"/>
            <a:r>
              <a:rPr lang="en-US" sz="2400" dirty="0"/>
              <a:t> Awards can be picked up in the Student Affairs suite (Room 122) in Maddox Hall. </a:t>
            </a:r>
          </a:p>
          <a:p>
            <a:pPr algn="ctr"/>
            <a:r>
              <a:rPr lang="en-US" sz="2400" i="1" dirty="0"/>
              <a:t>Meredith Blalock will be reaching out to award recipients soon for a photo.</a:t>
            </a:r>
          </a:p>
        </p:txBody>
      </p:sp>
    </p:spTree>
    <p:extLst>
      <p:ext uri="{BB962C8B-B14F-4D97-AF65-F5344CB8AC3E}">
        <p14:creationId xmlns:p14="http://schemas.microsoft.com/office/powerpoint/2010/main" val="625806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47A4A-9DEA-A5EE-D2A7-D303D89254EB}"/>
              </a:ext>
            </a:extLst>
          </p:cNvPr>
          <p:cNvSpPr>
            <a:spLocks noGrp="1"/>
          </p:cNvSpPr>
          <p:nvPr>
            <p:ph type="title"/>
          </p:nvPr>
        </p:nvSpPr>
        <p:spPr/>
        <p:txBody>
          <a:bodyPr/>
          <a:lstStyle/>
          <a:p>
            <a:r>
              <a:rPr lang="en-US" b="1" dirty="0">
                <a:solidFill>
                  <a:schemeClr val="accent3"/>
                </a:solidFill>
                <a:highlight>
                  <a:srgbClr val="000000"/>
                </a:highlight>
              </a:rPr>
              <a:t>Emerging Student Leader:</a:t>
            </a:r>
            <a:r>
              <a:rPr lang="en-US" b="1" dirty="0"/>
              <a:t> </a:t>
            </a:r>
            <a:br>
              <a:rPr lang="en-US" b="1" dirty="0"/>
            </a:br>
            <a:r>
              <a:rPr lang="en-US" sz="3200" b="1" dirty="0"/>
              <a:t>Presented by Shari McGuire,</a:t>
            </a:r>
            <a:br>
              <a:rPr lang="en-US" sz="3200" b="1" dirty="0"/>
            </a:br>
            <a:r>
              <a:rPr lang="en-US" sz="3200" b="1" dirty="0"/>
              <a:t>Director of Enrollment Management</a:t>
            </a:r>
          </a:p>
        </p:txBody>
      </p:sp>
      <p:sp>
        <p:nvSpPr>
          <p:cNvPr id="3" name="Content Placeholder 2">
            <a:extLst>
              <a:ext uri="{FF2B5EF4-FFF2-40B4-BE49-F238E27FC236}">
                <a16:creationId xmlns:a16="http://schemas.microsoft.com/office/drawing/2014/main" id="{1204D346-2DFF-EB5D-AA4A-417E196F2733}"/>
              </a:ext>
            </a:extLst>
          </p:cNvPr>
          <p:cNvSpPr>
            <a:spLocks noGrp="1"/>
          </p:cNvSpPr>
          <p:nvPr>
            <p:ph idx="1"/>
          </p:nvPr>
        </p:nvSpPr>
        <p:spPr>
          <a:xfrm>
            <a:off x="1484310" y="1936315"/>
            <a:ext cx="10018713" cy="3145078"/>
          </a:xfrm>
        </p:spPr>
        <p:txBody>
          <a:bodyPr/>
          <a:lstStyle/>
          <a:p>
            <a:pPr marL="0" indent="0" algn="ctr">
              <a:buClr>
                <a:srgbClr val="30ACEC">
                  <a:lumMod val="75000"/>
                </a:srgbClr>
              </a:buClr>
              <a:buNone/>
            </a:pPr>
            <a:r>
              <a:rPr lang="en-US" dirty="0">
                <a:ea typeface="+mn-lt"/>
                <a:cs typeface="+mn-lt"/>
              </a:rPr>
              <a:t>Recognizes a deserving student who demonstrates the qualities and personal attributes reflective of a promising student leader through involvements in the life of the campus and surrounding community.</a:t>
            </a:r>
            <a:endParaRPr lang="en-US" b="1" dirty="0">
              <a:ea typeface="+mn-lt"/>
              <a:cs typeface="+mn-lt"/>
            </a:endParaRPr>
          </a:p>
          <a:p>
            <a:pPr>
              <a:buClr>
                <a:srgbClr val="1287C3"/>
              </a:buClr>
            </a:pPr>
            <a:endParaRPr lang="en-US" dirty="0"/>
          </a:p>
        </p:txBody>
      </p:sp>
      <p:sp>
        <p:nvSpPr>
          <p:cNvPr id="5" name="Content Placeholder 2">
            <a:extLst>
              <a:ext uri="{FF2B5EF4-FFF2-40B4-BE49-F238E27FC236}">
                <a16:creationId xmlns:a16="http://schemas.microsoft.com/office/drawing/2014/main" id="{F4C14805-C552-7A33-4CCC-10134EE6EA46}"/>
              </a:ext>
            </a:extLst>
          </p:cNvPr>
          <p:cNvSpPr txBox="1">
            <a:spLocks/>
          </p:cNvSpPr>
          <p:nvPr/>
        </p:nvSpPr>
        <p:spPr>
          <a:xfrm>
            <a:off x="2555286" y="4698303"/>
            <a:ext cx="10018713" cy="3145078"/>
          </a:xfrm>
          <a:prstGeom prst="rect">
            <a:avLst/>
          </a:prstGeom>
        </p:spPr>
        <p:txBody>
          <a:bodyPr vert="horz" lIns="91440" tIns="45720" rIns="91440" bIns="45720" rtlCol="0" anchor="ctr">
            <a:normAutofit/>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marL="0" indent="0">
              <a:buClr>
                <a:srgbClr val="30ACEC">
                  <a:lumMod val="75000"/>
                </a:srgbClr>
              </a:buClr>
              <a:buNone/>
            </a:pPr>
            <a:endParaRPr lang="en-US" sz="2000" dirty="0">
              <a:ea typeface="+mn-lt"/>
              <a:cs typeface="+mn-lt"/>
            </a:endParaRPr>
          </a:p>
          <a:p>
            <a:pPr marL="0" indent="0">
              <a:buFont typeface="Arial"/>
              <a:buNone/>
            </a:pPr>
            <a:r>
              <a:rPr lang="en-US" sz="2000" dirty="0">
                <a:ea typeface="+mn-lt"/>
                <a:cs typeface="+mn-lt"/>
              </a:rPr>
              <a:t>Nominees:</a:t>
            </a:r>
          </a:p>
          <a:p>
            <a:pPr marL="0" indent="0">
              <a:buFont typeface="Arial"/>
              <a:buNone/>
            </a:pPr>
            <a:r>
              <a:rPr lang="en-US" sz="2000" dirty="0">
                <a:ea typeface="+mn-lt"/>
                <a:cs typeface="+mn-lt"/>
              </a:rPr>
              <a:t>Physical Therapy: Alan Bennett         Pharmacy: Jenna Davenport  </a:t>
            </a:r>
          </a:p>
          <a:p>
            <a:pPr marL="0" indent="0">
              <a:buFont typeface="Arial"/>
              <a:buNone/>
            </a:pPr>
            <a:r>
              <a:rPr lang="en-US" sz="2000" dirty="0">
                <a:ea typeface="+mn-lt"/>
                <a:cs typeface="+mn-lt"/>
              </a:rPr>
              <a:t>Pharmacy: Brittany Caskey                  Pharmacy: Elizabeth Lockhart</a:t>
            </a:r>
          </a:p>
          <a:p>
            <a:pPr marL="0" indent="0">
              <a:buFont typeface="Arial"/>
              <a:buNone/>
            </a:pPr>
            <a:r>
              <a:rPr lang="en-US" sz="2000" dirty="0">
                <a:ea typeface="+mn-lt"/>
                <a:cs typeface="+mn-lt"/>
              </a:rPr>
              <a:t>Pharmacy: Christopher Terry               Pharmacy: Quanshaul Vinson</a:t>
            </a:r>
          </a:p>
          <a:p>
            <a:pPr marL="0" indent="0">
              <a:buFont typeface="Arial"/>
              <a:buNone/>
            </a:pPr>
            <a:r>
              <a:rPr lang="en-US" sz="2000" dirty="0">
                <a:ea typeface="+mn-lt"/>
                <a:cs typeface="+mn-lt"/>
              </a:rPr>
              <a:t>Pharmacy: Freddie Adams                    Nursing: Sarah Hassell </a:t>
            </a:r>
            <a:endParaRPr lang="en-US" sz="2000" dirty="0"/>
          </a:p>
          <a:p>
            <a:pPr marL="0" indent="0">
              <a:buNone/>
            </a:pPr>
            <a:r>
              <a:rPr lang="en-US" sz="2000" dirty="0">
                <a:ea typeface="+mn-lt"/>
                <a:cs typeface="+mn-lt"/>
              </a:rPr>
              <a:t>Pharmacy: Madison Bunting</a:t>
            </a:r>
          </a:p>
          <a:p>
            <a:pPr marL="0" indent="0">
              <a:buClr>
                <a:srgbClr val="30ACEC">
                  <a:lumMod val="75000"/>
                </a:srgbClr>
              </a:buClr>
              <a:buNone/>
            </a:pPr>
            <a:endParaRPr lang="en-US" dirty="0"/>
          </a:p>
          <a:p>
            <a:pPr marL="0" indent="0" algn="ctr">
              <a:buClr>
                <a:srgbClr val="30ACEC">
                  <a:lumMod val="75000"/>
                </a:srgbClr>
              </a:buClr>
              <a:buNone/>
            </a:pPr>
            <a:endParaRPr lang="en-US" dirty="0"/>
          </a:p>
          <a:p>
            <a:pPr marL="0" indent="0" algn="ctr">
              <a:buClr>
                <a:srgbClr val="30ACEC">
                  <a:lumMod val="75000"/>
                </a:srgbClr>
              </a:buClr>
              <a:buNone/>
            </a:pPr>
            <a:endParaRPr lang="en-US" dirty="0"/>
          </a:p>
          <a:p>
            <a:pPr>
              <a:buClr>
                <a:srgbClr val="1287C3"/>
              </a:buClr>
            </a:pPr>
            <a:endParaRPr lang="en-US" dirty="0"/>
          </a:p>
        </p:txBody>
      </p:sp>
    </p:spTree>
    <p:extLst>
      <p:ext uri="{BB962C8B-B14F-4D97-AF65-F5344CB8AC3E}">
        <p14:creationId xmlns:p14="http://schemas.microsoft.com/office/powerpoint/2010/main" val="3701148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EB6CC-31B5-B685-A82B-2588F4562197}"/>
              </a:ext>
            </a:extLst>
          </p:cNvPr>
          <p:cNvSpPr>
            <a:spLocks noGrp="1"/>
          </p:cNvSpPr>
          <p:nvPr>
            <p:ph type="title"/>
          </p:nvPr>
        </p:nvSpPr>
        <p:spPr>
          <a:xfrm>
            <a:off x="1421681" y="978074"/>
            <a:ext cx="10018713" cy="1752599"/>
          </a:xfrm>
        </p:spPr>
        <p:txBody>
          <a:bodyPr>
            <a:normAutofit fontScale="90000"/>
          </a:bodyPr>
          <a:lstStyle/>
          <a:p>
            <a:r>
              <a:rPr lang="en-US" sz="5400" b="1" dirty="0">
                <a:solidFill>
                  <a:schemeClr val="accent3"/>
                </a:solidFill>
                <a:highlight>
                  <a:srgbClr val="000000"/>
                </a:highlight>
                <a:ea typeface="+mj-lt"/>
                <a:cs typeface="+mj-lt"/>
              </a:rPr>
              <a:t>Emerging Student Leader</a:t>
            </a:r>
            <a:br>
              <a:rPr lang="en-US" sz="5400" i="1" dirty="0">
                <a:ea typeface="+mj-lt"/>
                <a:cs typeface="+mj-lt"/>
              </a:rPr>
            </a:br>
            <a:r>
              <a:rPr lang="en-US" sz="4400" i="1" dirty="0">
                <a:ea typeface="+mj-lt"/>
                <a:cs typeface="+mj-lt"/>
              </a:rPr>
              <a:t>Recipient: Quanshaul Vinson</a:t>
            </a:r>
            <a:br>
              <a:rPr lang="en-US" sz="4400" i="1" dirty="0">
                <a:highlight>
                  <a:srgbClr val="FFFF00"/>
                </a:highlight>
                <a:ea typeface="+mj-lt"/>
                <a:cs typeface="+mj-lt"/>
              </a:rPr>
            </a:br>
            <a:endParaRPr lang="en-US" sz="4400" dirty="0">
              <a:highlight>
                <a:srgbClr val="FFFF00"/>
              </a:highlight>
              <a:ea typeface="+mj-lt"/>
              <a:cs typeface="+mj-lt"/>
            </a:endParaRPr>
          </a:p>
          <a:p>
            <a:pPr algn="l"/>
            <a:endParaRPr lang="en-US" dirty="0">
              <a:ea typeface="+mj-lt"/>
              <a:cs typeface="+mj-lt"/>
            </a:endParaRPr>
          </a:p>
          <a:p>
            <a:endParaRPr lang="en-US" dirty="0"/>
          </a:p>
        </p:txBody>
      </p:sp>
      <p:sp>
        <p:nvSpPr>
          <p:cNvPr id="3" name="Content Placeholder 2">
            <a:extLst>
              <a:ext uri="{FF2B5EF4-FFF2-40B4-BE49-F238E27FC236}">
                <a16:creationId xmlns:a16="http://schemas.microsoft.com/office/drawing/2014/main" id="{8275DFA8-251C-A392-4743-34958C6A04B1}"/>
              </a:ext>
            </a:extLst>
          </p:cNvPr>
          <p:cNvSpPr>
            <a:spLocks noGrp="1"/>
          </p:cNvSpPr>
          <p:nvPr>
            <p:ph idx="1"/>
          </p:nvPr>
        </p:nvSpPr>
        <p:spPr>
          <a:xfrm>
            <a:off x="1421680" y="2323074"/>
            <a:ext cx="10018713" cy="3124201"/>
          </a:xfrm>
        </p:spPr>
        <p:txBody>
          <a:bodyPr vert="horz" lIns="91440" tIns="45720" rIns="91440" bIns="45720" rtlCol="0" anchor="ctr">
            <a:noAutofit/>
          </a:bodyPr>
          <a:lstStyle/>
          <a:p>
            <a:pPr marL="0" indent="0" algn="ctr">
              <a:buNone/>
            </a:pPr>
            <a:endParaRPr lang="en-US" sz="2800" b="1" dirty="0"/>
          </a:p>
          <a:p>
            <a:pPr marL="0" indent="0" algn="ctr">
              <a:buNone/>
            </a:pPr>
            <a:r>
              <a:rPr lang="en-US" sz="3200" kern="0" dirty="0">
                <a:effectLst/>
                <a:ea typeface="Aptos" panose="020B0004020202020204" pitchFamily="34" charset="0"/>
                <a:cs typeface="Aptos" panose="020B0004020202020204" pitchFamily="34" charset="0"/>
              </a:rPr>
              <a:t>Quanshaul Vinson </a:t>
            </a:r>
            <a:r>
              <a:rPr lang="en-US" sz="3200" kern="0" dirty="0">
                <a:ea typeface="Aptos" panose="020B0004020202020204" pitchFamily="34" charset="0"/>
                <a:cs typeface="Aptos" panose="020B0004020202020204" pitchFamily="34" charset="0"/>
              </a:rPr>
              <a:t>is </a:t>
            </a:r>
            <a:r>
              <a:rPr lang="en-US" sz="3200" kern="0" dirty="0">
                <a:effectLst/>
                <a:ea typeface="Aptos" panose="020B0004020202020204" pitchFamily="34" charset="0"/>
                <a:cs typeface="Aptos" panose="020B0004020202020204" pitchFamily="34" charset="0"/>
              </a:rPr>
              <a:t>consistently dedicated to the Pharmacy program. He actively engages with students, encouraging their involvement. His warm persona shines through as he regularly communicates with everyone, taking the time to inquire about their well-being. </a:t>
            </a:r>
            <a:r>
              <a:rPr lang="en-US" sz="3200" kern="0" dirty="0">
                <a:ea typeface="Aptos" panose="020B0004020202020204" pitchFamily="34" charset="0"/>
                <a:cs typeface="Aptos" panose="020B0004020202020204" pitchFamily="34" charset="0"/>
              </a:rPr>
              <a:t>H</a:t>
            </a:r>
            <a:r>
              <a:rPr lang="en-US" sz="3200" kern="0" dirty="0">
                <a:effectLst/>
                <a:ea typeface="Aptos" panose="020B0004020202020204" pitchFamily="34" charset="0"/>
                <a:cs typeface="Aptos" panose="020B0004020202020204" pitchFamily="34" charset="0"/>
              </a:rPr>
              <a:t>e embodies all the qualities of a true leader. </a:t>
            </a:r>
            <a:br>
              <a:rPr lang="en-US" sz="2800" kern="0" dirty="0">
                <a:effectLst/>
                <a:latin typeface="Aptos" panose="020B0004020202020204" pitchFamily="34" charset="0"/>
                <a:ea typeface="Aptos" panose="020B0004020202020204" pitchFamily="34" charset="0"/>
                <a:cs typeface="Aptos" panose="020B0004020202020204" pitchFamily="34" charset="0"/>
              </a:rPr>
            </a:br>
            <a:br>
              <a:rPr lang="en-US" sz="1800" kern="0" dirty="0">
                <a:effectLst/>
                <a:latin typeface="Aptos" panose="020B0004020202020204" pitchFamily="34" charset="0"/>
                <a:ea typeface="Aptos" panose="020B0004020202020204" pitchFamily="34" charset="0"/>
                <a:cs typeface="Aptos" panose="020B0004020202020204" pitchFamily="34" charset="0"/>
              </a:rPr>
            </a:br>
            <a:endParaRPr lang="en-US" sz="4000" dirty="0">
              <a:highlight>
                <a:srgbClr val="FFFF00"/>
              </a:highlight>
            </a:endParaRPr>
          </a:p>
        </p:txBody>
      </p:sp>
      <p:sp>
        <p:nvSpPr>
          <p:cNvPr id="4" name="TextBox 3">
            <a:extLst>
              <a:ext uri="{FF2B5EF4-FFF2-40B4-BE49-F238E27FC236}">
                <a16:creationId xmlns:a16="http://schemas.microsoft.com/office/drawing/2014/main" id="{B3EB2C0C-5979-C28C-357E-9416B8D94BC3}"/>
              </a:ext>
            </a:extLst>
          </p:cNvPr>
          <p:cNvSpPr txBox="1"/>
          <p:nvPr/>
        </p:nvSpPr>
        <p:spPr>
          <a:xfrm>
            <a:off x="3441290" y="6341806"/>
            <a:ext cx="80009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Quanshaul, if you are present, please unmute your microphone.</a:t>
            </a:r>
          </a:p>
        </p:txBody>
      </p:sp>
    </p:spTree>
    <p:extLst>
      <p:ext uri="{BB962C8B-B14F-4D97-AF65-F5344CB8AC3E}">
        <p14:creationId xmlns:p14="http://schemas.microsoft.com/office/powerpoint/2010/main" val="13353937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5A725-4DE6-67B5-AE38-6EF1850676D2}"/>
              </a:ext>
            </a:extLst>
          </p:cNvPr>
          <p:cNvSpPr>
            <a:spLocks noGrp="1"/>
          </p:cNvSpPr>
          <p:nvPr>
            <p:ph type="title"/>
          </p:nvPr>
        </p:nvSpPr>
        <p:spPr>
          <a:xfrm>
            <a:off x="1484311" y="435279"/>
            <a:ext cx="10018713" cy="1752599"/>
          </a:xfrm>
        </p:spPr>
        <p:txBody>
          <a:bodyPr>
            <a:normAutofit fontScale="90000"/>
          </a:bodyPr>
          <a:lstStyle/>
          <a:p>
            <a:r>
              <a:rPr lang="en-US" b="1" dirty="0">
                <a:solidFill>
                  <a:schemeClr val="accent3"/>
                </a:solidFill>
                <a:highlight>
                  <a:srgbClr val="000000"/>
                </a:highlight>
                <a:ea typeface="+mj-lt"/>
                <a:cs typeface="+mj-lt"/>
              </a:rPr>
              <a:t>Commitment to Diversity</a:t>
            </a:r>
            <a:br>
              <a:rPr lang="en-US" b="1" dirty="0">
                <a:ea typeface="+mj-lt"/>
                <a:cs typeface="+mj-lt"/>
              </a:rPr>
            </a:br>
            <a:r>
              <a:rPr lang="en-US" b="1" dirty="0">
                <a:ea typeface="+mj-lt"/>
                <a:cs typeface="+mj-lt"/>
              </a:rPr>
              <a:t> </a:t>
            </a:r>
            <a:r>
              <a:rPr lang="en-US" sz="3600" b="1" dirty="0">
                <a:ea typeface="+mj-lt"/>
                <a:cs typeface="+mj-lt"/>
              </a:rPr>
              <a:t>Presented by:</a:t>
            </a:r>
            <a:br>
              <a:rPr lang="en-US" sz="3600" b="1" dirty="0">
                <a:ea typeface="+mj-lt"/>
                <a:cs typeface="+mj-lt"/>
              </a:rPr>
            </a:br>
            <a:r>
              <a:rPr lang="en-US" b="1" dirty="0">
                <a:ea typeface="+mj-lt"/>
                <a:cs typeface="+mj-lt"/>
              </a:rPr>
              <a:t>Dr. Mark Moore,</a:t>
            </a:r>
            <a:br>
              <a:rPr lang="en-US" b="1" dirty="0">
                <a:ea typeface="+mj-lt"/>
                <a:cs typeface="+mj-lt"/>
              </a:rPr>
            </a:br>
            <a:r>
              <a:rPr lang="en-US" sz="3100" b="1" dirty="0">
                <a:ea typeface="+mj-lt"/>
                <a:cs typeface="+mj-lt"/>
              </a:rPr>
              <a:t>Associate Dean of Student Affairs </a:t>
            </a:r>
            <a:br>
              <a:rPr lang="en-US" b="1" dirty="0">
                <a:ea typeface="+mj-lt"/>
                <a:cs typeface="+mj-lt"/>
              </a:rPr>
            </a:br>
            <a:endParaRPr lang="en-US" b="1" dirty="0">
              <a:ea typeface="+mj-lt"/>
              <a:cs typeface="+mj-lt"/>
            </a:endParaRPr>
          </a:p>
        </p:txBody>
      </p:sp>
      <p:sp>
        <p:nvSpPr>
          <p:cNvPr id="3" name="Content Placeholder 2">
            <a:extLst>
              <a:ext uri="{FF2B5EF4-FFF2-40B4-BE49-F238E27FC236}">
                <a16:creationId xmlns:a16="http://schemas.microsoft.com/office/drawing/2014/main" id="{2071D098-A922-7F11-A8E2-5F0D1FAE0BD7}"/>
              </a:ext>
            </a:extLst>
          </p:cNvPr>
          <p:cNvSpPr>
            <a:spLocks noGrp="1"/>
          </p:cNvSpPr>
          <p:nvPr>
            <p:ph idx="1"/>
          </p:nvPr>
        </p:nvSpPr>
        <p:spPr>
          <a:xfrm>
            <a:off x="1686187" y="2280781"/>
            <a:ext cx="9816836" cy="2459000"/>
          </a:xfrm>
        </p:spPr>
        <p:txBody>
          <a:bodyPr>
            <a:normAutofit lnSpcReduction="10000"/>
          </a:bodyPr>
          <a:lstStyle/>
          <a:p>
            <a:pPr marL="0" indent="0">
              <a:buNone/>
            </a:pPr>
            <a:r>
              <a:rPr lang="en-US" sz="2600" dirty="0">
                <a:ea typeface="+mn-lt"/>
                <a:cs typeface="+mn-lt"/>
              </a:rPr>
              <a:t>Recognition of a faculty, staff, student, or alumni, who has worked to promote the diversity of and the acceptance of ideas and individuals within the campus community through demonstrated exceptional service in the areas of diversity and multiculturalism in the course of advocacy, leadership, mentorship, educational initiatives, and/or programming.</a:t>
            </a:r>
            <a:endParaRPr lang="en-US" sz="2600" dirty="0"/>
          </a:p>
        </p:txBody>
      </p:sp>
      <p:sp>
        <p:nvSpPr>
          <p:cNvPr id="4" name="TextBox 3">
            <a:extLst>
              <a:ext uri="{FF2B5EF4-FFF2-40B4-BE49-F238E27FC236}">
                <a16:creationId xmlns:a16="http://schemas.microsoft.com/office/drawing/2014/main" id="{E5913664-BBE3-DB21-975F-D4B7C55F9926}"/>
              </a:ext>
            </a:extLst>
          </p:cNvPr>
          <p:cNvSpPr txBox="1"/>
          <p:nvPr/>
        </p:nvSpPr>
        <p:spPr>
          <a:xfrm>
            <a:off x="2148700" y="4853061"/>
            <a:ext cx="8689931"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t>Nominees:</a:t>
            </a:r>
          </a:p>
          <a:p>
            <a:r>
              <a:rPr lang="en-US" sz="2400" dirty="0"/>
              <a:t>Physical Therapy: Katherine </a:t>
            </a:r>
            <a:r>
              <a:rPr lang="en-US" sz="2400" dirty="0" err="1"/>
              <a:t>Tanji</a:t>
            </a:r>
            <a:r>
              <a:rPr lang="en-US" sz="2400" dirty="0"/>
              <a:t>    Physician Assistant: Juliet Fong </a:t>
            </a:r>
          </a:p>
          <a:p>
            <a:r>
              <a:rPr lang="en-US" sz="2400" dirty="0"/>
              <a:t>Pharmacy: Tenasia Powell                   Public Health: Naseem Chakra</a:t>
            </a:r>
          </a:p>
          <a:p>
            <a:r>
              <a:rPr lang="en-US" sz="2400" dirty="0"/>
              <a:t>Pharmacy: Jordan Powe                       Pharmacy: Brandon Little </a:t>
            </a:r>
          </a:p>
          <a:p>
            <a:r>
              <a:rPr lang="en-US" sz="2400" dirty="0"/>
              <a:t>Physician Assistant: Benjamin Britt </a:t>
            </a:r>
          </a:p>
          <a:p>
            <a:endParaRPr lang="en-US" sz="2400" dirty="0"/>
          </a:p>
        </p:txBody>
      </p:sp>
    </p:spTree>
    <p:extLst>
      <p:ext uri="{BB962C8B-B14F-4D97-AF65-F5344CB8AC3E}">
        <p14:creationId xmlns:p14="http://schemas.microsoft.com/office/powerpoint/2010/main" val="1271552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5AE18-D7C2-383D-B0E4-945D548C32CF}"/>
              </a:ext>
            </a:extLst>
          </p:cNvPr>
          <p:cNvSpPr>
            <a:spLocks noGrp="1"/>
          </p:cNvSpPr>
          <p:nvPr>
            <p:ph type="title"/>
          </p:nvPr>
        </p:nvSpPr>
        <p:spPr/>
        <p:txBody>
          <a:bodyPr>
            <a:normAutofit/>
          </a:bodyPr>
          <a:lstStyle/>
          <a:p>
            <a:r>
              <a:rPr lang="en-US" b="1" dirty="0">
                <a:solidFill>
                  <a:schemeClr val="accent3"/>
                </a:solidFill>
                <a:highlight>
                  <a:srgbClr val="000000"/>
                </a:highlight>
                <a:ea typeface="+mj-lt"/>
                <a:cs typeface="+mj-lt"/>
              </a:rPr>
              <a:t>Commitment to Diversity</a:t>
            </a:r>
            <a:br>
              <a:rPr lang="en-US" b="1" dirty="0">
                <a:solidFill>
                  <a:schemeClr val="accent3"/>
                </a:solidFill>
                <a:highlight>
                  <a:srgbClr val="000000"/>
                </a:highlight>
                <a:ea typeface="+mj-lt"/>
                <a:cs typeface="+mj-lt"/>
              </a:rPr>
            </a:br>
            <a:r>
              <a:rPr lang="en-US" b="1" i="1" dirty="0">
                <a:ea typeface="+mj-lt"/>
                <a:cs typeface="+mj-lt"/>
              </a:rPr>
              <a:t>Recipient: Katherine “Katie” </a:t>
            </a:r>
            <a:r>
              <a:rPr lang="en-US" b="1" i="1" dirty="0" err="1">
                <a:ea typeface="+mj-lt"/>
                <a:cs typeface="+mj-lt"/>
              </a:rPr>
              <a:t>Tanji</a:t>
            </a:r>
            <a:endParaRPr lang="en-US" dirty="0">
              <a:ea typeface="+mj-lt"/>
              <a:cs typeface="+mj-lt"/>
            </a:endParaRPr>
          </a:p>
        </p:txBody>
      </p:sp>
      <p:sp>
        <p:nvSpPr>
          <p:cNvPr id="3" name="Content Placeholder 2">
            <a:extLst>
              <a:ext uri="{FF2B5EF4-FFF2-40B4-BE49-F238E27FC236}">
                <a16:creationId xmlns:a16="http://schemas.microsoft.com/office/drawing/2014/main" id="{E684E72D-A08C-58DC-3637-C9C915DA967F}"/>
              </a:ext>
            </a:extLst>
          </p:cNvPr>
          <p:cNvSpPr>
            <a:spLocks noGrp="1"/>
          </p:cNvSpPr>
          <p:nvPr>
            <p:ph idx="1"/>
          </p:nvPr>
        </p:nvSpPr>
        <p:spPr/>
        <p:txBody>
          <a:bodyPr>
            <a:noAutofit/>
          </a:bodyPr>
          <a:lstStyle/>
          <a:p>
            <a:pPr marL="0" indent="0" algn="ctr">
              <a:buNone/>
            </a:pPr>
            <a:r>
              <a:rPr lang="en-US" sz="1800" dirty="0">
                <a:effectLst/>
                <a:ea typeface="Arial" panose="020B0604020202020204" pitchFamily="34" charset="0"/>
              </a:rPr>
              <a:t>Katie has served as the DEI Representative for the DPT Class of 2024 for all three years of the program. Through this role</a:t>
            </a:r>
            <a:r>
              <a:rPr lang="en-US" sz="1800" b="1" dirty="0">
                <a:effectLst/>
                <a:ea typeface="Arial" panose="020B0604020202020204" pitchFamily="34" charset="0"/>
              </a:rPr>
              <a:t>,</a:t>
            </a:r>
            <a:r>
              <a:rPr lang="en-US" sz="1800" dirty="0">
                <a:effectLst/>
                <a:ea typeface="Arial" panose="020B0604020202020204" pitchFamily="34" charset="0"/>
              </a:rPr>
              <a:t> she has supported DEI efforts within the class by hosting monthly lunch and learns for various DEI topics and areas for both students and faculty to be aware of, recognize biases, ways to work for change, and how to be a better future clinician. This year Katie expanded on this by working with the DPT Program to create a library of books on DEI topics for DPT students to check-out in order to expand their knowledge on various DEI topics and</a:t>
            </a:r>
            <a:r>
              <a:rPr lang="en-US" sz="1800" b="1" dirty="0">
                <a:effectLst/>
                <a:ea typeface="Arial" panose="020B0604020202020204" pitchFamily="34" charset="0"/>
              </a:rPr>
              <a:t>,</a:t>
            </a:r>
            <a:r>
              <a:rPr lang="en-US" sz="1800" dirty="0">
                <a:effectLst/>
                <a:ea typeface="Arial" panose="020B0604020202020204" pitchFamily="34" charset="0"/>
              </a:rPr>
              <a:t> more importantly, become better clinicians for all patients. In addition to her services as the DEI chair for the class, Katie is a board member of the DEI committee at the state level for the American Physical Therapy Association and provides input on ways to improve DEI initiatives in Physical Therapy across the state. This year Katie applied for the Community Impact Challenge Grant at the state level through the APTA of North Carolina DEI Committee. Her application was one of two projects picked from campuses across the state with her project providing Pilates Arcs for the DPT Community Wellness Programs.</a:t>
            </a:r>
            <a:endParaRPr lang="en-US" sz="1800" dirty="0"/>
          </a:p>
        </p:txBody>
      </p:sp>
      <p:sp>
        <p:nvSpPr>
          <p:cNvPr id="4" name="TextBox 3">
            <a:extLst>
              <a:ext uri="{FF2B5EF4-FFF2-40B4-BE49-F238E27FC236}">
                <a16:creationId xmlns:a16="http://schemas.microsoft.com/office/drawing/2014/main" id="{7C8AB527-AD95-1806-30C9-68CA0C12F05C}"/>
              </a:ext>
            </a:extLst>
          </p:cNvPr>
          <p:cNvSpPr txBox="1"/>
          <p:nvPr/>
        </p:nvSpPr>
        <p:spPr>
          <a:xfrm>
            <a:off x="3392128" y="6071418"/>
            <a:ext cx="750938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Katie, </a:t>
            </a:r>
            <a:r>
              <a:rPr lang="en-US" dirty="0">
                <a:ea typeface="+mn-lt"/>
                <a:cs typeface="+mn-lt"/>
              </a:rPr>
              <a:t>if you are present, please unmute your microphone.</a:t>
            </a:r>
          </a:p>
        </p:txBody>
      </p:sp>
    </p:spTree>
    <p:extLst>
      <p:ext uri="{BB962C8B-B14F-4D97-AF65-F5344CB8AC3E}">
        <p14:creationId xmlns:p14="http://schemas.microsoft.com/office/powerpoint/2010/main" val="4206111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17F48-B529-D880-313A-8B91E0D5FA93}"/>
              </a:ext>
            </a:extLst>
          </p:cNvPr>
          <p:cNvSpPr>
            <a:spLocks noGrp="1"/>
          </p:cNvSpPr>
          <p:nvPr>
            <p:ph type="title"/>
          </p:nvPr>
        </p:nvSpPr>
        <p:spPr/>
        <p:txBody>
          <a:bodyPr>
            <a:normAutofit fontScale="90000"/>
          </a:bodyPr>
          <a:lstStyle/>
          <a:p>
            <a:r>
              <a:rPr lang="en-US" b="1" dirty="0">
                <a:solidFill>
                  <a:schemeClr val="accent3"/>
                </a:solidFill>
                <a:highlight>
                  <a:srgbClr val="000000"/>
                </a:highlight>
                <a:ea typeface="+mj-lt"/>
                <a:cs typeface="+mj-lt"/>
              </a:rPr>
              <a:t>Outstanding Student Advocate Award</a:t>
            </a:r>
            <a:r>
              <a:rPr lang="en-US" b="1" dirty="0">
                <a:highlight>
                  <a:srgbClr val="000000"/>
                </a:highlight>
                <a:ea typeface="+mj-lt"/>
                <a:cs typeface="+mj-lt"/>
              </a:rPr>
              <a:t>: </a:t>
            </a:r>
            <a:br>
              <a:rPr lang="en-US" b="1" dirty="0">
                <a:ea typeface="+mj-lt"/>
                <a:cs typeface="+mj-lt"/>
              </a:rPr>
            </a:br>
            <a:r>
              <a:rPr lang="en-US" b="1" dirty="0">
                <a:ea typeface="+mj-lt"/>
                <a:cs typeface="+mj-lt"/>
              </a:rPr>
              <a:t>Presented by: Dr. Mark Moore</a:t>
            </a:r>
            <a:br>
              <a:rPr lang="en-US" b="1" dirty="0">
                <a:ea typeface="+mj-lt"/>
                <a:cs typeface="+mj-lt"/>
              </a:rPr>
            </a:br>
            <a:r>
              <a:rPr lang="en-US" sz="3100" b="1" dirty="0">
                <a:ea typeface="+mj-lt"/>
                <a:cs typeface="+mj-lt"/>
              </a:rPr>
              <a:t>Associate Dean of Student Affairs</a:t>
            </a:r>
            <a:endParaRPr lang="en-US" sz="3100" dirty="0">
              <a:ea typeface="+mj-lt"/>
              <a:cs typeface="+mj-lt"/>
            </a:endParaRPr>
          </a:p>
        </p:txBody>
      </p:sp>
      <p:sp>
        <p:nvSpPr>
          <p:cNvPr id="3" name="Content Placeholder 2">
            <a:extLst>
              <a:ext uri="{FF2B5EF4-FFF2-40B4-BE49-F238E27FC236}">
                <a16:creationId xmlns:a16="http://schemas.microsoft.com/office/drawing/2014/main" id="{FCEFEB4E-58DA-033E-9D7D-ED3FCE20C5D7}"/>
              </a:ext>
            </a:extLst>
          </p:cNvPr>
          <p:cNvSpPr>
            <a:spLocks noGrp="1"/>
          </p:cNvSpPr>
          <p:nvPr>
            <p:ph idx="1"/>
          </p:nvPr>
        </p:nvSpPr>
        <p:spPr>
          <a:xfrm>
            <a:off x="1484311" y="2581014"/>
            <a:ext cx="10018713" cy="2544661"/>
          </a:xfrm>
        </p:spPr>
        <p:txBody>
          <a:bodyPr>
            <a:normAutofit/>
          </a:bodyPr>
          <a:lstStyle/>
          <a:p>
            <a:pPr marL="0" indent="0">
              <a:buClr>
                <a:srgbClr val="1287C3"/>
              </a:buClr>
              <a:buNone/>
            </a:pPr>
            <a:r>
              <a:rPr lang="en-US" dirty="0"/>
              <a:t>Recognizes a student leader who has gone above and beyond in their role (as a tutor, ambassador, etc.) to advocate for, mentor, and assist their peers. Students nominated for this award must demonstrate commitment to the University and the College, a positive influence on their peers, and have a significant impact on the peers they have mentored.</a:t>
            </a:r>
          </a:p>
        </p:txBody>
      </p:sp>
      <p:sp>
        <p:nvSpPr>
          <p:cNvPr id="4" name="TextBox 3">
            <a:extLst>
              <a:ext uri="{FF2B5EF4-FFF2-40B4-BE49-F238E27FC236}">
                <a16:creationId xmlns:a16="http://schemas.microsoft.com/office/drawing/2014/main" id="{27A8FFFA-621E-1887-0351-BED34D75DC75}"/>
              </a:ext>
            </a:extLst>
          </p:cNvPr>
          <p:cNvSpPr txBox="1"/>
          <p:nvPr/>
        </p:nvSpPr>
        <p:spPr>
          <a:xfrm>
            <a:off x="2634143" y="5134063"/>
            <a:ext cx="8246378" cy="1323439"/>
          </a:xfrm>
          <a:prstGeom prst="rect">
            <a:avLst/>
          </a:prstGeom>
          <a:noFill/>
        </p:spPr>
        <p:txBody>
          <a:bodyPr wrap="square" rtlCol="0">
            <a:spAutoFit/>
          </a:bodyPr>
          <a:lstStyle/>
          <a:p>
            <a:r>
              <a:rPr lang="en-US" sz="2000" dirty="0"/>
              <a:t>Nominees:</a:t>
            </a:r>
          </a:p>
          <a:p>
            <a:r>
              <a:rPr lang="en-US" sz="2000" dirty="0"/>
              <a:t>Pharmacy: Alexis Davis                    Pharmacy: Lauryn Lewis</a:t>
            </a:r>
          </a:p>
          <a:p>
            <a:r>
              <a:rPr lang="en-US" sz="2000" dirty="0"/>
              <a:t>Pharmacy: Jacquelyn Reid              Physician Assistant: Giuliana </a:t>
            </a:r>
            <a:r>
              <a:rPr lang="en-US" sz="2000" dirty="0" err="1"/>
              <a:t>Ballaben</a:t>
            </a:r>
            <a:endParaRPr lang="en-US" sz="2000" dirty="0"/>
          </a:p>
          <a:p>
            <a:r>
              <a:rPr lang="en-US" sz="2000" dirty="0"/>
              <a:t>Physical Therapy: Kiara Torres</a:t>
            </a:r>
          </a:p>
        </p:txBody>
      </p:sp>
    </p:spTree>
    <p:extLst>
      <p:ext uri="{BB962C8B-B14F-4D97-AF65-F5344CB8AC3E}">
        <p14:creationId xmlns:p14="http://schemas.microsoft.com/office/powerpoint/2010/main" val="1678291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77491-90D7-5A69-3910-4C4EAC7221F5}"/>
              </a:ext>
            </a:extLst>
          </p:cNvPr>
          <p:cNvSpPr>
            <a:spLocks noGrp="1"/>
          </p:cNvSpPr>
          <p:nvPr>
            <p:ph type="title"/>
          </p:nvPr>
        </p:nvSpPr>
        <p:spPr>
          <a:xfrm>
            <a:off x="1327736" y="685800"/>
            <a:ext cx="10175288" cy="1752599"/>
          </a:xfrm>
        </p:spPr>
        <p:txBody>
          <a:bodyPr>
            <a:normAutofit fontScale="90000"/>
          </a:bodyPr>
          <a:lstStyle/>
          <a:p>
            <a:r>
              <a:rPr lang="en-US" b="1" dirty="0">
                <a:solidFill>
                  <a:schemeClr val="accent3"/>
                </a:solidFill>
                <a:highlight>
                  <a:srgbClr val="000000"/>
                </a:highlight>
                <a:ea typeface="+mj-lt"/>
                <a:cs typeface="+mj-lt"/>
              </a:rPr>
              <a:t>Outstanding Student Advocate Award</a:t>
            </a:r>
            <a:br>
              <a:rPr lang="en-US" b="1" dirty="0">
                <a:solidFill>
                  <a:schemeClr val="accent3"/>
                </a:solidFill>
                <a:highlight>
                  <a:srgbClr val="000000"/>
                </a:highlight>
                <a:ea typeface="+mj-lt"/>
                <a:cs typeface="+mj-lt"/>
              </a:rPr>
            </a:br>
            <a:r>
              <a:rPr lang="en-US" b="1" i="1" dirty="0">
                <a:ea typeface="+mj-lt"/>
                <a:cs typeface="+mj-lt"/>
              </a:rPr>
              <a:t>Recipient: Giuliana </a:t>
            </a:r>
            <a:r>
              <a:rPr lang="en-US" b="1" i="1" dirty="0" err="1">
                <a:ea typeface="+mj-lt"/>
                <a:cs typeface="+mj-lt"/>
              </a:rPr>
              <a:t>Ballaben</a:t>
            </a:r>
            <a:r>
              <a:rPr lang="en-US" b="1" i="1" dirty="0">
                <a:ea typeface="+mj-lt"/>
                <a:cs typeface="+mj-lt"/>
              </a:rPr>
              <a:t> </a:t>
            </a:r>
            <a:br>
              <a:rPr lang="en-US" b="1" i="1" dirty="0">
                <a:highlight>
                  <a:srgbClr val="FFFF00"/>
                </a:highlight>
                <a:ea typeface="+mj-lt"/>
                <a:cs typeface="+mj-lt"/>
              </a:rPr>
            </a:br>
            <a:endParaRPr lang="en-US" dirty="0">
              <a:highlight>
                <a:srgbClr val="FFFF00"/>
              </a:highlight>
              <a:ea typeface="+mj-lt"/>
              <a:cs typeface="+mj-lt"/>
            </a:endParaRPr>
          </a:p>
        </p:txBody>
      </p:sp>
      <p:sp>
        <p:nvSpPr>
          <p:cNvPr id="3" name="Content Placeholder 2">
            <a:extLst>
              <a:ext uri="{FF2B5EF4-FFF2-40B4-BE49-F238E27FC236}">
                <a16:creationId xmlns:a16="http://schemas.microsoft.com/office/drawing/2014/main" id="{34CD4F2A-2933-EA37-A7DB-93A78FD922D3}"/>
              </a:ext>
            </a:extLst>
          </p:cNvPr>
          <p:cNvSpPr>
            <a:spLocks noGrp="1"/>
          </p:cNvSpPr>
          <p:nvPr>
            <p:ph idx="1"/>
          </p:nvPr>
        </p:nvSpPr>
        <p:spPr>
          <a:xfrm>
            <a:off x="1484310" y="2172749"/>
            <a:ext cx="10018713" cy="3618451"/>
          </a:xfrm>
        </p:spPr>
        <p:txBody>
          <a:bodyPr>
            <a:normAutofit fontScale="77500" lnSpcReduction="20000"/>
          </a:bodyPr>
          <a:lstStyle/>
          <a:p>
            <a:pPr marL="0" indent="0" algn="ctr">
              <a:buNone/>
            </a:pPr>
            <a:r>
              <a:rPr lang="en-US" sz="3600" dirty="0">
                <a:solidFill>
                  <a:srgbClr val="333333"/>
                </a:solidFill>
                <a:effectLst/>
                <a:ea typeface="Times New Roman" panose="02020603050405020304" pitchFamily="18" charset="0"/>
              </a:rPr>
              <a:t>Giuliana </a:t>
            </a:r>
            <a:r>
              <a:rPr lang="en-US" sz="3600" dirty="0" err="1">
                <a:solidFill>
                  <a:srgbClr val="333333"/>
                </a:solidFill>
                <a:effectLst/>
                <a:ea typeface="Times New Roman" panose="02020603050405020304" pitchFamily="18" charset="0"/>
              </a:rPr>
              <a:t>Ballaben</a:t>
            </a:r>
            <a:r>
              <a:rPr lang="en-US" sz="3600" dirty="0">
                <a:solidFill>
                  <a:srgbClr val="333333"/>
                </a:solidFill>
                <a:effectLst/>
                <a:ea typeface="Times New Roman" panose="02020603050405020304" pitchFamily="18" charset="0"/>
              </a:rPr>
              <a:t> is continuously committed to her studies. She is often the last person left on campus in the lone study room on the end. She is often on campus studying before any of us arrive. Her commitment and dedication to the program is unlike any others in our class. In addition, she will always go out of her way to help a fellow student or take something off of a friend's plate. She is kind beyond compare and more diligent than anyone I know. I can say without a doubt she will be an incredible asset to both her future patients and colleagues. </a:t>
            </a:r>
            <a:endParaRPr lang="en-US" sz="3600" dirty="0">
              <a:ea typeface="+mn-lt"/>
              <a:cs typeface="+mn-lt"/>
            </a:endParaRPr>
          </a:p>
        </p:txBody>
      </p:sp>
      <p:sp>
        <p:nvSpPr>
          <p:cNvPr id="4" name="TextBox 3">
            <a:extLst>
              <a:ext uri="{FF2B5EF4-FFF2-40B4-BE49-F238E27FC236}">
                <a16:creationId xmlns:a16="http://schemas.microsoft.com/office/drawing/2014/main" id="{28674070-40A5-7FA3-6880-FD3BB7D9EE3E}"/>
              </a:ext>
            </a:extLst>
          </p:cNvPr>
          <p:cNvSpPr txBox="1"/>
          <p:nvPr/>
        </p:nvSpPr>
        <p:spPr>
          <a:xfrm>
            <a:off x="2155971" y="5987534"/>
            <a:ext cx="973122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t>Giuliana is unable to tune into the ceremony tonight, but we congratulate her for this achievement</a:t>
            </a:r>
            <a:r>
              <a:rPr lang="en-US" dirty="0">
                <a:ea typeface="+mn-lt"/>
                <a:cs typeface="+mn-lt"/>
              </a:rPr>
              <a:t>.</a:t>
            </a:r>
            <a:endParaRPr lang="en-US" dirty="0"/>
          </a:p>
        </p:txBody>
      </p:sp>
    </p:spTree>
    <p:extLst>
      <p:ext uri="{BB962C8B-B14F-4D97-AF65-F5344CB8AC3E}">
        <p14:creationId xmlns:p14="http://schemas.microsoft.com/office/powerpoint/2010/main" val="1565662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office theme</Template>
  <TotalTime>18003</TotalTime>
  <Words>3062</Words>
  <Application>Microsoft Office PowerPoint</Application>
  <PresentationFormat>Widescreen</PresentationFormat>
  <Paragraphs>146</Paragraphs>
  <Slides>39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Aptos</vt:lpstr>
      <vt:lpstr>Arial</vt:lpstr>
      <vt:lpstr>Corbel</vt:lpstr>
      <vt:lpstr>Times New Roman</vt:lpstr>
      <vt:lpstr>Parallax</vt:lpstr>
      <vt:lpstr>2024  CPHS Excellence Awards</vt:lpstr>
      <vt:lpstr>Opening of Ceremony:  Sarah Goetz CPHS Director of Student Affairs</vt:lpstr>
      <vt:lpstr>Presentation of Student Awards Nominated by Faculty, Staff, &amp; Students</vt:lpstr>
      <vt:lpstr>Emerging Student Leader:  Presented by Shari McGuire, Director of Enrollment Management</vt:lpstr>
      <vt:lpstr>Emerging Student Leader Recipient: Quanshaul Vinson   </vt:lpstr>
      <vt:lpstr>Commitment to Diversity  Presented by: Dr. Mark Moore, Associate Dean of Student Affairs  </vt:lpstr>
      <vt:lpstr>Commitment to Diversity Recipient: Katherine “Katie” Tanji</vt:lpstr>
      <vt:lpstr>Outstanding Student Advocate Award:  Presented by: Dr. Mark Moore Associate Dean of Student Affairs</vt:lpstr>
      <vt:lpstr>Outstanding Student Advocate Award Recipient: Giuliana Ballaben  </vt:lpstr>
      <vt:lpstr>Student Organization of the Year:  Presented by: Sarah Goetz Director of Student Affairs</vt:lpstr>
      <vt:lpstr>Student Organization of the Year Recipient: The Beacon  </vt:lpstr>
      <vt:lpstr>Group Excellence in Community Service Presented By: Dr. Mark Moore, Associate Dean for Student Affairs  </vt:lpstr>
      <vt:lpstr>Group Excellence in Community Service Recipient: The Pro Bono Board </vt:lpstr>
      <vt:lpstr>IPE Student Collaboration Award Presented By: Dr. Paige Brown Director of Interprofessional Education (IPE) and Doctor of Health Sciences </vt:lpstr>
      <vt:lpstr>IPE Student Collaboration Award Recipient: Anetha Abraham </vt:lpstr>
      <vt:lpstr>CPHS Camel Leadership Award Presented By: Sarah Goetz Director of Student Affairs</vt:lpstr>
      <vt:lpstr>CPHS Camel Leadership Award Recipient: Stephen Marquardt </vt:lpstr>
      <vt:lpstr>Student Ambassador of the Year Presented by: Shari McGuire Director of Enrollment Management</vt:lpstr>
      <vt:lpstr>Student Ambassador of the Year Physician Assistant Recipient:</vt:lpstr>
      <vt:lpstr>PowerPoint Presentation</vt:lpstr>
      <vt:lpstr>Student Ambassador of the Year Physical Therapy Recipient: </vt:lpstr>
      <vt:lpstr>PowerPoint Presentation</vt:lpstr>
      <vt:lpstr>Student Ambassador of the Year Physical Therapy Recipient: </vt:lpstr>
      <vt:lpstr>PowerPoint Presentation</vt:lpstr>
      <vt:lpstr>Student Ambassador of the Year Pharmacy Recipient: </vt:lpstr>
      <vt:lpstr>PowerPoint Presentation</vt:lpstr>
      <vt:lpstr>Student Ambassador of the Year Public Health Recipient: </vt:lpstr>
      <vt:lpstr>PowerPoint Presentation</vt:lpstr>
      <vt:lpstr>Student Ambassador of the Year Nursing Recipient: </vt:lpstr>
      <vt:lpstr>PowerPoint Presentation</vt:lpstr>
      <vt:lpstr>Presentation of  Faculty/Staff Awards</vt:lpstr>
      <vt:lpstr>Campbell Difference Award Presented By:  Dr. Jeff Mercer Dean of CPHS</vt:lpstr>
      <vt:lpstr>Campbell Difference Award Recipient: </vt:lpstr>
      <vt:lpstr>Brittany is an invaluable member of the CPHS Admissions &amp; Student Affairs team. Her work ethic, attention to detail, and drive are admirable. Many prospective and accepted students state that they chose to apply to and/or come to Campbell PA because of their positive interactions with Brittany. In addition to her admissions responsibilities, she has assisted with various recruitment events, both in-person and virtually, and has played an integral role in the implementation of the new CRM, Anthology. </vt:lpstr>
      <vt:lpstr>CPHS PROFESSOR OF THE YEAR Presented by: Dr. Jeff Mercer, Dean of CPHS</vt:lpstr>
      <vt:lpstr>CPHS PROFESSOR OF THE YEAR Nominees for  CPHS Professor of the Year</vt:lpstr>
      <vt:lpstr>CPHS PROFESSOR OF THE YEAR </vt:lpstr>
      <vt:lpstr>PowerPoint Presentation</vt:lpstr>
      <vt:lpstr>Closing Remarks: Presented By:  Sarah Goetz</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Goetz, Sarah E</cp:lastModifiedBy>
  <cp:revision>666</cp:revision>
  <dcterms:created xsi:type="dcterms:W3CDTF">2023-03-20T20:28:25Z</dcterms:created>
  <dcterms:modified xsi:type="dcterms:W3CDTF">2024-04-05T00:10:08Z</dcterms:modified>
</cp:coreProperties>
</file>