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9" r:id="rId5"/>
    <p:sldId id="260" r:id="rId6"/>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9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2497139-B772-454B-B670-5F2BD0A244A4}"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1527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58867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64604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519533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497139-B772-454B-B670-5F2BD0A244A4}"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640728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497139-B772-454B-B670-5F2BD0A244A4}" type="datetimeFigureOut">
              <a:rPr lang="en-US" smtClean="0"/>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11558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497139-B772-454B-B670-5F2BD0A244A4}" type="datetimeFigureOut">
              <a:rPr lang="en-US" smtClean="0"/>
              <a:t>8/8/2023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87861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497139-B772-454B-B670-5F2BD0A244A4}" type="datetimeFigureOut">
              <a:rPr lang="en-US" smtClean="0"/>
              <a:t>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888015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97139-B772-454B-B670-5F2BD0A244A4}" type="datetimeFigureOut">
              <a:rPr lang="en-US" smtClean="0"/>
              <a:t>8/8/2023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164071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97139-B772-454B-B670-5F2BD0A244A4}" type="datetimeFigureOut">
              <a:rPr lang="en-US" smtClean="0"/>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737465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97139-B772-454B-B670-5F2BD0A244A4}" type="datetimeFigureOut">
              <a:rPr lang="en-US" smtClean="0"/>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96553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97139-B772-454B-B670-5F2BD0A244A4}" type="datetimeFigureOut">
              <a:rPr lang="en-US" smtClean="0"/>
              <a:t>8/8/2023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A3B28-1EF6-41AD-A0E9-FDFB1258E790}" type="slidenum">
              <a:rPr lang="en-US" smtClean="0"/>
              <a:t>‹#›</a:t>
            </a:fld>
            <a:endParaRPr lang="en-US"/>
          </a:p>
        </p:txBody>
      </p:sp>
    </p:spTree>
    <p:extLst>
      <p:ext uri="{BB962C8B-B14F-4D97-AF65-F5344CB8AC3E}">
        <p14:creationId xmlns:p14="http://schemas.microsoft.com/office/powerpoint/2010/main" val="92653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ampbelluniversity.hosted.panopto.com/Panopto/Pages/Viewer.aspx?id=236c36b6-136f-4897-a31f-b038012d5ca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A6D768DA-EDDF-5322-0309-098EB544317F}"/>
              </a:ext>
            </a:extLst>
          </p:cNvPr>
          <p:cNvSpPr/>
          <p:nvPr/>
        </p:nvSpPr>
        <p:spPr>
          <a:xfrm rot="16200000">
            <a:off x="1744432" y="2523374"/>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45" name="Straight Connector 44">
            <a:extLst>
              <a:ext uri="{FF2B5EF4-FFF2-40B4-BE49-F238E27FC236}">
                <a16:creationId xmlns:a16="http://schemas.microsoft.com/office/drawing/2014/main" id="{64282C7C-7CC7-AE5F-82C6-E32E80CE07D5}"/>
              </a:ext>
            </a:extLst>
          </p:cNvPr>
          <p:cNvCxnSpPr>
            <a:cxnSpLocks/>
          </p:cNvCxnSpPr>
          <p:nvPr/>
        </p:nvCxnSpPr>
        <p:spPr>
          <a:xfrm flipH="1">
            <a:off x="2224371" y="2453471"/>
            <a:ext cx="23948" cy="781776"/>
          </a:xfrm>
          <a:prstGeom prst="line">
            <a:avLst/>
          </a:prstGeom>
          <a:noFill/>
          <a:ln w="12700" cap="flat" cmpd="sng" algn="ctr">
            <a:solidFill>
              <a:sysClr val="windowText" lastClr="000000">
                <a:shade val="70000"/>
                <a:satMod val="150000"/>
              </a:sysClr>
            </a:solidFill>
            <a:prstDash val="solid"/>
          </a:ln>
          <a:effectLst/>
        </p:spPr>
      </p:cxnSp>
      <p:cxnSp>
        <p:nvCxnSpPr>
          <p:cNvPr id="46" name="Straight Connector 45">
            <a:extLst>
              <a:ext uri="{FF2B5EF4-FFF2-40B4-BE49-F238E27FC236}">
                <a16:creationId xmlns:a16="http://schemas.microsoft.com/office/drawing/2014/main" id="{C4D08FA6-B281-66CB-8B7C-1135DB9653A0}"/>
              </a:ext>
            </a:extLst>
          </p:cNvPr>
          <p:cNvCxnSpPr>
            <a:cxnSpLocks/>
          </p:cNvCxnSpPr>
          <p:nvPr/>
        </p:nvCxnSpPr>
        <p:spPr>
          <a:xfrm flipH="1">
            <a:off x="2015868" y="2471531"/>
            <a:ext cx="23948" cy="781776"/>
          </a:xfrm>
          <a:prstGeom prst="line">
            <a:avLst/>
          </a:prstGeom>
          <a:noFill/>
          <a:ln w="12700" cap="flat" cmpd="sng" algn="ctr">
            <a:solidFill>
              <a:sysClr val="windowText" lastClr="000000">
                <a:shade val="70000"/>
                <a:satMod val="150000"/>
              </a:sysClr>
            </a:solidFill>
            <a:prstDash val="solid"/>
          </a:ln>
          <a:effectLst/>
        </p:spPr>
      </p:cxnSp>
      <p:sp>
        <p:nvSpPr>
          <p:cNvPr id="112" name="Title 1"/>
          <p:cNvSpPr txBox="1">
            <a:spLocks/>
          </p:cNvSpPr>
          <p:nvPr/>
        </p:nvSpPr>
        <p:spPr>
          <a:xfrm>
            <a:off x="3052456" y="529795"/>
            <a:ext cx="6223436" cy="851653"/>
          </a:xfrm>
          <a:prstGeom prst="rect">
            <a:avLst/>
          </a:prstGeom>
        </p:spPr>
        <p:txBody>
          <a:bodyPr vert="horz" anchor="b">
            <a:normAutofit fontScale="92500" lnSpcReduction="2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CPHS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Marching in</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72492" y="3500258"/>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74365" y="1432703"/>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23" name="Rectangle 122"/>
          <p:cNvSpPr/>
          <p:nvPr/>
        </p:nvSpPr>
        <p:spPr>
          <a:xfrm>
            <a:off x="5441624" y="2817323"/>
            <a:ext cx="1115980" cy="400110"/>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24" name="Text Box 2"/>
          <p:cNvSpPr txBox="1">
            <a:spLocks noChangeArrowheads="1"/>
          </p:cNvSpPr>
          <p:nvPr/>
        </p:nvSpPr>
        <p:spPr bwMode="auto">
          <a:xfrm>
            <a:off x="5595404" y="2941700"/>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31" name="Rectangle 130"/>
          <p:cNvSpPr/>
          <p:nvPr/>
        </p:nvSpPr>
        <p:spPr>
          <a:xfrm rot="12363715">
            <a:off x="8649231" y="2826836"/>
            <a:ext cx="493826" cy="277546"/>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effectLst/>
                <a:uLnTx/>
                <a:uFillTx/>
                <a:latin typeface="Century Schoolbook"/>
                <a:ea typeface="+mn-ea"/>
                <a:cs typeface="+mn-cs"/>
              </a:rPr>
              <a:t>Name Podium</a:t>
            </a:r>
          </a:p>
        </p:txBody>
      </p:sp>
      <p:sp>
        <p:nvSpPr>
          <p:cNvPr id="167" name="Rectangle 166"/>
          <p:cNvSpPr/>
          <p:nvPr/>
        </p:nvSpPr>
        <p:spPr>
          <a:xfrm rot="10800000">
            <a:off x="3003931" y="2998714"/>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68" name="TextBox 167"/>
          <p:cNvSpPr txBox="1"/>
          <p:nvPr/>
        </p:nvSpPr>
        <p:spPr>
          <a:xfrm>
            <a:off x="2839489" y="2905211"/>
            <a:ext cx="922580" cy="400110"/>
          </a:xfrm>
          <a:prstGeom prst="rect">
            <a:avLst/>
          </a:prstGeom>
          <a:noFill/>
        </p:spPr>
        <p:txBody>
          <a:bodyPr wrap="square" rtlCol="0">
            <a:spAutoFit/>
          </a:bodyPr>
          <a:lstStyle/>
          <a:p>
            <a:pPr algn="ctr"/>
            <a:r>
              <a:rPr lang="en-US" sz="1000" b="1" dirty="0"/>
              <a:t>Honor code book</a:t>
            </a:r>
          </a:p>
        </p:txBody>
      </p:sp>
      <p:sp>
        <p:nvSpPr>
          <p:cNvPr id="193" name="TextBox 192"/>
          <p:cNvSpPr txBox="1"/>
          <p:nvPr/>
        </p:nvSpPr>
        <p:spPr>
          <a:xfrm>
            <a:off x="5595404" y="4090713"/>
            <a:ext cx="1007565" cy="369332"/>
          </a:xfrm>
          <a:prstGeom prst="rect">
            <a:avLst/>
          </a:prstGeom>
          <a:noFill/>
        </p:spPr>
        <p:txBody>
          <a:bodyPr wrap="square" rtlCol="0">
            <a:spAutoFit/>
          </a:bodyPr>
          <a:lstStyle/>
          <a:p>
            <a:pPr algn="ctr"/>
            <a:r>
              <a:rPr lang="en-US" dirty="0"/>
              <a:t>Students</a:t>
            </a:r>
          </a:p>
        </p:txBody>
      </p:sp>
      <p:pic>
        <p:nvPicPr>
          <p:cNvPr id="204" name="Picture 46" descr="Description: C:\Users\darkc\AppData\Local\Microsoft\Windows\Temporary Internet Files\Content.IE5\IC84Z9N9\large-stick-man-figure-dancing-33.3-11597[1].gif"/>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86217" y="3525873"/>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5" name="Straight Connector 204"/>
          <p:cNvCxnSpPr/>
          <p:nvPr/>
        </p:nvCxnSpPr>
        <p:spPr>
          <a:xfrm flipH="1">
            <a:off x="3870020" y="3680768"/>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939892" y="3356235"/>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8055325" y="3491921"/>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86" name="Right Arrow 85"/>
          <p:cNvSpPr/>
          <p:nvPr/>
        </p:nvSpPr>
        <p:spPr>
          <a:xfrm>
            <a:off x="1630200" y="2709138"/>
            <a:ext cx="724872" cy="21015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8" name="TextBox 87"/>
          <p:cNvSpPr txBox="1"/>
          <p:nvPr/>
        </p:nvSpPr>
        <p:spPr>
          <a:xfrm>
            <a:off x="1361963" y="2150619"/>
            <a:ext cx="1112630" cy="457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200" dirty="0"/>
              <a:t>Platform party March last</a:t>
            </a:r>
          </a:p>
        </p:txBody>
      </p:sp>
      <p:sp>
        <p:nvSpPr>
          <p:cNvPr id="36" name="Right Arrow 34">
            <a:extLst>
              <a:ext uri="{FF2B5EF4-FFF2-40B4-BE49-F238E27FC236}">
                <a16:creationId xmlns:a16="http://schemas.microsoft.com/office/drawing/2014/main" id="{2CAF559A-E17D-8F45-6590-A735DF620488}"/>
              </a:ext>
            </a:extLst>
          </p:cNvPr>
          <p:cNvSpPr/>
          <p:nvPr/>
        </p:nvSpPr>
        <p:spPr>
          <a:xfrm rot="5400000">
            <a:off x="-1193135" y="3914927"/>
            <a:ext cx="3815693" cy="2503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Quad Arrow 145">
            <a:extLst>
              <a:ext uri="{FF2B5EF4-FFF2-40B4-BE49-F238E27FC236}">
                <a16:creationId xmlns:a16="http://schemas.microsoft.com/office/drawing/2014/main" id="{55ED9961-A417-A480-1F0B-105611F1BE39}"/>
              </a:ext>
            </a:extLst>
          </p:cNvPr>
          <p:cNvSpPr/>
          <p:nvPr/>
        </p:nvSpPr>
        <p:spPr>
          <a:xfrm>
            <a:off x="3121844" y="2020248"/>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52" name="Quad Arrow 145">
            <a:extLst>
              <a:ext uri="{FF2B5EF4-FFF2-40B4-BE49-F238E27FC236}">
                <a16:creationId xmlns:a16="http://schemas.microsoft.com/office/drawing/2014/main" id="{F33E2887-734D-4D87-9899-A9932270416F}"/>
              </a:ext>
            </a:extLst>
          </p:cNvPr>
          <p:cNvSpPr/>
          <p:nvPr/>
        </p:nvSpPr>
        <p:spPr>
          <a:xfrm>
            <a:off x="3846755" y="1976276"/>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53" name="Quad Arrow 143">
            <a:extLst>
              <a:ext uri="{FF2B5EF4-FFF2-40B4-BE49-F238E27FC236}">
                <a16:creationId xmlns:a16="http://schemas.microsoft.com/office/drawing/2014/main" id="{19731108-0595-7BA6-1992-B7E754AE11CA}"/>
              </a:ext>
            </a:extLst>
          </p:cNvPr>
          <p:cNvSpPr/>
          <p:nvPr/>
        </p:nvSpPr>
        <p:spPr>
          <a:xfrm>
            <a:off x="4238950" y="1565355"/>
            <a:ext cx="562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54" name="Quad Arrow 145">
            <a:extLst>
              <a:ext uri="{FF2B5EF4-FFF2-40B4-BE49-F238E27FC236}">
                <a16:creationId xmlns:a16="http://schemas.microsoft.com/office/drawing/2014/main" id="{C8D32FF7-02AC-78AE-39A8-9C1CBC2B1892}"/>
              </a:ext>
            </a:extLst>
          </p:cNvPr>
          <p:cNvSpPr/>
          <p:nvPr/>
        </p:nvSpPr>
        <p:spPr>
          <a:xfrm>
            <a:off x="4558036" y="1976276"/>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55" name="Quad Arrow 143">
            <a:extLst>
              <a:ext uri="{FF2B5EF4-FFF2-40B4-BE49-F238E27FC236}">
                <a16:creationId xmlns:a16="http://schemas.microsoft.com/office/drawing/2014/main" id="{61D05F5C-F3AC-238C-E98D-467206EB0624}"/>
              </a:ext>
            </a:extLst>
          </p:cNvPr>
          <p:cNvSpPr/>
          <p:nvPr/>
        </p:nvSpPr>
        <p:spPr>
          <a:xfrm>
            <a:off x="7260002" y="1594946"/>
            <a:ext cx="598349"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56" name="Quad Arrow 145">
            <a:extLst>
              <a:ext uri="{FF2B5EF4-FFF2-40B4-BE49-F238E27FC236}">
                <a16:creationId xmlns:a16="http://schemas.microsoft.com/office/drawing/2014/main" id="{1618E578-9006-A22E-9A56-B20CD3A25957}"/>
              </a:ext>
            </a:extLst>
          </p:cNvPr>
          <p:cNvSpPr/>
          <p:nvPr/>
        </p:nvSpPr>
        <p:spPr>
          <a:xfrm>
            <a:off x="6900948" y="2096737"/>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57" name="Quad Arrow 145">
            <a:extLst>
              <a:ext uri="{FF2B5EF4-FFF2-40B4-BE49-F238E27FC236}">
                <a16:creationId xmlns:a16="http://schemas.microsoft.com/office/drawing/2014/main" id="{572D7260-0D10-EC21-2920-AC5C09498FDC}"/>
              </a:ext>
            </a:extLst>
          </p:cNvPr>
          <p:cNvSpPr/>
          <p:nvPr/>
        </p:nvSpPr>
        <p:spPr>
          <a:xfrm>
            <a:off x="7606581" y="2074662"/>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58" name="Quad Arrow 143">
            <a:extLst>
              <a:ext uri="{FF2B5EF4-FFF2-40B4-BE49-F238E27FC236}">
                <a16:creationId xmlns:a16="http://schemas.microsoft.com/office/drawing/2014/main" id="{357A3827-BEE3-9451-5D30-9485CE5EC4AE}"/>
              </a:ext>
            </a:extLst>
          </p:cNvPr>
          <p:cNvSpPr/>
          <p:nvPr/>
        </p:nvSpPr>
        <p:spPr>
          <a:xfrm>
            <a:off x="7949421" y="1582889"/>
            <a:ext cx="562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59" name="Quad Arrow 145">
            <a:extLst>
              <a:ext uri="{FF2B5EF4-FFF2-40B4-BE49-F238E27FC236}">
                <a16:creationId xmlns:a16="http://schemas.microsoft.com/office/drawing/2014/main" id="{81E46F9C-F835-9A21-4678-3B0EA7327348}"/>
              </a:ext>
            </a:extLst>
          </p:cNvPr>
          <p:cNvSpPr/>
          <p:nvPr/>
        </p:nvSpPr>
        <p:spPr>
          <a:xfrm>
            <a:off x="8303139" y="2051853"/>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0" name="Content Placeholder 4">
            <a:extLst>
              <a:ext uri="{FF2B5EF4-FFF2-40B4-BE49-F238E27FC236}">
                <a16:creationId xmlns:a16="http://schemas.microsoft.com/office/drawing/2014/main" id="{4CD01EEC-7882-BD52-2B03-8F94EDD3B459}"/>
              </a:ext>
            </a:extLst>
          </p:cNvPr>
          <p:cNvSpPr txBox="1">
            <a:spLocks/>
          </p:cNvSpPr>
          <p:nvPr/>
        </p:nvSpPr>
        <p:spPr>
          <a:xfrm>
            <a:off x="2159181" y="3483340"/>
            <a:ext cx="1687574" cy="1467112"/>
          </a:xfrm>
          <a:prstGeom prst="rect">
            <a:avLst/>
          </a:prstGeom>
        </p:spPr>
        <p:txBody>
          <a:bodyPr vert="horz">
            <a:normAutofit fontScale="925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lang="en-US" sz="1200" dirty="0">
              <a:latin typeface="Century Schoolbook"/>
            </a:endParaRP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61" name="TextBox 60">
            <a:extLst>
              <a:ext uri="{FF2B5EF4-FFF2-40B4-BE49-F238E27FC236}">
                <a16:creationId xmlns:a16="http://schemas.microsoft.com/office/drawing/2014/main" id="{46CED2DA-C685-0D5E-338E-D7A5C2A1060E}"/>
              </a:ext>
            </a:extLst>
          </p:cNvPr>
          <p:cNvSpPr txBox="1"/>
          <p:nvPr/>
        </p:nvSpPr>
        <p:spPr>
          <a:xfrm>
            <a:off x="2486059" y="4060486"/>
            <a:ext cx="1143958" cy="369332"/>
          </a:xfrm>
          <a:prstGeom prst="rect">
            <a:avLst/>
          </a:prstGeom>
          <a:noFill/>
        </p:spPr>
        <p:txBody>
          <a:bodyPr wrap="square" rtlCol="0">
            <a:spAutoFit/>
          </a:bodyPr>
          <a:lstStyle/>
          <a:p>
            <a:pPr algn="ctr"/>
            <a:r>
              <a:rPr lang="en-US" b="1" dirty="0"/>
              <a:t>Faculty</a:t>
            </a:r>
          </a:p>
        </p:txBody>
      </p:sp>
      <p:sp>
        <p:nvSpPr>
          <p:cNvPr id="65" name="Right Arrow 34">
            <a:extLst>
              <a:ext uri="{FF2B5EF4-FFF2-40B4-BE49-F238E27FC236}">
                <a16:creationId xmlns:a16="http://schemas.microsoft.com/office/drawing/2014/main" id="{E05FEA01-D576-AE93-C336-2911F294065D}"/>
              </a:ext>
            </a:extLst>
          </p:cNvPr>
          <p:cNvSpPr/>
          <p:nvPr/>
        </p:nvSpPr>
        <p:spPr>
          <a:xfrm rot="16200000">
            <a:off x="3194001" y="4509333"/>
            <a:ext cx="1840230" cy="2503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ight Arrow 34">
            <a:extLst>
              <a:ext uri="{FF2B5EF4-FFF2-40B4-BE49-F238E27FC236}">
                <a16:creationId xmlns:a16="http://schemas.microsoft.com/office/drawing/2014/main" id="{F7826039-3F02-33F9-1CED-FE9707C1C882}"/>
              </a:ext>
            </a:extLst>
          </p:cNvPr>
          <p:cNvSpPr/>
          <p:nvPr/>
        </p:nvSpPr>
        <p:spPr>
          <a:xfrm>
            <a:off x="4332933" y="3299258"/>
            <a:ext cx="1840230" cy="2503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ight Arrow 34">
            <a:extLst>
              <a:ext uri="{FF2B5EF4-FFF2-40B4-BE49-F238E27FC236}">
                <a16:creationId xmlns:a16="http://schemas.microsoft.com/office/drawing/2014/main" id="{967161CD-F037-D0C4-E702-C01E8923BFAF}"/>
              </a:ext>
            </a:extLst>
          </p:cNvPr>
          <p:cNvSpPr/>
          <p:nvPr/>
        </p:nvSpPr>
        <p:spPr>
          <a:xfrm rot="5400000">
            <a:off x="-731133" y="3011541"/>
            <a:ext cx="3720027" cy="206737"/>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F65C2A70-580B-8C7D-4C82-B1B2964124D3}"/>
              </a:ext>
            </a:extLst>
          </p:cNvPr>
          <p:cNvSpPr txBox="1"/>
          <p:nvPr/>
        </p:nvSpPr>
        <p:spPr>
          <a:xfrm>
            <a:off x="256322" y="760715"/>
            <a:ext cx="1745116" cy="584775"/>
          </a:xfrm>
          <a:prstGeom prst="rect">
            <a:avLst/>
          </a:prstGeom>
          <a:solidFill>
            <a:srgbClr val="00B050"/>
          </a:solidFill>
          <a:ln>
            <a:solidFill>
              <a:srgbClr val="00B050"/>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Faculty walk in – 2nd</a:t>
            </a:r>
          </a:p>
        </p:txBody>
      </p:sp>
      <p:sp>
        <p:nvSpPr>
          <p:cNvPr id="63" name="TextBox 62"/>
          <p:cNvSpPr txBox="1"/>
          <p:nvPr/>
        </p:nvSpPr>
        <p:spPr>
          <a:xfrm>
            <a:off x="287687" y="1547496"/>
            <a:ext cx="1657112" cy="584775"/>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Students walk in first</a:t>
            </a:r>
          </a:p>
        </p:txBody>
      </p:sp>
      <p:sp>
        <p:nvSpPr>
          <p:cNvPr id="71" name="Right Arrow 34">
            <a:extLst>
              <a:ext uri="{FF2B5EF4-FFF2-40B4-BE49-F238E27FC236}">
                <a16:creationId xmlns:a16="http://schemas.microsoft.com/office/drawing/2014/main" id="{268E8CCA-3B5E-7EFE-90CE-920707217950}"/>
              </a:ext>
            </a:extLst>
          </p:cNvPr>
          <p:cNvSpPr/>
          <p:nvPr/>
        </p:nvSpPr>
        <p:spPr>
          <a:xfrm rot="16200000">
            <a:off x="3451775" y="4435589"/>
            <a:ext cx="836490" cy="251474"/>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ight Arrow 34">
            <a:extLst>
              <a:ext uri="{FF2B5EF4-FFF2-40B4-BE49-F238E27FC236}">
                <a16:creationId xmlns:a16="http://schemas.microsoft.com/office/drawing/2014/main" id="{6613805A-225D-2743-8F12-28D2F6890E31}"/>
              </a:ext>
            </a:extLst>
          </p:cNvPr>
          <p:cNvSpPr/>
          <p:nvPr/>
        </p:nvSpPr>
        <p:spPr>
          <a:xfrm rot="10800000">
            <a:off x="2916956" y="3350120"/>
            <a:ext cx="836490" cy="251474"/>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Quad Arrow 143">
            <a:extLst>
              <a:ext uri="{FF2B5EF4-FFF2-40B4-BE49-F238E27FC236}">
                <a16:creationId xmlns:a16="http://schemas.microsoft.com/office/drawing/2014/main" id="{2DBD7687-25C9-18D9-32C4-B360CD187146}"/>
              </a:ext>
            </a:extLst>
          </p:cNvPr>
          <p:cNvSpPr/>
          <p:nvPr/>
        </p:nvSpPr>
        <p:spPr>
          <a:xfrm>
            <a:off x="3496565" y="1593617"/>
            <a:ext cx="562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Tree>
    <p:extLst>
      <p:ext uri="{BB962C8B-B14F-4D97-AF65-F5344CB8AC3E}">
        <p14:creationId xmlns:p14="http://schemas.microsoft.com/office/powerpoint/2010/main" val="193067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285750" y="169016"/>
            <a:ext cx="11677650" cy="851653"/>
          </a:xfrm>
          <a:prstGeom prst="rect">
            <a:avLst/>
          </a:prstGeom>
        </p:spPr>
        <p:txBody>
          <a:bodyPr vert="horz" anchor="b">
            <a:normAutofit fontScale="92500" lnSpcReduction="2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CPHS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Stage details</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31671" y="3987574"/>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18218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03820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99272" y="3368194"/>
            <a:ext cx="760821" cy="7886"/>
          </a:xfrm>
          <a:prstGeom prst="line">
            <a:avLst/>
          </a:prstGeom>
          <a:noFill/>
          <a:ln w="12700" cap="flat" cmpd="sng" algn="ctr">
            <a:solidFill>
              <a:sysClr val="windowText" lastClr="000000">
                <a:shade val="70000"/>
                <a:satMod val="150000"/>
              </a:sysClr>
            </a:solidFill>
            <a:prstDash val="solid"/>
          </a:ln>
          <a:effectLst/>
        </p:spPr>
      </p:cxnSp>
      <p:sp>
        <p:nvSpPr>
          <p:cNvPr id="123" name="Rectangle 122"/>
          <p:cNvSpPr/>
          <p:nvPr/>
        </p:nvSpPr>
        <p:spPr>
          <a:xfrm>
            <a:off x="5333579" y="2027910"/>
            <a:ext cx="1381760" cy="594995"/>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24" name="Text Box 2"/>
          <p:cNvSpPr txBox="1">
            <a:spLocks noChangeArrowheads="1"/>
          </p:cNvSpPr>
          <p:nvPr/>
        </p:nvSpPr>
        <p:spPr bwMode="auto">
          <a:xfrm>
            <a:off x="5609804" y="2149101"/>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31" name="Rectangle 130"/>
          <p:cNvSpPr/>
          <p:nvPr/>
        </p:nvSpPr>
        <p:spPr>
          <a:xfrm rot="12549376">
            <a:off x="8714416" y="2284830"/>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16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515134" y="2501314"/>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67" name="Rectangle 166"/>
          <p:cNvSpPr/>
          <p:nvPr/>
        </p:nvSpPr>
        <p:spPr>
          <a:xfrm rot="10800000">
            <a:off x="2984942" y="256219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68" name="TextBox 167"/>
          <p:cNvSpPr txBox="1"/>
          <p:nvPr/>
        </p:nvSpPr>
        <p:spPr>
          <a:xfrm>
            <a:off x="2802676" y="2478194"/>
            <a:ext cx="922580" cy="400110"/>
          </a:xfrm>
          <a:prstGeom prst="rect">
            <a:avLst/>
          </a:prstGeom>
          <a:noFill/>
        </p:spPr>
        <p:txBody>
          <a:bodyPr wrap="square" rtlCol="0">
            <a:spAutoFit/>
          </a:bodyPr>
          <a:lstStyle/>
          <a:p>
            <a:pPr algn="ctr"/>
            <a:r>
              <a:rPr lang="en-US" sz="1000" b="1" dirty="0"/>
              <a:t>Honor code book</a:t>
            </a:r>
          </a:p>
        </p:txBody>
      </p:sp>
      <p:pic>
        <p:nvPicPr>
          <p:cNvPr id="172"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52456" y="2278807"/>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83" name="Right Arrow 182"/>
          <p:cNvSpPr/>
          <p:nvPr/>
        </p:nvSpPr>
        <p:spPr>
          <a:xfrm>
            <a:off x="4211503" y="3598728"/>
            <a:ext cx="3536395" cy="194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p:cNvSpPr txBox="1"/>
          <p:nvPr/>
        </p:nvSpPr>
        <p:spPr>
          <a:xfrm>
            <a:off x="5442018" y="4621356"/>
            <a:ext cx="1143958" cy="369332"/>
          </a:xfrm>
          <a:prstGeom prst="rect">
            <a:avLst/>
          </a:prstGeom>
          <a:noFill/>
        </p:spPr>
        <p:txBody>
          <a:bodyPr wrap="square" rtlCol="0">
            <a:spAutoFit/>
          </a:bodyPr>
          <a:lstStyle/>
          <a:p>
            <a:pPr algn="ctr"/>
            <a:r>
              <a:rPr lang="en-US" b="1" dirty="0"/>
              <a:t>Students</a:t>
            </a:r>
          </a:p>
        </p:txBody>
      </p:sp>
      <p:pic>
        <p:nvPicPr>
          <p:cNvPr id="204"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97229" y="3368194"/>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5" name="Straight Connector 204"/>
          <p:cNvCxnSpPr/>
          <p:nvPr/>
        </p:nvCxnSpPr>
        <p:spPr>
          <a:xfrm flipH="1">
            <a:off x="3893701" y="3516417"/>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820533" y="3411843"/>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7904336" y="3566738"/>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4" name="Straight Connector 73"/>
          <p:cNvCxnSpPr/>
          <p:nvPr/>
        </p:nvCxnSpPr>
        <p:spPr>
          <a:xfrm flipH="1" flipV="1">
            <a:off x="2520392" y="3136791"/>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03569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57222" y="3365690"/>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78342" y="3134287"/>
            <a:ext cx="760821" cy="7886"/>
          </a:xfrm>
          <a:prstGeom prst="line">
            <a:avLst/>
          </a:prstGeom>
          <a:noFill/>
          <a:ln w="12700" cap="flat" cmpd="sng" algn="ctr">
            <a:solidFill>
              <a:sysClr val="windowText" lastClr="000000">
                <a:shade val="70000"/>
                <a:satMod val="150000"/>
              </a:sysClr>
            </a:solidFill>
            <a:prstDash val="solid"/>
          </a:ln>
          <a:effectLst/>
        </p:spPr>
      </p:cxnSp>
      <p:pic>
        <p:nvPicPr>
          <p:cNvPr id="35" name="Picture 34" descr="Uploaded By : ocal Date : 06/26/2012 License Type: Public Domain"/>
          <p:cNvPicPr>
            <a:picLocks noChangeAspect="1"/>
          </p:cNvPicPr>
          <p:nvPr/>
        </p:nvPicPr>
        <p:blipFill rotWithShape="1">
          <a:blip r:embed="rId4" cstate="print">
            <a:extLst>
              <a:ext uri="{28A0092B-C50C-407E-A947-70E740481C1C}">
                <a14:useLocalDpi xmlns:a14="http://schemas.microsoft.com/office/drawing/2010/main" val="0"/>
              </a:ext>
            </a:extLst>
          </a:blip>
          <a:srcRect r="-2371" b="38123"/>
          <a:stretch/>
        </p:blipFill>
        <p:spPr>
          <a:xfrm>
            <a:off x="8740223" y="1980724"/>
            <a:ext cx="476047" cy="352483"/>
          </a:xfrm>
          <a:prstGeom prst="rect">
            <a:avLst/>
          </a:prstGeom>
        </p:spPr>
      </p:pic>
      <p:sp>
        <p:nvSpPr>
          <p:cNvPr id="36" name="TextBox 35"/>
          <p:cNvSpPr txBox="1"/>
          <p:nvPr/>
        </p:nvSpPr>
        <p:spPr>
          <a:xfrm rot="1723991">
            <a:off x="8457292" y="2165285"/>
            <a:ext cx="922580" cy="400110"/>
          </a:xfrm>
          <a:prstGeom prst="rect">
            <a:avLst/>
          </a:prstGeom>
          <a:noFill/>
        </p:spPr>
        <p:txBody>
          <a:bodyPr wrap="square" rtlCol="0">
            <a:spAutoFit/>
          </a:bodyPr>
          <a:lstStyle/>
          <a:p>
            <a:pPr algn="ctr"/>
            <a:r>
              <a:rPr lang="en-US" sz="1000" b="1" dirty="0"/>
              <a:t>Name </a:t>
            </a:r>
          </a:p>
          <a:p>
            <a:pPr algn="ctr"/>
            <a:r>
              <a:rPr lang="en-US" sz="1000" b="1" dirty="0"/>
              <a:t>card</a:t>
            </a:r>
          </a:p>
        </p:txBody>
      </p:sp>
      <p:sp>
        <p:nvSpPr>
          <p:cNvPr id="37" name="Bent Arrow 36"/>
          <p:cNvSpPr/>
          <p:nvPr/>
        </p:nvSpPr>
        <p:spPr>
          <a:xfrm rot="16200000" flipV="1">
            <a:off x="8251789" y="2754519"/>
            <a:ext cx="787043" cy="1575816"/>
          </a:xfrm>
          <a:prstGeom prst="bentArrow">
            <a:avLst>
              <a:gd name="adj1" fmla="val 9151"/>
              <a:gd name="adj2" fmla="val 25144"/>
              <a:gd name="adj3" fmla="val 19105"/>
              <a:gd name="adj4" fmla="val 53356"/>
            </a:avLst>
          </a:prstGeom>
          <a:solidFill>
            <a:srgbClr val="FE8637"/>
          </a:solidFill>
          <a:ln w="25400" cap="flat" cmpd="sng" algn="ctr">
            <a:solidFill>
              <a:srgbClr val="FE863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pic>
        <p:nvPicPr>
          <p:cNvPr id="38" name="Picture 46" descr="Description: C:\Users\darkc\AppData\Local\Microsoft\Windows\Temporary Internet Files\Content.IE5\IC84Z9N9\large-stick-man-figure-dancing-33.3-11597[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0246" y="3059537"/>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39" name="Straight Connector 38"/>
          <p:cNvCxnSpPr/>
          <p:nvPr/>
        </p:nvCxnSpPr>
        <p:spPr>
          <a:xfrm flipH="1">
            <a:off x="3417880" y="3217135"/>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40" name="Picture 46" descr="Description: C:\Users\darkc\AppData\Local\Microsoft\Windows\Temporary Internet Files\Content.IE5\IC84Z9N9\large-stick-man-figure-dancing-33.3-11597[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4227" y="3076615"/>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Straight Connector 40"/>
          <p:cNvCxnSpPr/>
          <p:nvPr/>
        </p:nvCxnSpPr>
        <p:spPr>
          <a:xfrm flipH="1">
            <a:off x="8651890" y="3217135"/>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42" name="Right Arrow 41"/>
          <p:cNvSpPr/>
          <p:nvPr/>
        </p:nvSpPr>
        <p:spPr>
          <a:xfrm rot="10800000">
            <a:off x="4074967" y="2793013"/>
            <a:ext cx="3993239" cy="184582"/>
          </a:xfrm>
          <a:prstGeom prst="rightArrow">
            <a:avLst/>
          </a:prstGeo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3" name="Bent Arrow 42"/>
          <p:cNvSpPr/>
          <p:nvPr/>
        </p:nvSpPr>
        <p:spPr>
          <a:xfrm flipV="1">
            <a:off x="2767767" y="3159343"/>
            <a:ext cx="787043" cy="916622"/>
          </a:xfrm>
          <a:prstGeom prst="bentArrow">
            <a:avLst>
              <a:gd name="adj1" fmla="val 9151"/>
              <a:gd name="adj2" fmla="val 25144"/>
              <a:gd name="adj3" fmla="val 19105"/>
              <a:gd name="adj4" fmla="val 58003"/>
            </a:avLst>
          </a:prstGeom>
          <a:solidFill>
            <a:srgbClr val="FE8637"/>
          </a:solidFill>
          <a:ln w="25400" cap="flat" cmpd="sng" algn="ctr">
            <a:solidFill>
              <a:srgbClr val="FE863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pic>
        <p:nvPicPr>
          <p:cNvPr id="44"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9365061" y="2771398"/>
            <a:ext cx="342269" cy="261205"/>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1" descr="Description: C:\Users\darkc\AppData\Local\Microsoft\Windows\Temporary Internet Files\Content.IE5\S3HB0U1R\camel[1].gif">
            <a:extLst>
              <a:ext uri="{FF2B5EF4-FFF2-40B4-BE49-F238E27FC236}">
                <a16:creationId xmlns:a16="http://schemas.microsoft.com/office/drawing/2014/main" id="{D627F6BC-5DD3-40EB-B5E2-33EC489163A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720355" y="2573049"/>
            <a:ext cx="342269" cy="261205"/>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41" descr="Description: C:\Users\darkc\AppData\Local\Microsoft\Windows\Temporary Internet Files\Content.IE5\S3HB0U1R\camel[1].gif">
            <a:extLst>
              <a:ext uri="{FF2B5EF4-FFF2-40B4-BE49-F238E27FC236}">
                <a16:creationId xmlns:a16="http://schemas.microsoft.com/office/drawing/2014/main" id="{1CA5CCCD-D69B-4AD9-99CC-3E4673918EC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4334598" y="2529465"/>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47" name="Quad Arrow 143">
            <a:extLst>
              <a:ext uri="{FF2B5EF4-FFF2-40B4-BE49-F238E27FC236}">
                <a16:creationId xmlns:a16="http://schemas.microsoft.com/office/drawing/2014/main" id="{5C78CB20-3ECE-4426-7EB3-943DDB3CAFCD}"/>
              </a:ext>
            </a:extLst>
          </p:cNvPr>
          <p:cNvSpPr/>
          <p:nvPr/>
        </p:nvSpPr>
        <p:spPr>
          <a:xfrm>
            <a:off x="2729992" y="1228269"/>
            <a:ext cx="562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48" name="Quad Arrow 145">
            <a:extLst>
              <a:ext uri="{FF2B5EF4-FFF2-40B4-BE49-F238E27FC236}">
                <a16:creationId xmlns:a16="http://schemas.microsoft.com/office/drawing/2014/main" id="{BB119549-4A64-F7B8-EA87-339E7A02934F}"/>
              </a:ext>
            </a:extLst>
          </p:cNvPr>
          <p:cNvSpPr/>
          <p:nvPr/>
        </p:nvSpPr>
        <p:spPr>
          <a:xfrm>
            <a:off x="3073951" y="1669077"/>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1" name="Quad Arrow 143">
            <a:extLst>
              <a:ext uri="{FF2B5EF4-FFF2-40B4-BE49-F238E27FC236}">
                <a16:creationId xmlns:a16="http://schemas.microsoft.com/office/drawing/2014/main" id="{28070728-E183-298B-968C-7CB3962B2F0A}"/>
              </a:ext>
            </a:extLst>
          </p:cNvPr>
          <p:cNvSpPr/>
          <p:nvPr/>
        </p:nvSpPr>
        <p:spPr>
          <a:xfrm>
            <a:off x="3394725" y="1217270"/>
            <a:ext cx="703699"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2" name="Quad Arrow 145">
            <a:extLst>
              <a:ext uri="{FF2B5EF4-FFF2-40B4-BE49-F238E27FC236}">
                <a16:creationId xmlns:a16="http://schemas.microsoft.com/office/drawing/2014/main" id="{C05A5AA2-B8BC-B3DC-A075-91D4E0455B13}"/>
              </a:ext>
            </a:extLst>
          </p:cNvPr>
          <p:cNvSpPr/>
          <p:nvPr/>
        </p:nvSpPr>
        <p:spPr>
          <a:xfrm>
            <a:off x="3798862" y="1625105"/>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3" name="Quad Arrow 143">
            <a:extLst>
              <a:ext uri="{FF2B5EF4-FFF2-40B4-BE49-F238E27FC236}">
                <a16:creationId xmlns:a16="http://schemas.microsoft.com/office/drawing/2014/main" id="{A2F86894-3641-C99B-3F13-745F68344794}"/>
              </a:ext>
            </a:extLst>
          </p:cNvPr>
          <p:cNvSpPr/>
          <p:nvPr/>
        </p:nvSpPr>
        <p:spPr>
          <a:xfrm>
            <a:off x="4191057" y="1214184"/>
            <a:ext cx="562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4" name="Quad Arrow 145">
            <a:extLst>
              <a:ext uri="{FF2B5EF4-FFF2-40B4-BE49-F238E27FC236}">
                <a16:creationId xmlns:a16="http://schemas.microsoft.com/office/drawing/2014/main" id="{1FD6BFBC-8FB3-1130-5614-2C206E85808D}"/>
              </a:ext>
            </a:extLst>
          </p:cNvPr>
          <p:cNvSpPr/>
          <p:nvPr/>
        </p:nvSpPr>
        <p:spPr>
          <a:xfrm>
            <a:off x="4510143" y="1625105"/>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5" name="Quad Arrow 143">
            <a:extLst>
              <a:ext uri="{FF2B5EF4-FFF2-40B4-BE49-F238E27FC236}">
                <a16:creationId xmlns:a16="http://schemas.microsoft.com/office/drawing/2014/main" id="{CF1CA721-F764-DF56-E895-8AAB6E0EB72B}"/>
              </a:ext>
            </a:extLst>
          </p:cNvPr>
          <p:cNvSpPr/>
          <p:nvPr/>
        </p:nvSpPr>
        <p:spPr>
          <a:xfrm>
            <a:off x="7212109" y="1243775"/>
            <a:ext cx="598349"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6" name="Quad Arrow 145">
            <a:extLst>
              <a:ext uri="{FF2B5EF4-FFF2-40B4-BE49-F238E27FC236}">
                <a16:creationId xmlns:a16="http://schemas.microsoft.com/office/drawing/2014/main" id="{A407F2B3-51A1-73E8-FBDA-53279E3AACE2}"/>
              </a:ext>
            </a:extLst>
          </p:cNvPr>
          <p:cNvSpPr/>
          <p:nvPr/>
        </p:nvSpPr>
        <p:spPr>
          <a:xfrm>
            <a:off x="6853055" y="1745566"/>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8" name="Quad Arrow 145">
            <a:extLst>
              <a:ext uri="{FF2B5EF4-FFF2-40B4-BE49-F238E27FC236}">
                <a16:creationId xmlns:a16="http://schemas.microsoft.com/office/drawing/2014/main" id="{43542A98-4CDC-9534-DE88-F566BE61F15B}"/>
              </a:ext>
            </a:extLst>
          </p:cNvPr>
          <p:cNvSpPr/>
          <p:nvPr/>
        </p:nvSpPr>
        <p:spPr>
          <a:xfrm>
            <a:off x="7558688" y="1723491"/>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9" name="Quad Arrow 143">
            <a:extLst>
              <a:ext uri="{FF2B5EF4-FFF2-40B4-BE49-F238E27FC236}">
                <a16:creationId xmlns:a16="http://schemas.microsoft.com/office/drawing/2014/main" id="{53C53382-20B7-CB4C-4863-72C7D1A8F580}"/>
              </a:ext>
            </a:extLst>
          </p:cNvPr>
          <p:cNvSpPr/>
          <p:nvPr/>
        </p:nvSpPr>
        <p:spPr>
          <a:xfrm>
            <a:off x="7901528" y="1231718"/>
            <a:ext cx="562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70" name="Quad Arrow 145">
            <a:extLst>
              <a:ext uri="{FF2B5EF4-FFF2-40B4-BE49-F238E27FC236}">
                <a16:creationId xmlns:a16="http://schemas.microsoft.com/office/drawing/2014/main" id="{959C3852-9A1D-5847-2C84-F5045A88ED6D}"/>
              </a:ext>
            </a:extLst>
          </p:cNvPr>
          <p:cNvSpPr/>
          <p:nvPr/>
        </p:nvSpPr>
        <p:spPr>
          <a:xfrm>
            <a:off x="8255246" y="1700682"/>
            <a:ext cx="620460" cy="56773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75" name="Right Arrow 182">
            <a:extLst>
              <a:ext uri="{FF2B5EF4-FFF2-40B4-BE49-F238E27FC236}">
                <a16:creationId xmlns:a16="http://schemas.microsoft.com/office/drawing/2014/main" id="{1CE63124-9BAD-503A-28CA-5BA48E0CBF06}"/>
              </a:ext>
            </a:extLst>
          </p:cNvPr>
          <p:cNvSpPr/>
          <p:nvPr/>
        </p:nvSpPr>
        <p:spPr>
          <a:xfrm>
            <a:off x="4363903" y="3751128"/>
            <a:ext cx="3536395" cy="194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4">
            <a:extLst>
              <a:ext uri="{FF2B5EF4-FFF2-40B4-BE49-F238E27FC236}">
                <a16:creationId xmlns:a16="http://schemas.microsoft.com/office/drawing/2014/main" id="{7ED7A509-53FA-4919-1484-9A3DA5AADAF9}"/>
              </a:ext>
            </a:extLst>
          </p:cNvPr>
          <p:cNvSpPr txBox="1">
            <a:spLocks/>
          </p:cNvSpPr>
          <p:nvPr/>
        </p:nvSpPr>
        <p:spPr>
          <a:xfrm>
            <a:off x="2167851" y="3950059"/>
            <a:ext cx="1687574" cy="1467112"/>
          </a:xfrm>
          <a:prstGeom prst="rect">
            <a:avLst/>
          </a:prstGeom>
        </p:spPr>
        <p:txBody>
          <a:bodyPr vert="horz">
            <a:normAutofit fontScale="925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lang="en-US" sz="1200" dirty="0">
              <a:latin typeface="Century Schoolbook"/>
            </a:endParaRP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3" name="TextBox 2">
            <a:extLst>
              <a:ext uri="{FF2B5EF4-FFF2-40B4-BE49-F238E27FC236}">
                <a16:creationId xmlns:a16="http://schemas.microsoft.com/office/drawing/2014/main" id="{4755C08A-8BFD-FA33-6EA7-765B0B60D647}"/>
              </a:ext>
            </a:extLst>
          </p:cNvPr>
          <p:cNvSpPr txBox="1"/>
          <p:nvPr/>
        </p:nvSpPr>
        <p:spPr>
          <a:xfrm>
            <a:off x="2494729" y="4527205"/>
            <a:ext cx="1143958" cy="369332"/>
          </a:xfrm>
          <a:prstGeom prst="rect">
            <a:avLst/>
          </a:prstGeom>
          <a:noFill/>
        </p:spPr>
        <p:txBody>
          <a:bodyPr wrap="square" rtlCol="0">
            <a:spAutoFit/>
          </a:bodyPr>
          <a:lstStyle/>
          <a:p>
            <a:pPr algn="ctr"/>
            <a:r>
              <a:rPr lang="en-US" b="1" dirty="0"/>
              <a:t>Faculty</a:t>
            </a:r>
          </a:p>
        </p:txBody>
      </p:sp>
    </p:spTree>
    <p:extLst>
      <p:ext uri="{BB962C8B-B14F-4D97-AF65-F5344CB8AC3E}">
        <p14:creationId xmlns:p14="http://schemas.microsoft.com/office/powerpoint/2010/main" val="278078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Rectangle 185">
            <a:extLst>
              <a:ext uri="{FF2B5EF4-FFF2-40B4-BE49-F238E27FC236}">
                <a16:creationId xmlns:a16="http://schemas.microsoft.com/office/drawing/2014/main" id="{8417A908-D736-BB02-EF18-60CAB73A4AC7}"/>
              </a:ext>
            </a:extLst>
          </p:cNvPr>
          <p:cNvSpPr/>
          <p:nvPr/>
        </p:nvSpPr>
        <p:spPr>
          <a:xfrm rot="16200000">
            <a:off x="9015274" y="2339969"/>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87" name="Straight Connector 186">
            <a:extLst>
              <a:ext uri="{FF2B5EF4-FFF2-40B4-BE49-F238E27FC236}">
                <a16:creationId xmlns:a16="http://schemas.microsoft.com/office/drawing/2014/main" id="{8F518FE2-ECC6-9249-81CF-F503A5E73858}"/>
              </a:ext>
            </a:extLst>
          </p:cNvPr>
          <p:cNvCxnSpPr>
            <a:cxnSpLocks/>
          </p:cNvCxnSpPr>
          <p:nvPr/>
        </p:nvCxnSpPr>
        <p:spPr>
          <a:xfrm flipH="1">
            <a:off x="9495213" y="2270066"/>
            <a:ext cx="23948" cy="781776"/>
          </a:xfrm>
          <a:prstGeom prst="line">
            <a:avLst/>
          </a:prstGeom>
          <a:noFill/>
          <a:ln w="12700" cap="flat" cmpd="sng" algn="ctr">
            <a:solidFill>
              <a:sysClr val="windowText" lastClr="000000">
                <a:shade val="70000"/>
                <a:satMod val="150000"/>
              </a:sysClr>
            </a:solidFill>
            <a:prstDash val="solid"/>
          </a:ln>
          <a:effectLst/>
        </p:spPr>
      </p:cxnSp>
      <p:cxnSp>
        <p:nvCxnSpPr>
          <p:cNvPr id="188" name="Straight Connector 187">
            <a:extLst>
              <a:ext uri="{FF2B5EF4-FFF2-40B4-BE49-F238E27FC236}">
                <a16:creationId xmlns:a16="http://schemas.microsoft.com/office/drawing/2014/main" id="{1F5A22EC-8174-E84B-F4C2-B903AA0F4AA5}"/>
              </a:ext>
            </a:extLst>
          </p:cNvPr>
          <p:cNvCxnSpPr>
            <a:cxnSpLocks/>
          </p:cNvCxnSpPr>
          <p:nvPr/>
        </p:nvCxnSpPr>
        <p:spPr>
          <a:xfrm flipH="1">
            <a:off x="9286710" y="2288126"/>
            <a:ext cx="23948" cy="781776"/>
          </a:xfrm>
          <a:prstGeom prst="line">
            <a:avLst/>
          </a:prstGeom>
          <a:noFill/>
          <a:ln w="12700" cap="flat" cmpd="sng" algn="ctr">
            <a:solidFill>
              <a:sysClr val="windowText" lastClr="000000">
                <a:shade val="70000"/>
                <a:satMod val="150000"/>
              </a:sysClr>
            </a:solidFill>
            <a:prstDash val="solid"/>
          </a:ln>
          <a:effectLst/>
        </p:spPr>
      </p:cxnSp>
      <p:sp>
        <p:nvSpPr>
          <p:cNvPr id="112" name="Title 1"/>
          <p:cNvSpPr txBox="1">
            <a:spLocks/>
          </p:cNvSpPr>
          <p:nvPr/>
        </p:nvSpPr>
        <p:spPr>
          <a:xfrm>
            <a:off x="3052456" y="529795"/>
            <a:ext cx="6223436" cy="851653"/>
          </a:xfrm>
          <a:prstGeom prst="rect">
            <a:avLst/>
          </a:prstGeom>
        </p:spPr>
        <p:txBody>
          <a:bodyPr vert="horz" anchor="b">
            <a:normAutofit fontScale="92500" lnSpcReduction="2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CPHS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Marching out</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4" name="Rectangle 113"/>
          <p:cNvSpPr/>
          <p:nvPr/>
        </p:nvSpPr>
        <p:spPr>
          <a:xfrm>
            <a:off x="3153400" y="1612239"/>
            <a:ext cx="5885200" cy="1436474"/>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23" name="Rectangle 122"/>
          <p:cNvSpPr/>
          <p:nvPr/>
        </p:nvSpPr>
        <p:spPr>
          <a:xfrm>
            <a:off x="5558557" y="2495534"/>
            <a:ext cx="1135514" cy="454017"/>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31" name="Rectangle 130"/>
          <p:cNvSpPr/>
          <p:nvPr/>
        </p:nvSpPr>
        <p:spPr>
          <a:xfrm rot="12549376">
            <a:off x="8446348" y="2760208"/>
            <a:ext cx="293418" cy="158207"/>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67" name="Rectangle 166"/>
          <p:cNvSpPr/>
          <p:nvPr/>
        </p:nvSpPr>
        <p:spPr>
          <a:xfrm rot="10800000">
            <a:off x="3807587" y="2694481"/>
            <a:ext cx="458002" cy="177328"/>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68" name="TextBox 167"/>
          <p:cNvSpPr txBox="1"/>
          <p:nvPr/>
        </p:nvSpPr>
        <p:spPr>
          <a:xfrm>
            <a:off x="3657505" y="2612694"/>
            <a:ext cx="758166" cy="400110"/>
          </a:xfrm>
          <a:prstGeom prst="rect">
            <a:avLst/>
          </a:prstGeom>
          <a:noFill/>
        </p:spPr>
        <p:txBody>
          <a:bodyPr wrap="square" rtlCol="0">
            <a:spAutoFit/>
          </a:bodyPr>
          <a:lstStyle/>
          <a:p>
            <a:pPr algn="ctr"/>
            <a:r>
              <a:rPr lang="en-US" sz="1000" b="1" dirty="0"/>
              <a:t>Honor code book</a:t>
            </a:r>
          </a:p>
        </p:txBody>
      </p:sp>
      <p:pic>
        <p:nvPicPr>
          <p:cNvPr id="204" name="Picture 46" descr="Description: C:\Users\darkc\AppData\Local\Microsoft\Windows\Temporary Internet Files\Content.IE5\IC84Z9N9\large-stick-man-figure-dancing-33.3-11597[1].gif"/>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53576" y="3559210"/>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5" name="Straight Connector 204"/>
          <p:cNvCxnSpPr/>
          <p:nvPr/>
        </p:nvCxnSpPr>
        <p:spPr>
          <a:xfrm flipH="1">
            <a:off x="3837379" y="3714105"/>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906807" y="3174673"/>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8020750" y="3344215"/>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88" name="TextBox 87"/>
          <p:cNvSpPr txBox="1"/>
          <p:nvPr/>
        </p:nvSpPr>
        <p:spPr>
          <a:xfrm>
            <a:off x="1958170" y="1635948"/>
            <a:ext cx="1195230"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200" dirty="0"/>
              <a:t>Platform party Marching Out – 1st</a:t>
            </a:r>
          </a:p>
        </p:txBody>
      </p:sp>
      <p:sp>
        <p:nvSpPr>
          <p:cNvPr id="90" name="Rectangle 89"/>
          <p:cNvSpPr/>
          <p:nvPr/>
        </p:nvSpPr>
        <p:spPr>
          <a:xfrm rot="16200000">
            <a:off x="2430161" y="2292641"/>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a:cxnSpLocks/>
          </p:cNvCxnSpPr>
          <p:nvPr/>
        </p:nvCxnSpPr>
        <p:spPr>
          <a:xfrm flipH="1">
            <a:off x="2910100" y="2222738"/>
            <a:ext cx="23948" cy="781776"/>
          </a:xfrm>
          <a:prstGeom prst="line">
            <a:avLst/>
          </a:prstGeom>
          <a:noFill/>
          <a:ln w="12700" cap="flat" cmpd="sng" algn="ctr">
            <a:solidFill>
              <a:sysClr val="windowText" lastClr="000000">
                <a:shade val="70000"/>
                <a:satMod val="150000"/>
              </a:sysClr>
            </a:solidFill>
            <a:prstDash val="solid"/>
          </a:ln>
          <a:effectLst/>
        </p:spPr>
      </p:cxnSp>
      <p:sp>
        <p:nvSpPr>
          <p:cNvPr id="35" name="Right Arrow 34"/>
          <p:cNvSpPr/>
          <p:nvPr/>
        </p:nvSpPr>
        <p:spPr>
          <a:xfrm>
            <a:off x="5558557" y="3429000"/>
            <a:ext cx="1845723" cy="2503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9524782" y="403711"/>
            <a:ext cx="2478024" cy="1200329"/>
          </a:xfrm>
          <a:prstGeom prst="rect">
            <a:avLst/>
          </a:prstGeom>
          <a:noFill/>
          <a:ln>
            <a:solidFill>
              <a:schemeClr val="tx1"/>
            </a:solidFill>
          </a:ln>
        </p:spPr>
        <p:txBody>
          <a:bodyPr wrap="square" rtlCol="0">
            <a:spAutoFit/>
          </a:bodyPr>
          <a:lstStyle/>
          <a:p>
            <a:pPr algn="ctr"/>
            <a:r>
              <a:rPr lang="en-US" u="sng" dirty="0"/>
              <a:t>Marching out order</a:t>
            </a:r>
          </a:p>
          <a:p>
            <a:pPr marL="342900" indent="-342900" algn="ctr">
              <a:buAutoNum type="arabicPeriod"/>
            </a:pPr>
            <a:r>
              <a:rPr lang="en-US" dirty="0"/>
              <a:t>Platform Party</a:t>
            </a:r>
          </a:p>
          <a:p>
            <a:pPr marL="342900" indent="-342900" algn="ctr">
              <a:buAutoNum type="arabicPeriod"/>
            </a:pPr>
            <a:r>
              <a:rPr lang="en-US" dirty="0"/>
              <a:t>Faculty</a:t>
            </a:r>
          </a:p>
          <a:p>
            <a:pPr marL="342900" indent="-342900" algn="ctr">
              <a:buAutoNum type="arabicPeriod"/>
            </a:pPr>
            <a:r>
              <a:rPr lang="en-US" dirty="0"/>
              <a:t>Students</a:t>
            </a:r>
          </a:p>
        </p:txBody>
      </p:sp>
      <p:sp>
        <p:nvSpPr>
          <p:cNvPr id="40" name="Right Arrow 34">
            <a:extLst>
              <a:ext uri="{FF2B5EF4-FFF2-40B4-BE49-F238E27FC236}">
                <a16:creationId xmlns:a16="http://schemas.microsoft.com/office/drawing/2014/main" id="{0B2B4546-035F-4815-8C9B-6AD698513B52}"/>
              </a:ext>
            </a:extLst>
          </p:cNvPr>
          <p:cNvSpPr/>
          <p:nvPr/>
        </p:nvSpPr>
        <p:spPr>
          <a:xfrm>
            <a:off x="2087807" y="3176649"/>
            <a:ext cx="5837322" cy="386312"/>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B7F56F6E-45D4-435B-B7C0-49C043637049}"/>
              </a:ext>
            </a:extLst>
          </p:cNvPr>
          <p:cNvSpPr txBox="1"/>
          <p:nvPr/>
        </p:nvSpPr>
        <p:spPr>
          <a:xfrm>
            <a:off x="560093" y="3462011"/>
            <a:ext cx="1745116" cy="461665"/>
          </a:xfrm>
          <a:prstGeom prst="rect">
            <a:avLst/>
          </a:prstGeom>
          <a:solidFill>
            <a:srgbClr val="00B050"/>
          </a:solidFill>
          <a:ln>
            <a:solidFill>
              <a:srgbClr val="00B050"/>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200" dirty="0"/>
              <a:t>Faculty walk out – 2</a:t>
            </a:r>
            <a:r>
              <a:rPr lang="en-US" sz="1200" baseline="30000" dirty="0"/>
              <a:t>nd</a:t>
            </a:r>
            <a:r>
              <a:rPr lang="en-US" sz="1200" dirty="0"/>
              <a:t> after platform party</a:t>
            </a:r>
          </a:p>
        </p:txBody>
      </p:sp>
      <p:sp>
        <p:nvSpPr>
          <p:cNvPr id="180" name="Content Placeholder 4">
            <a:extLst>
              <a:ext uri="{FF2B5EF4-FFF2-40B4-BE49-F238E27FC236}">
                <a16:creationId xmlns:a16="http://schemas.microsoft.com/office/drawing/2014/main" id="{BE4A9244-2C55-B89C-8B5F-DA147472483F}"/>
              </a:ext>
            </a:extLst>
          </p:cNvPr>
          <p:cNvSpPr txBox="1">
            <a:spLocks/>
          </p:cNvSpPr>
          <p:nvPr/>
        </p:nvSpPr>
        <p:spPr>
          <a:xfrm>
            <a:off x="4010442" y="3793122"/>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81" name="TextBox 180">
            <a:extLst>
              <a:ext uri="{FF2B5EF4-FFF2-40B4-BE49-F238E27FC236}">
                <a16:creationId xmlns:a16="http://schemas.microsoft.com/office/drawing/2014/main" id="{FADB3EC7-B3C4-B1FF-92DE-8B694822BDF1}"/>
              </a:ext>
            </a:extLst>
          </p:cNvPr>
          <p:cNvSpPr txBox="1"/>
          <p:nvPr/>
        </p:nvSpPr>
        <p:spPr>
          <a:xfrm>
            <a:off x="5452480" y="4403752"/>
            <a:ext cx="1143958" cy="369332"/>
          </a:xfrm>
          <a:prstGeom prst="rect">
            <a:avLst/>
          </a:prstGeom>
          <a:noFill/>
        </p:spPr>
        <p:txBody>
          <a:bodyPr wrap="square" rtlCol="0">
            <a:spAutoFit/>
          </a:bodyPr>
          <a:lstStyle/>
          <a:p>
            <a:pPr algn="ctr"/>
            <a:r>
              <a:rPr lang="en-US" b="1" dirty="0"/>
              <a:t>Students</a:t>
            </a:r>
          </a:p>
        </p:txBody>
      </p:sp>
      <p:sp>
        <p:nvSpPr>
          <p:cNvPr id="184" name="TextBox 183">
            <a:extLst>
              <a:ext uri="{FF2B5EF4-FFF2-40B4-BE49-F238E27FC236}">
                <a16:creationId xmlns:a16="http://schemas.microsoft.com/office/drawing/2014/main" id="{8A7363F2-0DEF-B8A7-3316-44CBC6137468}"/>
              </a:ext>
            </a:extLst>
          </p:cNvPr>
          <p:cNvSpPr txBox="1"/>
          <p:nvPr/>
        </p:nvSpPr>
        <p:spPr>
          <a:xfrm>
            <a:off x="6028001" y="3793122"/>
            <a:ext cx="1459067" cy="600164"/>
          </a:xfrm>
          <a:prstGeom prst="rect">
            <a:avLst/>
          </a:prstGeom>
          <a:solidFill>
            <a:schemeClr val="accent1"/>
          </a:solidFill>
          <a:ln>
            <a:solidFill>
              <a:srgbClr val="00B050"/>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100" dirty="0"/>
              <a:t>Students fall in line behind faculty and walk out last</a:t>
            </a:r>
          </a:p>
        </p:txBody>
      </p:sp>
      <p:cxnSp>
        <p:nvCxnSpPr>
          <p:cNvPr id="185" name="Straight Connector 184">
            <a:extLst>
              <a:ext uri="{FF2B5EF4-FFF2-40B4-BE49-F238E27FC236}">
                <a16:creationId xmlns:a16="http://schemas.microsoft.com/office/drawing/2014/main" id="{2B5FCABE-AB90-E122-98CE-A8D61ECFCCF8}"/>
              </a:ext>
            </a:extLst>
          </p:cNvPr>
          <p:cNvCxnSpPr>
            <a:cxnSpLocks/>
          </p:cNvCxnSpPr>
          <p:nvPr/>
        </p:nvCxnSpPr>
        <p:spPr>
          <a:xfrm flipH="1">
            <a:off x="2701597" y="2240798"/>
            <a:ext cx="23948" cy="781776"/>
          </a:xfrm>
          <a:prstGeom prst="line">
            <a:avLst/>
          </a:prstGeom>
          <a:noFill/>
          <a:ln w="12700" cap="flat" cmpd="sng" algn="ctr">
            <a:solidFill>
              <a:sysClr val="windowText" lastClr="000000">
                <a:shade val="70000"/>
                <a:satMod val="150000"/>
              </a:sysClr>
            </a:solidFill>
            <a:prstDash val="solid"/>
          </a:ln>
          <a:effectLst/>
        </p:spPr>
      </p:cxnSp>
      <p:sp>
        <p:nvSpPr>
          <p:cNvPr id="86" name="Right Arrow 85"/>
          <p:cNvSpPr/>
          <p:nvPr/>
        </p:nvSpPr>
        <p:spPr>
          <a:xfrm rot="10800000">
            <a:off x="2565510" y="2636811"/>
            <a:ext cx="991225" cy="189187"/>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Quad Arrow 145">
            <a:extLst>
              <a:ext uri="{FF2B5EF4-FFF2-40B4-BE49-F238E27FC236}">
                <a16:creationId xmlns:a16="http://schemas.microsoft.com/office/drawing/2014/main" id="{DE8DA0B8-F1AF-2797-D17B-A0448599A5A9}"/>
              </a:ext>
            </a:extLst>
          </p:cNvPr>
          <p:cNvSpPr/>
          <p:nvPr/>
        </p:nvSpPr>
        <p:spPr>
          <a:xfrm>
            <a:off x="3271457" y="2122662"/>
            <a:ext cx="423710"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4" name="Quad Arrow 145">
            <a:extLst>
              <a:ext uri="{FF2B5EF4-FFF2-40B4-BE49-F238E27FC236}">
                <a16:creationId xmlns:a16="http://schemas.microsoft.com/office/drawing/2014/main" id="{BA5AAFA9-9EF5-6544-5814-47CD6E35D35D}"/>
              </a:ext>
            </a:extLst>
          </p:cNvPr>
          <p:cNvSpPr/>
          <p:nvPr/>
        </p:nvSpPr>
        <p:spPr>
          <a:xfrm>
            <a:off x="3996368" y="2078690"/>
            <a:ext cx="423710"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5" name="Quad Arrow 143">
            <a:extLst>
              <a:ext uri="{FF2B5EF4-FFF2-40B4-BE49-F238E27FC236}">
                <a16:creationId xmlns:a16="http://schemas.microsoft.com/office/drawing/2014/main" id="{DDC57B95-DE78-F0FE-3747-2C7B4761B1FC}"/>
              </a:ext>
            </a:extLst>
          </p:cNvPr>
          <p:cNvSpPr/>
          <p:nvPr/>
        </p:nvSpPr>
        <p:spPr>
          <a:xfrm>
            <a:off x="4388563" y="1667769"/>
            <a:ext cx="384102"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6" name="Quad Arrow 145">
            <a:extLst>
              <a:ext uri="{FF2B5EF4-FFF2-40B4-BE49-F238E27FC236}">
                <a16:creationId xmlns:a16="http://schemas.microsoft.com/office/drawing/2014/main" id="{2E9E6AF2-C5C8-7578-579C-E4FA0DAE7565}"/>
              </a:ext>
            </a:extLst>
          </p:cNvPr>
          <p:cNvSpPr/>
          <p:nvPr/>
        </p:nvSpPr>
        <p:spPr>
          <a:xfrm>
            <a:off x="4707649" y="2078690"/>
            <a:ext cx="423710"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7" name="Quad Arrow 143">
            <a:extLst>
              <a:ext uri="{FF2B5EF4-FFF2-40B4-BE49-F238E27FC236}">
                <a16:creationId xmlns:a16="http://schemas.microsoft.com/office/drawing/2014/main" id="{83BED356-9A9D-48AA-743C-60EEBE299DFC}"/>
              </a:ext>
            </a:extLst>
          </p:cNvPr>
          <p:cNvSpPr/>
          <p:nvPr/>
        </p:nvSpPr>
        <p:spPr>
          <a:xfrm>
            <a:off x="7409616" y="1697360"/>
            <a:ext cx="408610"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8" name="Quad Arrow 145">
            <a:extLst>
              <a:ext uri="{FF2B5EF4-FFF2-40B4-BE49-F238E27FC236}">
                <a16:creationId xmlns:a16="http://schemas.microsoft.com/office/drawing/2014/main" id="{EB6AE083-D5D3-8422-DF77-DC379F420693}"/>
              </a:ext>
            </a:extLst>
          </p:cNvPr>
          <p:cNvSpPr/>
          <p:nvPr/>
        </p:nvSpPr>
        <p:spPr>
          <a:xfrm>
            <a:off x="7050561" y="2199151"/>
            <a:ext cx="423710"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9" name="Quad Arrow 145">
            <a:extLst>
              <a:ext uri="{FF2B5EF4-FFF2-40B4-BE49-F238E27FC236}">
                <a16:creationId xmlns:a16="http://schemas.microsoft.com/office/drawing/2014/main" id="{E7B6B2D5-024C-A4D2-C850-85DEF682A721}"/>
              </a:ext>
            </a:extLst>
          </p:cNvPr>
          <p:cNvSpPr/>
          <p:nvPr/>
        </p:nvSpPr>
        <p:spPr>
          <a:xfrm>
            <a:off x="7756194" y="2177076"/>
            <a:ext cx="423710"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10" name="Quad Arrow 143">
            <a:extLst>
              <a:ext uri="{FF2B5EF4-FFF2-40B4-BE49-F238E27FC236}">
                <a16:creationId xmlns:a16="http://schemas.microsoft.com/office/drawing/2014/main" id="{45A3EE72-7BC6-E3A7-D453-FE89C1F67289}"/>
              </a:ext>
            </a:extLst>
          </p:cNvPr>
          <p:cNvSpPr/>
          <p:nvPr/>
        </p:nvSpPr>
        <p:spPr>
          <a:xfrm>
            <a:off x="8099034" y="1685303"/>
            <a:ext cx="384102"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11" name="Quad Arrow 145">
            <a:extLst>
              <a:ext uri="{FF2B5EF4-FFF2-40B4-BE49-F238E27FC236}">
                <a16:creationId xmlns:a16="http://schemas.microsoft.com/office/drawing/2014/main" id="{9688A029-844A-F2CA-E34C-8EF1A36F0BE2}"/>
              </a:ext>
            </a:extLst>
          </p:cNvPr>
          <p:cNvSpPr/>
          <p:nvPr/>
        </p:nvSpPr>
        <p:spPr>
          <a:xfrm>
            <a:off x="8452752" y="2154267"/>
            <a:ext cx="423710"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12" name="Quad Arrow 143">
            <a:extLst>
              <a:ext uri="{FF2B5EF4-FFF2-40B4-BE49-F238E27FC236}">
                <a16:creationId xmlns:a16="http://schemas.microsoft.com/office/drawing/2014/main" id="{AAB160C6-7431-AD99-09B4-24B8CA40B379}"/>
              </a:ext>
            </a:extLst>
          </p:cNvPr>
          <p:cNvSpPr/>
          <p:nvPr/>
        </p:nvSpPr>
        <p:spPr>
          <a:xfrm>
            <a:off x="3646178" y="1696031"/>
            <a:ext cx="384102" cy="406166"/>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600" b="0" i="0" u="none" strike="noStrike" kern="0" cap="none" spc="0" normalizeH="0" baseline="0" noProof="0" dirty="0">
              <a:ln>
                <a:noFill/>
              </a:ln>
              <a:effectLst/>
              <a:uLnTx/>
              <a:uFillTx/>
              <a:latin typeface="Century Schoolbook"/>
              <a:ea typeface="+mn-ea"/>
              <a:cs typeface="+mn-cs"/>
            </a:endParaRPr>
          </a:p>
        </p:txBody>
      </p:sp>
      <p:sp>
        <p:nvSpPr>
          <p:cNvPr id="13" name="Content Placeholder 4">
            <a:extLst>
              <a:ext uri="{FF2B5EF4-FFF2-40B4-BE49-F238E27FC236}">
                <a16:creationId xmlns:a16="http://schemas.microsoft.com/office/drawing/2014/main" id="{2057DAE4-8750-1AE3-179C-F3616584E52D}"/>
              </a:ext>
            </a:extLst>
          </p:cNvPr>
          <p:cNvSpPr txBox="1">
            <a:spLocks/>
          </p:cNvSpPr>
          <p:nvPr/>
        </p:nvSpPr>
        <p:spPr>
          <a:xfrm>
            <a:off x="2080177" y="3809288"/>
            <a:ext cx="1687574" cy="1467112"/>
          </a:xfrm>
          <a:prstGeom prst="rect">
            <a:avLst/>
          </a:prstGeom>
        </p:spPr>
        <p:txBody>
          <a:bodyPr vert="horz">
            <a:normAutofit fontScale="925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lang="en-US" sz="1200" dirty="0">
              <a:latin typeface="Century Schoolbook"/>
            </a:endParaRP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4" name="TextBox 13">
            <a:extLst>
              <a:ext uri="{FF2B5EF4-FFF2-40B4-BE49-F238E27FC236}">
                <a16:creationId xmlns:a16="http://schemas.microsoft.com/office/drawing/2014/main" id="{5CB71978-97FD-28E7-3859-035B693CFA9D}"/>
              </a:ext>
            </a:extLst>
          </p:cNvPr>
          <p:cNvSpPr txBox="1"/>
          <p:nvPr/>
        </p:nvSpPr>
        <p:spPr>
          <a:xfrm>
            <a:off x="2407055" y="4386434"/>
            <a:ext cx="1143958" cy="369332"/>
          </a:xfrm>
          <a:prstGeom prst="rect">
            <a:avLst/>
          </a:prstGeom>
          <a:noFill/>
        </p:spPr>
        <p:txBody>
          <a:bodyPr wrap="square" rtlCol="0">
            <a:spAutoFit/>
          </a:bodyPr>
          <a:lstStyle/>
          <a:p>
            <a:pPr algn="ctr"/>
            <a:r>
              <a:rPr lang="en-US" b="1" dirty="0"/>
              <a:t>Faculty</a:t>
            </a:r>
          </a:p>
        </p:txBody>
      </p:sp>
      <p:sp>
        <p:nvSpPr>
          <p:cNvPr id="15" name="Right Arrow 34">
            <a:extLst>
              <a:ext uri="{FF2B5EF4-FFF2-40B4-BE49-F238E27FC236}">
                <a16:creationId xmlns:a16="http://schemas.microsoft.com/office/drawing/2014/main" id="{55A29BE2-A397-11F1-7117-8281358D441D}"/>
              </a:ext>
            </a:extLst>
          </p:cNvPr>
          <p:cNvSpPr/>
          <p:nvPr/>
        </p:nvSpPr>
        <p:spPr>
          <a:xfrm rot="5400000">
            <a:off x="7074759" y="4152258"/>
            <a:ext cx="1436476" cy="2503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34">
            <a:extLst>
              <a:ext uri="{FF2B5EF4-FFF2-40B4-BE49-F238E27FC236}">
                <a16:creationId xmlns:a16="http://schemas.microsoft.com/office/drawing/2014/main" id="{001DBF41-A5BA-1ACF-3569-A86BE8E7ADF8}"/>
              </a:ext>
            </a:extLst>
          </p:cNvPr>
          <p:cNvSpPr/>
          <p:nvPr/>
        </p:nvSpPr>
        <p:spPr>
          <a:xfrm rot="5400000">
            <a:off x="6651886" y="4650607"/>
            <a:ext cx="2434268" cy="251474"/>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213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0" y="139699"/>
            <a:ext cx="10515600" cy="874714"/>
          </a:xfrm>
        </p:spPr>
        <p:txBody>
          <a:bodyPr>
            <a:normAutofit/>
          </a:bodyPr>
          <a:lstStyle/>
          <a:p>
            <a:r>
              <a:rPr lang="en-US" sz="3600" dirty="0"/>
              <a:t>Information for Students</a:t>
            </a:r>
          </a:p>
        </p:txBody>
      </p:sp>
      <p:sp>
        <p:nvSpPr>
          <p:cNvPr id="3" name="Content Placeholder 2"/>
          <p:cNvSpPr>
            <a:spLocks noGrp="1"/>
          </p:cNvSpPr>
          <p:nvPr>
            <p:ph idx="1"/>
          </p:nvPr>
        </p:nvSpPr>
        <p:spPr>
          <a:xfrm>
            <a:off x="295275" y="928688"/>
            <a:ext cx="11277600" cy="5700712"/>
          </a:xfrm>
        </p:spPr>
        <p:txBody>
          <a:bodyPr>
            <a:noAutofit/>
          </a:bodyPr>
          <a:lstStyle/>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Live streaming- </a:t>
            </a:r>
            <a:r>
              <a:rPr lang="en-US"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https://campbelluniversity.hosted.panopto.com/Panopto/Pages/Viewer.aspx?id=236c36b6-136f-4897-a31f-b038012d5ca6</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Live streaming will also be offered in classrooms 117 and 130 in Maddox Hall for guests who do not have a ticket</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Dress code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Business professional</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Ladies, please be very cautious of dress/skirt length, as well as your shoes, as you will be walking across the stage</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Student line-up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You will be taking a class photo on the steps of Taylor Hall at </a:t>
            </a:r>
            <a:r>
              <a:rPr lang="en-US" sz="1800" b="1" u="sng" dirty="0">
                <a:effectLst/>
                <a:highlight>
                  <a:srgbClr val="FFFF00"/>
                </a:highlight>
                <a:latin typeface="Calibri" panose="020F0502020204030204" pitchFamily="34" charset="0"/>
                <a:ea typeface="Times New Roman" panose="02020603050405020304" pitchFamily="18" charset="0"/>
              </a:rPr>
              <a:t>1:30pm</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You need to go straight to </a:t>
            </a:r>
            <a:r>
              <a:rPr lang="en-US" sz="1800" b="1" u="sng" dirty="0">
                <a:effectLst/>
                <a:latin typeface="Calibri" panose="020F0502020204030204" pitchFamily="34" charset="0"/>
                <a:ea typeface="Times New Roman" panose="02020603050405020304" pitchFamily="18" charset="0"/>
              </a:rPr>
              <a:t>Maddox Hall</a:t>
            </a:r>
            <a:r>
              <a:rPr lang="en-US" sz="1800" dirty="0">
                <a:effectLst/>
                <a:latin typeface="Calibri" panose="020F0502020204030204" pitchFamily="34" charset="0"/>
                <a:ea typeface="Times New Roman" panose="02020603050405020304" pitchFamily="18" charset="0"/>
              </a:rPr>
              <a:t> after the photo (pharmacy building – main campus, near the post office; see Campus Map attached)</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We will be meeting in the Ed Herring lecture hall</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Tickets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If you need to get tickets to your family members, please either meet them before arriving to Taylor Hall OR tell them to come to Maddox between 2:00-2:15 and you can run out to meet them; we will start lining up around 2:15 so you will not be able to meet family members after that time</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Parking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For all students and guests, parking is available in lot I (behind Health Center or next to the fine arts building; see Campus Parking Map attached)</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Overflow parking is available in lot C (convocation center)</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Handicapped usually available parking is available in lot P (next to the health center) but please be mindful and aware of where the event signs posted on campus are directing you. They could always run into issues and have to move the lot.</a:t>
            </a:r>
            <a:endParaRPr lang="en-US" sz="1800" dirty="0">
              <a:effectLst/>
              <a:latin typeface="Calibri" panose="020F0502020204030204" pitchFamily="34" charset="0"/>
              <a:ea typeface="Calibri" panose="020F0502020204030204" pitchFamily="34" charset="0"/>
            </a:endParaRPr>
          </a:p>
          <a:p>
            <a:pPr marL="0" lvl="0" indent="0">
              <a:buNone/>
            </a:pPr>
            <a:endParaRPr lang="en-US" sz="2000" dirty="0"/>
          </a:p>
          <a:p>
            <a:pPr lvl="0"/>
            <a:endParaRPr lang="en-US" sz="1600" dirty="0"/>
          </a:p>
        </p:txBody>
      </p:sp>
    </p:spTree>
    <p:extLst>
      <p:ext uri="{BB962C8B-B14F-4D97-AF65-F5344CB8AC3E}">
        <p14:creationId xmlns:p14="http://schemas.microsoft.com/office/powerpoint/2010/main" val="283885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250" y="911225"/>
            <a:ext cx="10515600" cy="4351338"/>
          </a:xfrm>
        </p:spPr>
        <p:txBody>
          <a:bodyPr>
            <a:noAutofit/>
          </a:bodyPr>
          <a:lstStyle/>
          <a:p>
            <a:pPr lvl="0"/>
            <a:r>
              <a:rPr lang="en-US" sz="1800" dirty="0"/>
              <a:t>Wear coat on right arm and make sure it is unbuttoned</a:t>
            </a:r>
          </a:p>
          <a:p>
            <a:pPr lvl="0"/>
            <a:r>
              <a:rPr lang="en-US" sz="1800" dirty="0"/>
              <a:t>Go to first camel and wait for nod from Dr. Moore</a:t>
            </a:r>
          </a:p>
          <a:p>
            <a:pPr lvl="0"/>
            <a:r>
              <a:rPr lang="en-US" sz="1800" dirty="0"/>
              <a:t>Walk to small podium – hand name card to Dr. Moore</a:t>
            </a:r>
          </a:p>
          <a:p>
            <a:pPr lvl="0"/>
            <a:r>
              <a:rPr lang="en-US" sz="1800" dirty="0"/>
              <a:t>Wait for your name to be called and walk to next camel</a:t>
            </a:r>
          </a:p>
          <a:p>
            <a:pPr lvl="0"/>
            <a:r>
              <a:rPr lang="en-US" sz="1800" dirty="0"/>
              <a:t>Stand at the camel and hand your coat to Aydan who will then give it to Mrs. Johnson for you to be coated</a:t>
            </a:r>
          </a:p>
          <a:p>
            <a:pPr lvl="0"/>
            <a:r>
              <a:rPr lang="en-US" sz="1800" dirty="0"/>
              <a:t>Smile for the camera</a:t>
            </a:r>
          </a:p>
          <a:p>
            <a:pPr lvl="0"/>
            <a:r>
              <a:rPr lang="en-US" sz="1800" dirty="0"/>
              <a:t>Walk in front of the large podium</a:t>
            </a:r>
          </a:p>
          <a:p>
            <a:pPr lvl="0"/>
            <a:r>
              <a:rPr lang="en-US" sz="1800" dirty="0"/>
              <a:t>Go to the next camel in front of Dr. Mercer to shake hands</a:t>
            </a:r>
          </a:p>
          <a:p>
            <a:pPr lvl="0"/>
            <a:r>
              <a:rPr lang="en-US" sz="1800" dirty="0"/>
              <a:t>Go to small podium and sign the honor code book</a:t>
            </a:r>
          </a:p>
          <a:p>
            <a:pPr lvl="0"/>
            <a:r>
              <a:rPr lang="en-US" sz="1800" dirty="0"/>
              <a:t>Go down the steps on the other side of the stage</a:t>
            </a:r>
          </a:p>
          <a:p>
            <a:pPr lvl="0"/>
            <a:r>
              <a:rPr lang="en-US" sz="1800" dirty="0"/>
              <a:t>Return to your row and be seated</a:t>
            </a:r>
          </a:p>
          <a:p>
            <a:pPr lvl="0"/>
            <a:r>
              <a:rPr lang="en-US" sz="1800" dirty="0"/>
              <a:t>When the ceremony is over, someone will provide the benediction. When Amen is said, the music will start, you are to remain in place until the platform party has exited the stage and the faculty have begun their recession. Your ushers will direct you on when to exit (immediately following the faculty). </a:t>
            </a:r>
          </a:p>
          <a:p>
            <a:endParaRPr lang="en-US" sz="1800" dirty="0"/>
          </a:p>
        </p:txBody>
      </p:sp>
      <p:sp>
        <p:nvSpPr>
          <p:cNvPr id="6" name="Title 1">
            <a:extLst>
              <a:ext uri="{FF2B5EF4-FFF2-40B4-BE49-F238E27FC236}">
                <a16:creationId xmlns:a16="http://schemas.microsoft.com/office/drawing/2014/main" id="{56EEDBCD-AD81-93FE-862E-D90D2CB8633C}"/>
              </a:ext>
            </a:extLst>
          </p:cNvPr>
          <p:cNvSpPr txBox="1">
            <a:spLocks/>
          </p:cNvSpPr>
          <p:nvPr/>
        </p:nvSpPr>
        <p:spPr>
          <a:xfrm>
            <a:off x="209550" y="139699"/>
            <a:ext cx="10515600" cy="8747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a:t>Information for Students</a:t>
            </a:r>
            <a:endParaRPr lang="en-US" sz="3600" dirty="0"/>
          </a:p>
        </p:txBody>
      </p:sp>
    </p:spTree>
    <p:extLst>
      <p:ext uri="{BB962C8B-B14F-4D97-AF65-F5344CB8AC3E}">
        <p14:creationId xmlns:p14="http://schemas.microsoft.com/office/powerpoint/2010/main" val="1810754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2562</TotalTime>
  <Words>1196</Words>
  <Application>Microsoft Office PowerPoint</Application>
  <PresentationFormat>Widescreen</PresentationFormat>
  <Paragraphs>116</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Calibri Light</vt:lpstr>
      <vt:lpstr>Century Schoolbook</vt:lpstr>
      <vt:lpstr>Courier New</vt:lpstr>
      <vt:lpstr>Symbol</vt:lpstr>
      <vt:lpstr>Wingdings</vt:lpstr>
      <vt:lpstr>Office Theme</vt:lpstr>
      <vt:lpstr>PowerPoint Presentation</vt:lpstr>
      <vt:lpstr>PowerPoint Presentation</vt:lpstr>
      <vt:lpstr>PowerPoint Presentation</vt:lpstr>
      <vt:lpstr>Information for Students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Dark, Crystal D.</dc:creator>
  <cp:lastModifiedBy>Stiltner, Kristen A.</cp:lastModifiedBy>
  <cp:revision>46</cp:revision>
  <cp:lastPrinted>2023-08-08T13:46:52Z</cp:lastPrinted>
  <dcterms:created xsi:type="dcterms:W3CDTF">2018-08-07T13:43:36Z</dcterms:created>
  <dcterms:modified xsi:type="dcterms:W3CDTF">2023-08-08T14:36:05Z</dcterms:modified>
</cp:coreProperties>
</file>