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32918400" cy="51206400"/>
  <p:embeddedFontLst>
    <p:embeddedFont>
      <p:font typeface="Corbel" panose="020B050302020402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17" userDrawn="1">
          <p15:clr>
            <a:srgbClr val="A4A3A4"/>
          </p15:clr>
        </p15:guide>
        <p15:guide id="2" orient="horz" pos="19632" userDrawn="1">
          <p15:clr>
            <a:srgbClr val="A4A3A4"/>
          </p15:clr>
        </p15:guide>
        <p15:guide id="3" orient="horz" pos="3729" userDrawn="1">
          <p15:clr>
            <a:srgbClr val="A4A3A4"/>
          </p15:clr>
        </p15:guide>
        <p15:guide id="4" orient="horz" pos="2129" userDrawn="1">
          <p15:clr>
            <a:srgbClr val="A4A3A4"/>
          </p15:clr>
        </p15:guide>
        <p15:guide id="5" pos="6376" userDrawn="1">
          <p15:clr>
            <a:srgbClr val="A4A3A4"/>
          </p15:clr>
        </p15:guide>
        <p15:guide id="6" pos="7210" userDrawn="1">
          <p15:clr>
            <a:srgbClr val="A4A3A4"/>
          </p15:clr>
        </p15:guide>
        <p15:guide id="7" pos="13124" userDrawn="1">
          <p15:clr>
            <a:srgbClr val="A4A3A4"/>
          </p15:clr>
        </p15:guide>
        <p15:guide id="8" pos="21030" userDrawn="1">
          <p15:clr>
            <a:srgbClr val="A4A3A4"/>
          </p15:clr>
        </p15:guide>
        <p15:guide id="9" pos="986" userDrawn="1">
          <p15:clr>
            <a:srgbClr val="A4A3A4"/>
          </p15:clr>
        </p15:guide>
        <p15:guide id="10" pos="13997" userDrawn="1">
          <p15:clr>
            <a:srgbClr val="A4A3A4"/>
          </p15:clr>
        </p15:guide>
        <p15:guide id="11" pos="20197" userDrawn="1">
          <p15:clr>
            <a:srgbClr val="A4A3A4"/>
          </p15:clr>
        </p15:guide>
        <p15:guide id="12" pos="26461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iicyTwtRDICNku1iNMSV2KHw4ES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harding@campbell.edu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52D"/>
    <a:srgbClr val="F4B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2550" autoAdjust="0"/>
  </p:normalViewPr>
  <p:slideViewPr>
    <p:cSldViewPr snapToGrid="0">
      <p:cViewPr varScale="1">
        <p:scale>
          <a:sx n="15" d="100"/>
          <a:sy n="15" d="100"/>
        </p:scale>
        <p:origin x="1620" y="78"/>
      </p:cViewPr>
      <p:guideLst>
        <p:guide orient="horz" pos="717"/>
        <p:guide orient="horz" pos="19632"/>
        <p:guide orient="horz" pos="3729"/>
        <p:guide orient="horz" pos="2129"/>
        <p:guide pos="6376"/>
        <p:guide pos="7210"/>
        <p:guide pos="13124"/>
        <p:guide pos="21030"/>
        <p:guide pos="986"/>
        <p:guide pos="13997"/>
        <p:guide pos="20197"/>
        <p:guide pos="26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14265275" cy="256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8646775" y="0"/>
            <a:ext cx="14263688" cy="256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657600" y="3840163"/>
            <a:ext cx="25603200" cy="1920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3292475" y="24323675"/>
            <a:ext cx="26333450" cy="2304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48637825"/>
            <a:ext cx="14265275" cy="255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8646775" y="48637825"/>
            <a:ext cx="14263688" cy="255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57600" y="3840163"/>
            <a:ext cx="25603200" cy="1920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3292475" y="24323675"/>
            <a:ext cx="26333450" cy="2304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</a:rPr>
              <a:t>Here's a good resource and where </a:t>
            </a:r>
            <a:r>
              <a:rPr lang="en-US" sz="1400" dirty="0" err="1">
                <a:solidFill>
                  <a:srgbClr val="000000"/>
                </a:solidFill>
              </a:rPr>
              <a:t>i</a:t>
            </a:r>
            <a:r>
              <a:rPr lang="en-US" sz="1400" dirty="0">
                <a:solidFill>
                  <a:srgbClr val="000000"/>
                </a:solidFill>
              </a:rPr>
              <a:t> got the template at → </a:t>
            </a:r>
            <a:r>
              <a:rPr lang="en-US" sz="1400" dirty="0"/>
              <a:t>https://guides.lib.campbell.edu/c.php?g=397612&amp;p=2702754</a:t>
            </a:r>
            <a:endParaRPr sz="1400"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18646775" y="48637825"/>
            <a:ext cx="14263688" cy="255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3291568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14996434" y="29992320"/>
            <a:ext cx="13898336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31455633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3291570" y="2926080"/>
            <a:ext cx="37308064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2070897" y="732067"/>
            <a:ext cx="19749407" cy="3730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470266" lvl="0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40531" lvl="1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410797" lvl="2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81063" lvl="3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351329" lvl="4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821596" lvl="5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91861" lvl="6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762127" lvl="7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232393" lvl="8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3291568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4996434" y="29992320"/>
            <a:ext cx="13898336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31455633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2768948" y="11430116"/>
            <a:ext cx="26335037" cy="9326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4049601" y="2167732"/>
            <a:ext cx="26335037" cy="27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470266" lvl="0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40531" lvl="1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410797" lvl="2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81063" lvl="3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351329" lvl="4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821596" lvl="5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91861" lvl="6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762127" lvl="7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232393" lvl="8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3291568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4996434" y="29992320"/>
            <a:ext cx="13898336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31455633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3291571" y="10226675"/>
            <a:ext cx="37308064" cy="705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6583137" y="18653126"/>
            <a:ext cx="30724929" cy="841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ctr">
              <a:spcBef>
                <a:spcPts val="2942"/>
              </a:spcBef>
              <a:spcAft>
                <a:spcPts val="0"/>
              </a:spcAft>
              <a:buClr>
                <a:schemeClr val="dk1"/>
              </a:buClr>
              <a:buSzPts val="14300"/>
              <a:buFont typeface="Calibri"/>
              <a:buNone/>
              <a:defRPr/>
            </a:lvl1pPr>
            <a:lvl2pPr lvl="1" algn="ctr">
              <a:spcBef>
                <a:spcPts val="2572"/>
              </a:spcBef>
              <a:spcAft>
                <a:spcPts val="0"/>
              </a:spcAft>
              <a:buClr>
                <a:schemeClr val="dk1"/>
              </a:buClr>
              <a:buSzPts val="12500"/>
              <a:buFont typeface="Calibri"/>
              <a:buNone/>
              <a:defRPr/>
            </a:lvl2pPr>
            <a:lvl3pPr lvl="2" algn="ctr">
              <a:spcBef>
                <a:spcPts val="2201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Calibri"/>
              <a:buNone/>
              <a:defRPr/>
            </a:lvl3pPr>
            <a:lvl4pPr lvl="3" algn="ctr">
              <a:spcBef>
                <a:spcPts val="1831"/>
              </a:spcBef>
              <a:spcAft>
                <a:spcPts val="0"/>
              </a:spcAft>
              <a:buClr>
                <a:schemeClr val="dk1"/>
              </a:buClr>
              <a:buSzPts val="8900"/>
              <a:buFont typeface="Calibri"/>
              <a:buNone/>
              <a:defRPr/>
            </a:lvl4pPr>
            <a:lvl5pPr lvl="4" algn="ctr">
              <a:spcBef>
                <a:spcPts val="1831"/>
              </a:spcBef>
              <a:spcAft>
                <a:spcPts val="0"/>
              </a:spcAft>
              <a:buClr>
                <a:schemeClr val="dk1"/>
              </a:buClr>
              <a:buSzPts val="8900"/>
              <a:buFont typeface="Calibri"/>
              <a:buNone/>
              <a:defRPr/>
            </a:lvl5pPr>
            <a:lvl6pPr lvl="5" algn="ctr">
              <a:spcBef>
                <a:spcPts val="1831"/>
              </a:spcBef>
              <a:spcAft>
                <a:spcPts val="0"/>
              </a:spcAft>
              <a:buClr>
                <a:schemeClr val="dk1"/>
              </a:buClr>
              <a:buSzPts val="8900"/>
              <a:buFont typeface="Calibri"/>
              <a:buNone/>
              <a:defRPr/>
            </a:lvl6pPr>
            <a:lvl7pPr lvl="6" algn="ctr">
              <a:spcBef>
                <a:spcPts val="1831"/>
              </a:spcBef>
              <a:spcAft>
                <a:spcPts val="0"/>
              </a:spcAft>
              <a:buClr>
                <a:schemeClr val="dk1"/>
              </a:buClr>
              <a:buSzPts val="8900"/>
              <a:buFont typeface="Calibri"/>
              <a:buNone/>
              <a:defRPr/>
            </a:lvl7pPr>
            <a:lvl8pPr lvl="7" algn="ctr">
              <a:spcBef>
                <a:spcPts val="1831"/>
              </a:spcBef>
              <a:spcAft>
                <a:spcPts val="0"/>
              </a:spcAft>
              <a:buClr>
                <a:schemeClr val="dk1"/>
              </a:buClr>
              <a:buSzPts val="8900"/>
              <a:buFont typeface="Calibri"/>
              <a:buNone/>
              <a:defRPr/>
            </a:lvl8pPr>
            <a:lvl9pPr lvl="8" algn="ctr">
              <a:spcBef>
                <a:spcPts val="1831"/>
              </a:spcBef>
              <a:spcAft>
                <a:spcPts val="0"/>
              </a:spcAft>
              <a:buClr>
                <a:schemeClr val="dk1"/>
              </a:buClr>
              <a:buSzPts val="89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3291568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14996434" y="29992320"/>
            <a:ext cx="13898336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31455633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291570" y="2926080"/>
            <a:ext cx="37308064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291570" y="9511393"/>
            <a:ext cx="37308064" cy="1974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470266" lvl="0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40531" lvl="1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410797" lvl="2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81063" lvl="3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351329" lvl="4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821596" lvl="5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91861" lvl="6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762127" lvl="7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232393" lvl="8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3291568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14996434" y="29992320"/>
            <a:ext cx="13898336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31455633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467101" y="21153440"/>
            <a:ext cx="37308064" cy="653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113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3467101" y="13952539"/>
            <a:ext cx="37308064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b" anchorCtr="0">
            <a:noAutofit/>
          </a:bodyPr>
          <a:lstStyle>
            <a:lvl1pPr marL="470266" lvl="0" indent="-235133" algn="l"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57"/>
            </a:lvl1pPr>
            <a:lvl2pPr marL="940531" lvl="1" indent="-235133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51"/>
            </a:lvl2pPr>
            <a:lvl3pPr marL="1410797" lvl="2" indent="-235133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46"/>
            </a:lvl3pPr>
            <a:lvl4pPr marL="1881063" lvl="3" indent="-235133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40"/>
            </a:lvl4pPr>
            <a:lvl5pPr marL="2351329" lvl="4" indent="-235133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40"/>
            </a:lvl5pPr>
            <a:lvl6pPr marL="2821596" lvl="5" indent="-235133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40"/>
            </a:lvl6pPr>
            <a:lvl7pPr marL="3291861" lvl="6" indent="-235133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40"/>
            </a:lvl7pPr>
            <a:lvl8pPr marL="3762127" lvl="7" indent="-235133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40"/>
            </a:lvl8pPr>
            <a:lvl9pPr marL="4232393" lvl="8" indent="-235133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4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3291568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4996434" y="29992320"/>
            <a:ext cx="13898336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31455633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291570" y="2926080"/>
            <a:ext cx="37308064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291571" y="9510715"/>
            <a:ext cx="18588717" cy="1975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470266" lvl="0" indent="-418014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80"/>
            </a:lvl1pPr>
            <a:lvl2pPr marL="940531" lvl="1" indent="-391888" algn="l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69"/>
            </a:lvl2pPr>
            <a:lvl3pPr marL="1410797" lvl="2" indent="-365763" algn="l"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57"/>
            </a:lvl3pPr>
            <a:lvl4pPr marL="1881063" lvl="3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51"/>
            </a:lvl4pPr>
            <a:lvl5pPr marL="2351329" lvl="4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51"/>
            </a:lvl5pPr>
            <a:lvl6pPr marL="2821596" lvl="5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51"/>
            </a:lvl6pPr>
            <a:lvl7pPr marL="3291861" lvl="6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51"/>
            </a:lvl7pPr>
            <a:lvl8pPr marL="3762127" lvl="7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51"/>
            </a:lvl8pPr>
            <a:lvl9pPr marL="4232393" lvl="8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51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2010914" y="9510715"/>
            <a:ext cx="18588718" cy="1975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470266" lvl="0" indent="-418014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80"/>
            </a:lvl1pPr>
            <a:lvl2pPr marL="940531" lvl="1" indent="-391888" algn="l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69"/>
            </a:lvl2pPr>
            <a:lvl3pPr marL="1410797" lvl="2" indent="-365763" algn="l"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57"/>
            </a:lvl3pPr>
            <a:lvl4pPr marL="1881063" lvl="3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51"/>
            </a:lvl4pPr>
            <a:lvl5pPr marL="2351329" lvl="4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51"/>
            </a:lvl5pPr>
            <a:lvl6pPr marL="2821596" lvl="5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51"/>
            </a:lvl6pPr>
            <a:lvl7pPr marL="3291861" lvl="6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51"/>
            </a:lvl7pPr>
            <a:lvl8pPr marL="3762127" lvl="7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51"/>
            </a:lvl8pPr>
            <a:lvl9pPr marL="4232393" lvl="8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5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3291568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14996434" y="29992320"/>
            <a:ext cx="13898336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31455633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2194835" y="1317625"/>
            <a:ext cx="3950153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2194833" y="7369177"/>
            <a:ext cx="19392900" cy="307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b" anchorCtr="0">
            <a:noAutofit/>
          </a:bodyPr>
          <a:lstStyle>
            <a:lvl1pPr marL="470266" lvl="0" indent="-235133" algn="l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69" b="1"/>
            </a:lvl1pPr>
            <a:lvl2pPr marL="940531" lvl="1" indent="-235133" algn="l"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57" b="1"/>
            </a:lvl2pPr>
            <a:lvl3pPr marL="1410797" lvl="2" indent="-235133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51" b="1"/>
            </a:lvl3pPr>
            <a:lvl4pPr marL="1881063" lvl="3" indent="-235133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46" b="1"/>
            </a:lvl4pPr>
            <a:lvl5pPr marL="2351329" lvl="4" indent="-235133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46" b="1"/>
            </a:lvl5pPr>
            <a:lvl6pPr marL="2821596" lvl="5" indent="-235133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46" b="1"/>
            </a:lvl6pPr>
            <a:lvl7pPr marL="3291861" lvl="6" indent="-235133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46" b="1"/>
            </a:lvl7pPr>
            <a:lvl8pPr marL="3762127" lvl="7" indent="-235133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46" b="1"/>
            </a:lvl8pPr>
            <a:lvl9pPr marL="4232393" lvl="8" indent="-235133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46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2194833" y="10439402"/>
            <a:ext cx="19392900" cy="1896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470266" lvl="0" indent="-391888" algn="l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69"/>
            </a:lvl1pPr>
            <a:lvl2pPr marL="940531" lvl="1" indent="-365763" algn="l"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57"/>
            </a:lvl2pPr>
            <a:lvl3pPr marL="1410797" lvl="2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51"/>
            </a:lvl3pPr>
            <a:lvl4pPr marL="1881063" lvl="3" indent="-339635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46"/>
            </a:lvl4pPr>
            <a:lvl5pPr marL="2351329" lvl="4" indent="-339635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46"/>
            </a:lvl5pPr>
            <a:lvl6pPr marL="2821596" lvl="5" indent="-339635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46"/>
            </a:lvl6pPr>
            <a:lvl7pPr marL="3291861" lvl="6" indent="-339635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46"/>
            </a:lvl7pPr>
            <a:lvl8pPr marL="3762127" lvl="7" indent="-339635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46"/>
            </a:lvl8pPr>
            <a:lvl9pPr marL="4232393" lvl="8" indent="-339635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46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22296664" y="7369177"/>
            <a:ext cx="19399704" cy="307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b" anchorCtr="0">
            <a:noAutofit/>
          </a:bodyPr>
          <a:lstStyle>
            <a:lvl1pPr marL="470266" lvl="0" indent="-235133" algn="l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69" b="1"/>
            </a:lvl1pPr>
            <a:lvl2pPr marL="940531" lvl="1" indent="-235133" algn="l"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57" b="1"/>
            </a:lvl2pPr>
            <a:lvl3pPr marL="1410797" lvl="2" indent="-235133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51" b="1"/>
            </a:lvl3pPr>
            <a:lvl4pPr marL="1881063" lvl="3" indent="-235133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46" b="1"/>
            </a:lvl4pPr>
            <a:lvl5pPr marL="2351329" lvl="4" indent="-235133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46" b="1"/>
            </a:lvl5pPr>
            <a:lvl6pPr marL="2821596" lvl="5" indent="-235133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46" b="1"/>
            </a:lvl6pPr>
            <a:lvl7pPr marL="3291861" lvl="6" indent="-235133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46" b="1"/>
            </a:lvl7pPr>
            <a:lvl8pPr marL="3762127" lvl="7" indent="-235133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46" b="1"/>
            </a:lvl8pPr>
            <a:lvl9pPr marL="4232393" lvl="8" indent="-235133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46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22296664" y="10439402"/>
            <a:ext cx="19399704" cy="1896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470266" lvl="0" indent="-391888" algn="l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69"/>
            </a:lvl1pPr>
            <a:lvl2pPr marL="940531" lvl="1" indent="-365763" algn="l"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57"/>
            </a:lvl2pPr>
            <a:lvl3pPr marL="1410797" lvl="2" indent="-352700" algn="l"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51"/>
            </a:lvl3pPr>
            <a:lvl4pPr marL="1881063" lvl="3" indent="-339635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46"/>
            </a:lvl4pPr>
            <a:lvl5pPr marL="2351329" lvl="4" indent="-339635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46"/>
            </a:lvl5pPr>
            <a:lvl6pPr marL="2821596" lvl="5" indent="-339635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46"/>
            </a:lvl6pPr>
            <a:lvl7pPr marL="3291861" lvl="6" indent="-339635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46"/>
            </a:lvl7pPr>
            <a:lvl8pPr marL="3762127" lvl="7" indent="-339635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46"/>
            </a:lvl8pPr>
            <a:lvl9pPr marL="4232393" lvl="8" indent="-339635" algn="l">
              <a:spcBef>
                <a:spcPts val="32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46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3291568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14996434" y="29992320"/>
            <a:ext cx="13898336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31455633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3291570" y="2926080"/>
            <a:ext cx="37308064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3291568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4996434" y="29992320"/>
            <a:ext cx="13898336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31455633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2194833" y="1311275"/>
            <a:ext cx="14439900" cy="557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57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7159968" y="1311277"/>
            <a:ext cx="24536400" cy="28093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470266" lvl="0" indent="-444140" algn="l">
              <a:spcBef>
                <a:spcPts val="659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92"/>
            </a:lvl1pPr>
            <a:lvl2pPr marL="940531" lvl="1" indent="-418014" algn="l"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80"/>
            </a:lvl2pPr>
            <a:lvl3pPr marL="1410797" lvl="2" indent="-391888" algn="l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69"/>
            </a:lvl3pPr>
            <a:lvl4pPr marL="1881063" lvl="3" indent="-365763" algn="l"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57"/>
            </a:lvl4pPr>
            <a:lvl5pPr marL="2351329" lvl="4" indent="-365763" algn="l"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57"/>
            </a:lvl5pPr>
            <a:lvl6pPr marL="2821596" lvl="5" indent="-365763" algn="l"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57"/>
            </a:lvl6pPr>
            <a:lvl7pPr marL="3291861" lvl="6" indent="-365763" algn="l"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57"/>
            </a:lvl7pPr>
            <a:lvl8pPr marL="3762127" lvl="7" indent="-365763" algn="l"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57"/>
            </a:lvl8pPr>
            <a:lvl9pPr marL="4232393" lvl="8" indent="-365763" algn="l">
              <a:spcBef>
                <a:spcPts val="41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57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2194833" y="6888163"/>
            <a:ext cx="14439900" cy="22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470266" lvl="0" indent="-235133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40"/>
            </a:lvl1pPr>
            <a:lvl2pPr marL="940531" lvl="1" indent="-235133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35"/>
            </a:lvl2pPr>
            <a:lvl3pPr marL="1410797" lvl="2" indent="-235133" algn="l"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29"/>
            </a:lvl3pPr>
            <a:lvl4pPr marL="1881063" lvl="3" indent="-235133" algn="l"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26"/>
            </a:lvl4pPr>
            <a:lvl5pPr marL="2351329" lvl="4" indent="-235133" algn="l"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26"/>
            </a:lvl5pPr>
            <a:lvl6pPr marL="2821596" lvl="5" indent="-235133" algn="l"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26"/>
            </a:lvl6pPr>
            <a:lvl7pPr marL="3291861" lvl="6" indent="-235133" algn="l"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26"/>
            </a:lvl7pPr>
            <a:lvl8pPr marL="3762127" lvl="7" indent="-235133" algn="l"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26"/>
            </a:lvl8pPr>
            <a:lvl9pPr marL="4232393" lvl="8" indent="-235133" algn="l"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26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3291568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4996434" y="29992320"/>
            <a:ext cx="13898336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31455633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602437" y="23042563"/>
            <a:ext cx="26335264" cy="272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57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8602437" y="2941641"/>
            <a:ext cx="26335264" cy="1975008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602437" y="25763540"/>
            <a:ext cx="26335264" cy="386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470266" lvl="0" indent="-235133" algn="l">
              <a:spcBef>
                <a:spcPts val="28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40"/>
            </a:lvl1pPr>
            <a:lvl2pPr marL="940531" lvl="1" indent="-235133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35"/>
            </a:lvl2pPr>
            <a:lvl3pPr marL="1410797" lvl="2" indent="-235133" algn="l"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29"/>
            </a:lvl3pPr>
            <a:lvl4pPr marL="1881063" lvl="3" indent="-235133" algn="l"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26"/>
            </a:lvl4pPr>
            <a:lvl5pPr marL="2351329" lvl="4" indent="-235133" algn="l"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26"/>
            </a:lvl5pPr>
            <a:lvl6pPr marL="2821596" lvl="5" indent="-235133" algn="l"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26"/>
            </a:lvl6pPr>
            <a:lvl7pPr marL="3291861" lvl="6" indent="-235133" algn="l"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26"/>
            </a:lvl7pPr>
            <a:lvl8pPr marL="3762127" lvl="7" indent="-235133" algn="l"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26"/>
            </a:lvl8pPr>
            <a:lvl9pPr marL="4232393" lvl="8" indent="-235133" algn="l"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26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3291568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4996434" y="29992320"/>
            <a:ext cx="13898336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31455633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291570" y="2926080"/>
            <a:ext cx="37308064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6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6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6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6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6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291570" y="9511393"/>
            <a:ext cx="37308064" cy="1974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457200" marR="0" lvl="0" indent="-1136650" algn="l" rtl="0">
              <a:spcBef>
                <a:spcPts val="2860"/>
              </a:spcBef>
              <a:spcAft>
                <a:spcPts val="0"/>
              </a:spcAft>
              <a:buClr>
                <a:schemeClr val="dk1"/>
              </a:buClr>
              <a:buSzPts val="14300"/>
              <a:buFont typeface="Calibri"/>
              <a:buChar char="•"/>
              <a:defRPr sz="1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22350" algn="l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2500"/>
              <a:buFont typeface="Calibri"/>
              <a:buChar char="–"/>
              <a:defRPr sz="1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08050" algn="l" rtl="0"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Calibri"/>
              <a:buChar char="•"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9375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Calibri"/>
              <a:buChar char="–"/>
              <a:defRPr sz="8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9375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Calibri"/>
              <a:buChar char="»"/>
              <a:defRPr sz="8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9375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Calibri"/>
              <a:buChar char="»"/>
              <a:defRPr sz="8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9375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Calibri"/>
              <a:buChar char="»"/>
              <a:defRPr sz="8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9375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Calibri"/>
              <a:buChar char="»"/>
              <a:defRPr sz="8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93750" algn="l" rtl="0">
              <a:spcBef>
                <a:spcPts val="178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Calibri"/>
              <a:buChar char="»"/>
              <a:defRPr sz="8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3291568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9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9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9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9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9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9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9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9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4996434" y="29992320"/>
            <a:ext cx="13898336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9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9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9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9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9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9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9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9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1455633" y="29992320"/>
            <a:ext cx="9144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7550" tIns="203775" rIns="407550" bIns="2037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6377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ldcat.org/issn/2002-4436" TargetMode="External"/><Relationship Id="rId13" Type="http://schemas.openxmlformats.org/officeDocument/2006/relationships/image" Target="../media/image4.jpg"/><Relationship Id="rId3" Type="http://schemas.openxmlformats.org/officeDocument/2006/relationships/image" Target="../media/image1.jpg"/><Relationship Id="rId7" Type="http://schemas.openxmlformats.org/officeDocument/2006/relationships/hyperlink" Target="https://en.wikipedia.org/wiki/ISSN" TargetMode="External"/><Relationship Id="rId12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5347/wjm/2014.010" TargetMode="External"/><Relationship Id="rId11" Type="http://schemas.openxmlformats.org/officeDocument/2006/relationships/image" Target="../media/image2.jpg"/><Relationship Id="rId5" Type="http://schemas.openxmlformats.org/officeDocument/2006/relationships/hyperlink" Target="https://en.wikipedia.org/wiki/Digital_object_identifier" TargetMode="External"/><Relationship Id="rId15" Type="http://schemas.openxmlformats.org/officeDocument/2006/relationships/image" Target="../media/image6.png"/><Relationship Id="rId10" Type="http://schemas.openxmlformats.org/officeDocument/2006/relationships/hyperlink" Target="https://radiopaedia.org/cases/parathyroid-adenoma-2" TargetMode="External"/><Relationship Id="rId4" Type="http://schemas.openxmlformats.org/officeDocument/2006/relationships/hyperlink" Target="https://en.wikiversity.org/wiki/WikiJournal_of_Medicine/Medical_gallery_of_Blausen_Medical_2014" TargetMode="External"/><Relationship Id="rId9" Type="http://schemas.openxmlformats.org/officeDocument/2006/relationships/hyperlink" Target="https://doi.org/10.5603/EP.a2020.0028" TargetMode="External"/><Relationship Id="rId1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-4389120" y="6681652"/>
            <a:ext cx="52669440" cy="26236749"/>
          </a:xfrm>
          <a:prstGeom prst="rect">
            <a:avLst/>
          </a:prstGeom>
          <a:solidFill>
            <a:srgbClr val="191919">
              <a:alpha val="7450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4037" tIns="47006" rIns="94037" bIns="47006" anchor="ctr" anchorCtr="0">
            <a:noAutofit/>
          </a:bodyPr>
          <a:lstStyle/>
          <a:p>
            <a:pPr algn="ctr"/>
            <a:endParaRPr sz="3292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33681483" y="6681651"/>
            <a:ext cx="14514957" cy="6000375"/>
          </a:xfrm>
          <a:prstGeom prst="rect">
            <a:avLst/>
          </a:prstGeom>
          <a:solidFill>
            <a:schemeClr val="lt1"/>
          </a:solidFill>
          <a:ln w="38100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40526" tIns="470263" rIns="940526" bIns="940526" anchor="t" anchorCtr="0">
            <a:noAutofit/>
          </a:bodyPr>
          <a:lstStyle/>
          <a:p>
            <a:pPr>
              <a:spcBef>
                <a:spcPts val="288"/>
              </a:spcBef>
            </a:pPr>
            <a:endParaRPr sz="2469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627021" indent="-705398">
              <a:lnSpc>
                <a:spcPct val="115000"/>
              </a:lnSpc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493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 treated with</a:t>
            </a:r>
            <a:r>
              <a:rPr lang="en-US" sz="493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aggressive IV fluids, Cinacalcet, and lithotripsy with ureteral stent</a:t>
            </a:r>
            <a:endParaRPr sz="4937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7021" indent="-705398">
              <a:lnSpc>
                <a:spcPct val="115000"/>
              </a:lnSpc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493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Calcium levels </a:t>
            </a:r>
            <a:r>
              <a:rPr lang="en-US" sz="493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checked </a:t>
            </a:r>
            <a:r>
              <a:rPr lang="en-US" sz="493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</a:t>
            </a:r>
            <a:endParaRPr sz="4937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7021" indent="-705398">
              <a:lnSpc>
                <a:spcPct val="115000"/>
              </a:lnSpc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493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93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Parathyroidectomy </a:t>
            </a:r>
            <a:r>
              <a:rPr lang="en-US" sz="493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scheduled</a:t>
            </a:r>
            <a:endParaRPr sz="493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7021" indent="-705398">
              <a:lnSpc>
                <a:spcPct val="115000"/>
              </a:lnSpc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493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Referral for outpatient </a:t>
            </a:r>
            <a:r>
              <a:rPr lang="en-US" sz="493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DEXA scan </a:t>
            </a:r>
            <a:endParaRPr sz="4937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Campbell University Logo_Center Align - Print (OnOrange) - 2017.jpg"/>
          <p:cNvPicPr preferRelativeResize="0"/>
          <p:nvPr/>
        </p:nvPicPr>
        <p:blipFill rotWithShape="1">
          <a:blip r:embed="rId3">
            <a:alphaModFix/>
          </a:blip>
          <a:srcRect l="83911" r="195"/>
          <a:stretch/>
        </p:blipFill>
        <p:spPr>
          <a:xfrm>
            <a:off x="-4389120" y="-791934"/>
            <a:ext cx="52669440" cy="642692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-4294831" y="6681651"/>
            <a:ext cx="13565776" cy="26236749"/>
          </a:xfrm>
          <a:prstGeom prst="rect">
            <a:avLst/>
          </a:prstGeom>
          <a:solidFill>
            <a:schemeClr val="lt1"/>
          </a:solidFill>
          <a:ln w="38100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40526" tIns="470263" rIns="940526" bIns="94052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4937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493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hyperparathyroidism </a:t>
            </a:r>
            <a:r>
              <a:rPr lang="en-US" sz="493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one of the most common endocrine disorders. An overactive parathyroid gland releases excess </a:t>
            </a:r>
            <a:r>
              <a:rPr lang="en-US" sz="493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parathyroid hormone</a:t>
            </a:r>
            <a:r>
              <a:rPr lang="en-US" sz="493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(PTH), stimulating</a:t>
            </a:r>
            <a:r>
              <a:rPr lang="en-US" sz="493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increased secretion of calcitriol</a:t>
            </a:r>
            <a:r>
              <a:rPr lang="en-US" sz="493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(Vitamin D) </a:t>
            </a:r>
            <a:r>
              <a:rPr lang="en-US" sz="493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calcium</a:t>
            </a:r>
            <a:r>
              <a:rPr lang="en-US" sz="493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into the blood. This results in </a:t>
            </a:r>
            <a:r>
              <a:rPr lang="en-US" sz="493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hypercalcemia</a:t>
            </a:r>
            <a:r>
              <a:rPr lang="en-US" sz="493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493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hypophosphatemia. </a:t>
            </a:r>
            <a:r>
              <a:rPr lang="en-US" sz="1851" dirty="0">
                <a:latin typeface="Arial" panose="020B0604020202020204" pitchFamily="34" charset="0"/>
              </a:rPr>
              <a:t> </a:t>
            </a:r>
            <a:r>
              <a:rPr lang="en-US" sz="493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many cases, surgery may be required, as the most common cause is a solitary adenoma. </a:t>
            </a:r>
            <a:endParaRPr sz="4937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>
              <a:spcBef>
                <a:spcPts val="288"/>
              </a:spcBef>
            </a:pPr>
            <a:endParaRPr sz="4937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>
              <a:spcBef>
                <a:spcPts val="288"/>
              </a:spcBef>
            </a:pPr>
            <a:endParaRPr sz="4937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-3946587" y="21843537"/>
            <a:ext cx="13338746" cy="1518120"/>
          </a:xfrm>
          <a:prstGeom prst="rect">
            <a:avLst/>
          </a:prstGeom>
          <a:solidFill>
            <a:schemeClr val="lt1"/>
          </a:solidFill>
          <a:ln w="38100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40526" tIns="470263" rIns="940526" bIns="940526" anchor="t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en-US" sz="452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1. Physiology  of parathyroid gland. </a:t>
            </a:r>
            <a:r>
              <a:rPr lang="en-US" sz="452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Obtained from </a:t>
            </a:r>
            <a:r>
              <a:rPr lang="en-US" sz="452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Parathyroid</a:t>
            </a:r>
            <a:r>
              <a:rPr lang="en-US" sz="452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.com</a:t>
            </a:r>
            <a:endParaRPr sz="452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33597603" y="12682975"/>
            <a:ext cx="14598837" cy="18223586"/>
          </a:xfrm>
          <a:prstGeom prst="rect">
            <a:avLst/>
          </a:prstGeom>
          <a:solidFill>
            <a:schemeClr val="lt1"/>
          </a:solidFill>
          <a:ln w="38100" cap="flat" cmpd="sng">
            <a:noFill/>
            <a:prstDash val="dash"/>
            <a:round/>
            <a:headEnd type="none" w="sm" len="sm"/>
            <a:tailEnd type="none" w="sm" len="sm"/>
          </a:ln>
          <a:effectLst/>
        </p:spPr>
        <p:txBody>
          <a:bodyPr spcFirstLastPara="1" wrap="square" lIns="940526" tIns="470263" rIns="940526" bIns="940526" anchor="t" anchorCtr="0">
            <a:noAutofit/>
          </a:bodyPr>
          <a:lstStyle/>
          <a:p>
            <a:pPr marL="613958" indent="-705398">
              <a:lnSpc>
                <a:spcPct val="115000"/>
              </a:lnSpc>
              <a:buClr>
                <a:schemeClr val="dk1"/>
              </a:buClr>
              <a:buSzPts val="5000"/>
              <a:buFont typeface="Arial" panose="020B0604020202020204" pitchFamily="34" charset="0"/>
              <a:buChar char="•"/>
            </a:pPr>
            <a:endParaRPr lang="en-US" sz="493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13958" indent="-705398">
              <a:lnSpc>
                <a:spcPct val="115000"/>
              </a:lnSpc>
              <a:buClr>
                <a:schemeClr val="dk1"/>
              </a:buClr>
              <a:buSzPts val="5000"/>
              <a:buFont typeface="Arial" panose="020B0604020202020204" pitchFamily="34" charset="0"/>
              <a:buChar char="•"/>
            </a:pPr>
            <a:r>
              <a:rPr lang="en-US" sz="493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</a:t>
            </a:r>
            <a:r>
              <a:rPr lang="en-US" sz="493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checking PTH levels</a:t>
            </a:r>
            <a:r>
              <a:rPr lang="en-US" sz="493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patients presenting with nephrolithiasis.</a:t>
            </a:r>
            <a:endParaRPr sz="493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13958" indent="-705398">
              <a:lnSpc>
                <a:spcPct val="115000"/>
              </a:lnSpc>
              <a:buClr>
                <a:schemeClr val="dk1"/>
              </a:buClr>
              <a:buSzPts val="5000"/>
              <a:buFont typeface="Arial" panose="020B0604020202020204" pitchFamily="34" charset="0"/>
              <a:buChar char="•"/>
            </a:pPr>
            <a:r>
              <a:rPr lang="en-US" sz="493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findings of hyperparathyroidism include </a:t>
            </a:r>
            <a:r>
              <a:rPr lang="en-US" sz="493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elevated calcium and PTH levels, </a:t>
            </a:r>
            <a:r>
              <a:rPr lang="en-US" sz="493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leading to the classic hypercalcemia symptoms of </a:t>
            </a:r>
            <a:r>
              <a:rPr lang="en-US" sz="493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“stones, bones, abdominal groans and psychiatric moans.” </a:t>
            </a:r>
            <a:r>
              <a:rPr lang="en-US" sz="493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specifically: kidney stones, osteopenia and osteoporosis, abdominal cramping, nausea, and peptic ulcers, and depression, anxiety, insomnia, confusion, and personality changes.</a:t>
            </a:r>
            <a:endParaRPr sz="4937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13958" indent="-705398">
              <a:lnSpc>
                <a:spcPct val="115000"/>
              </a:lnSpc>
              <a:buClr>
                <a:schemeClr val="dk1"/>
              </a:buClr>
              <a:buSzPts val="5000"/>
              <a:buFont typeface="Arial" panose="020B0604020202020204" pitchFamily="34" charset="0"/>
              <a:buChar char="•"/>
            </a:pPr>
            <a:r>
              <a:rPr lang="en-US" sz="493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</a:t>
            </a:r>
            <a:r>
              <a:rPr lang="en-US" sz="493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937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Sestamibi</a:t>
            </a:r>
            <a:r>
              <a:rPr lang="en-US" sz="493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scan and thyroid ultrasound </a:t>
            </a:r>
            <a:r>
              <a:rPr lang="en-US" sz="493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useful tools in evaluating for parathyroid gland abnormalities, additional modalities include MRI and Doppler U/S. </a:t>
            </a:r>
          </a:p>
        </p:txBody>
      </p:sp>
      <p:sp>
        <p:nvSpPr>
          <p:cNvPr id="94" name="Google Shape;94;p1"/>
          <p:cNvSpPr txBox="1"/>
          <p:nvPr/>
        </p:nvSpPr>
        <p:spPr>
          <a:xfrm>
            <a:off x="780506" y="2532457"/>
            <a:ext cx="42989863" cy="252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2137" tIns="282137" rIns="282137" bIns="282137" anchor="ctr" anchorCtr="0">
            <a:spAutoFit/>
          </a:bodyPr>
          <a:lstStyle/>
          <a:p>
            <a:pPr algn="ctr"/>
            <a:r>
              <a:rPr lang="en-US" sz="6172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Eboni Gadson, PA-S, Brittany Wiley, PA-S, Kelsey Morgan, PA-S, </a:t>
            </a:r>
            <a:r>
              <a:rPr lang="en-US" sz="6172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Jamie Harding, MPAP, PA-C </a:t>
            </a:r>
            <a:endParaRPr sz="6172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6172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Campbell University Physician Assistant Program, Buies Creek, North Carolina</a:t>
            </a:r>
            <a:endParaRPr sz="6172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33513724" y="28103729"/>
            <a:ext cx="14682716" cy="4814671"/>
          </a:xfrm>
          <a:prstGeom prst="rect">
            <a:avLst/>
          </a:prstGeom>
          <a:solidFill>
            <a:schemeClr val="lt1"/>
          </a:solidFill>
          <a:ln w="38100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40526" tIns="470263" rIns="940526" bIns="940526" anchor="t" anchorCtr="0">
            <a:noAutofit/>
          </a:bodyPr>
          <a:lstStyle/>
          <a:p>
            <a:pPr marL="470266" indent="-418014">
              <a:lnSpc>
                <a:spcPct val="115000"/>
              </a:lnSpc>
              <a:buClr>
                <a:srgbClr val="212121"/>
              </a:buClr>
              <a:buSzPts val="2800"/>
              <a:buFont typeface="Calibri"/>
              <a:buChar char="●"/>
            </a:pPr>
            <a:r>
              <a:rPr lang="en-US" sz="1851" dirty="0">
                <a:solidFill>
                  <a:srgbClr val="5459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Blausen.com staff (2014). "</a:t>
            </a:r>
            <a:r>
              <a:rPr lang="en-US" sz="1851" dirty="0">
                <a:solidFill>
                  <a:srgbClr val="33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Medical gallery of </a:t>
            </a:r>
            <a:r>
              <a:rPr lang="en-US" sz="1851" dirty="0" err="1">
                <a:solidFill>
                  <a:srgbClr val="33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Blausen</a:t>
            </a:r>
            <a:r>
              <a:rPr lang="en-US" sz="1851" dirty="0">
                <a:solidFill>
                  <a:srgbClr val="33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 Medical 2014</a:t>
            </a:r>
            <a:r>
              <a:rPr lang="en-US" sz="1851" dirty="0">
                <a:solidFill>
                  <a:srgbClr val="5459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". </a:t>
            </a:r>
            <a:r>
              <a:rPr lang="en-US" sz="1851" i="1" dirty="0" err="1">
                <a:solidFill>
                  <a:srgbClr val="5459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WikiJournal</a:t>
            </a:r>
            <a:r>
              <a:rPr lang="en-US" sz="1851" i="1" dirty="0">
                <a:solidFill>
                  <a:srgbClr val="5459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Medicine</a:t>
            </a:r>
            <a:r>
              <a:rPr lang="en-US" sz="1851" dirty="0">
                <a:solidFill>
                  <a:srgbClr val="5459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51" b="1" dirty="0">
                <a:solidFill>
                  <a:srgbClr val="5459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51" dirty="0">
                <a:solidFill>
                  <a:srgbClr val="5459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(2). </a:t>
            </a:r>
            <a:r>
              <a:rPr lang="en-US" sz="1851" dirty="0">
                <a:solidFill>
                  <a:srgbClr val="33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 tooltip="en:Digital object identifier"/>
              </a:rPr>
              <a:t>DOI</a:t>
            </a:r>
            <a:r>
              <a:rPr lang="en-US" sz="1851" dirty="0">
                <a:solidFill>
                  <a:srgbClr val="5459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851" dirty="0">
                <a:solidFill>
                  <a:srgbClr val="33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10.15347/</a:t>
            </a:r>
            <a:r>
              <a:rPr lang="en-US" sz="1851" dirty="0" err="1">
                <a:solidFill>
                  <a:srgbClr val="33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wjm</a:t>
            </a:r>
            <a:r>
              <a:rPr lang="en-US" sz="1851" dirty="0">
                <a:solidFill>
                  <a:srgbClr val="33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/2014.010</a:t>
            </a:r>
            <a:r>
              <a:rPr lang="en-US" sz="1851" dirty="0">
                <a:solidFill>
                  <a:srgbClr val="5459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en-US" sz="1851" dirty="0">
                <a:solidFill>
                  <a:srgbClr val="33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 tooltip="en:ISSN"/>
              </a:rPr>
              <a:t>ISSN</a:t>
            </a:r>
            <a:r>
              <a:rPr lang="en-US" sz="1851" dirty="0">
                <a:solidFill>
                  <a:srgbClr val="5459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51" dirty="0">
                <a:solidFill>
                  <a:srgbClr val="3366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2002-4436</a:t>
            </a:r>
            <a:r>
              <a:rPr lang="en-US" sz="1851" dirty="0">
                <a:solidFill>
                  <a:srgbClr val="54595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51" dirty="0">
              <a:solidFill>
                <a:srgbClr val="212121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70266" indent="-418014">
              <a:lnSpc>
                <a:spcPct val="115000"/>
              </a:lnSpc>
              <a:buClr>
                <a:srgbClr val="212121"/>
              </a:buClr>
              <a:buSzPts val="2800"/>
              <a:buFont typeface="Calibri"/>
              <a:buChar char="●"/>
            </a:pPr>
            <a:r>
              <a:rPr lang="en-US" sz="1851" dirty="0">
                <a:solidFill>
                  <a:srgbClr val="21212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Kowalski, G. J., </a:t>
            </a:r>
            <a:r>
              <a:rPr lang="en-US" sz="1851" dirty="0" err="1">
                <a:solidFill>
                  <a:srgbClr val="21212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Buła</a:t>
            </a:r>
            <a:r>
              <a:rPr lang="en-US" sz="1851" dirty="0">
                <a:solidFill>
                  <a:srgbClr val="21212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G., </a:t>
            </a:r>
            <a:r>
              <a:rPr lang="en-US" sz="1851" dirty="0" err="1">
                <a:solidFill>
                  <a:srgbClr val="21212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Żądło</a:t>
            </a:r>
            <a:r>
              <a:rPr lang="en-US" sz="1851" dirty="0">
                <a:solidFill>
                  <a:srgbClr val="21212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D., </a:t>
            </a:r>
            <a:r>
              <a:rPr lang="en-US" sz="1851" dirty="0" err="1">
                <a:solidFill>
                  <a:srgbClr val="21212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Gawrychowska</a:t>
            </a:r>
            <a:r>
              <a:rPr lang="en-US" sz="1851" dirty="0">
                <a:solidFill>
                  <a:srgbClr val="21212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A., &amp; </a:t>
            </a:r>
            <a:r>
              <a:rPr lang="en-US" sz="1851" dirty="0" err="1">
                <a:solidFill>
                  <a:srgbClr val="21212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Gawrychowski</a:t>
            </a:r>
            <a:r>
              <a:rPr lang="en-US" sz="1851" dirty="0">
                <a:solidFill>
                  <a:srgbClr val="21212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J. (2020). Primary hyperparathyroidism. </a:t>
            </a:r>
            <a:r>
              <a:rPr lang="en-US" sz="1851" i="1" dirty="0" err="1">
                <a:solidFill>
                  <a:srgbClr val="21212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Endokrynologia</a:t>
            </a:r>
            <a:r>
              <a:rPr lang="en-US" sz="1851" i="1" dirty="0">
                <a:solidFill>
                  <a:srgbClr val="21212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Polska</a:t>
            </a:r>
            <a:r>
              <a:rPr lang="en-US" sz="1851" dirty="0">
                <a:solidFill>
                  <a:srgbClr val="21212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  <a:r>
              <a:rPr lang="en-US" sz="1851" i="1" dirty="0">
                <a:solidFill>
                  <a:srgbClr val="21212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71</a:t>
            </a:r>
            <a:r>
              <a:rPr lang="en-US" sz="1851" dirty="0">
                <a:solidFill>
                  <a:srgbClr val="21212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(3), 260–270.</a:t>
            </a:r>
            <a:r>
              <a:rPr lang="en-US" sz="1851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51" dirty="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https://doi.org/10.5603/EP.a2020.0028</a:t>
            </a:r>
            <a:endParaRPr lang="en-US" sz="1851" dirty="0">
              <a:solidFill>
                <a:schemeClr val="dk1"/>
              </a:solidFill>
              <a:highlight>
                <a:srgbClr val="FFFFFF"/>
              </a:highlight>
              <a:uFill>
                <a:noFill/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70266" indent="-418014">
              <a:lnSpc>
                <a:spcPct val="115000"/>
              </a:lnSpc>
              <a:buClr>
                <a:srgbClr val="212121"/>
              </a:buClr>
              <a:buSzPts val="2800"/>
              <a:buFont typeface="Calibri"/>
              <a:buChar char="●"/>
            </a:pPr>
            <a:r>
              <a:rPr lang="en-US" sz="1851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Miyauchi</a:t>
            </a:r>
            <a:r>
              <a:rPr lang="en-US" sz="1851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R., Yamada, T., Kumano, R., Aida, Y., &amp; Takagi, M. (2020). Recurrent hyperparathyroidism due to parathyroid and pulmonary tumors showing features of parathyroid adenoma. </a:t>
            </a:r>
            <a:r>
              <a:rPr lang="en-US" sz="1851" i="1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Radiology case reports</a:t>
            </a:r>
            <a:r>
              <a:rPr lang="en-US" sz="1851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851" i="1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1851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(8), 1289–1294. https://doi.org/10.1016/j.radcr.2020.05.024</a:t>
            </a:r>
            <a:endParaRPr lang="en-US" sz="1851" dirty="0">
              <a:solidFill>
                <a:schemeClr val="dk1"/>
              </a:solidFill>
              <a:highlight>
                <a:srgbClr val="FFFFFF"/>
              </a:highlight>
              <a:uFill>
                <a:noFill/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70266" indent="-418014">
              <a:lnSpc>
                <a:spcPct val="115000"/>
              </a:lnSpc>
              <a:buClr>
                <a:srgbClr val="212121"/>
              </a:buClr>
              <a:buSzPts val="2800"/>
              <a:buFont typeface="Calibri"/>
              <a:buChar char="●"/>
            </a:pPr>
            <a:r>
              <a:rPr lang="en-US" sz="1851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Parks, K. A., Parks, C. G., </a:t>
            </a:r>
            <a:r>
              <a:rPr lang="en-US" sz="1851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Onwuameze</a:t>
            </a:r>
            <a:r>
              <a:rPr lang="en-US" sz="1851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O. E., &amp; Shrestha, S. (2017). Psychiatric Complications of Primary Hyperparathyroidism and Mild Hypercalcemia. </a:t>
            </a:r>
            <a:r>
              <a:rPr lang="en-US" sz="1851" i="1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American journal of psychiatry</a:t>
            </a:r>
            <a:r>
              <a:rPr lang="en-US" sz="1851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851" i="1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174</a:t>
            </a:r>
            <a:r>
              <a:rPr lang="en-US" sz="1851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(7), 620–622. https://doi.org/10.1176/appi.ajp.2017.16111226</a:t>
            </a:r>
            <a:endParaRPr lang="en-US" sz="1851" dirty="0">
              <a:solidFill>
                <a:schemeClr val="dk1"/>
              </a:solidFill>
              <a:highlight>
                <a:srgbClr val="FFFFFF"/>
              </a:highlight>
              <a:uFill>
                <a:noFill/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70266" indent="-418014">
              <a:lnSpc>
                <a:spcPct val="115000"/>
              </a:lnSpc>
              <a:buClr>
                <a:srgbClr val="212121"/>
              </a:buClr>
              <a:buSzPts val="2800"/>
              <a:buFont typeface="Calibri"/>
              <a:buChar char="●"/>
            </a:pPr>
            <a:r>
              <a:rPr lang="en-US" sz="1851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https://www.researchgate.net/figure/Initial-coronal-noncontrast-CT-scan-image-showing-a-18-cm-midureteral-stone-right_fig2_325355888</a:t>
            </a:r>
          </a:p>
          <a:p>
            <a:pPr marL="470266" indent="-418014">
              <a:lnSpc>
                <a:spcPct val="115000"/>
              </a:lnSpc>
              <a:buClr>
                <a:srgbClr val="212121"/>
              </a:buClr>
              <a:buSzPts val="2800"/>
              <a:buFont typeface="Calibri"/>
              <a:buChar char="●"/>
            </a:pPr>
            <a:r>
              <a:rPr lang="en-US" sz="1851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  <a:hlinkClick r:id="rId10"/>
              </a:rPr>
              <a:t>https://radiopaedia.org/cases/parathyroid-adenoma-2</a:t>
            </a:r>
            <a:endParaRPr lang="en-US" sz="1851" dirty="0">
              <a:solidFill>
                <a:schemeClr val="dk1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70266" indent="-418014">
              <a:lnSpc>
                <a:spcPct val="115000"/>
              </a:lnSpc>
              <a:buClr>
                <a:srgbClr val="212121"/>
              </a:buClr>
              <a:buSzPts val="2800"/>
              <a:buFont typeface="Calibri"/>
              <a:buChar char="●"/>
            </a:pPr>
            <a:r>
              <a:rPr lang="en-US" sz="1851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https://www.parathyroid.com/blog/secondary-hyperparathyroidism-what-is-it-and-how-is-it-treated</a:t>
            </a:r>
          </a:p>
          <a:p>
            <a:pPr marL="514353" indent="-514353"/>
            <a:endParaRPr sz="205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3" indent="-514353">
              <a:spcBef>
                <a:spcPts val="288"/>
              </a:spcBef>
            </a:pPr>
            <a:endParaRPr sz="288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786215" y="-53123"/>
            <a:ext cx="42978446" cy="2382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37" tIns="47006" rIns="94037" bIns="47006" anchor="ctr" anchorCtr="0">
            <a:spAutoFit/>
          </a:bodyPr>
          <a:lstStyle/>
          <a:p>
            <a:endParaRPr sz="1440" dirty="0"/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1315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Parathyroid Puzzle: Cracking the Code to Calcium Control</a:t>
            </a:r>
            <a:endParaRPr sz="11315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 descr="Campbell University Logo_Center Align - Print (OnOrange) - 2017.jpg"/>
          <p:cNvPicPr preferRelativeResize="0"/>
          <p:nvPr/>
        </p:nvPicPr>
        <p:blipFill rotWithShape="1">
          <a:blip r:embed="rId3">
            <a:alphaModFix/>
          </a:blip>
          <a:srcRect l="11855"/>
          <a:stretch/>
        </p:blipFill>
        <p:spPr>
          <a:xfrm>
            <a:off x="40362598" y="-732760"/>
            <a:ext cx="7917726" cy="636775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9176657" y="7547066"/>
            <a:ext cx="24504827" cy="25371335"/>
          </a:xfrm>
          <a:prstGeom prst="rect">
            <a:avLst/>
          </a:prstGeom>
          <a:solidFill>
            <a:schemeClr val="lt1"/>
          </a:solidFill>
          <a:ln w="38100" cap="flat" cmpd="sng">
            <a:noFill/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40526" tIns="470263" rIns="940526" bIns="940526" numCol="2" anchor="t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endParaRPr lang="en-US" sz="3189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buSzPts val="1100"/>
            </a:pPr>
            <a:endParaRPr lang="en-US" sz="3189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buSzPts val="1100"/>
            </a:pPr>
            <a:endParaRPr lang="en-US" sz="3189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spcBef>
                <a:spcPts val="288"/>
              </a:spcBef>
            </a:pPr>
            <a:endParaRPr lang="en-US" sz="4937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88"/>
              </a:spcBef>
            </a:pPr>
            <a:r>
              <a:rPr lang="en-US" sz="4526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History:</a:t>
            </a:r>
          </a:p>
          <a:p>
            <a:pPr marL="1097287" indent="-705398"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452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to the ED with a 1-day history of suprapubic pain, dysuria, and hematuria</a:t>
            </a:r>
          </a:p>
          <a:p>
            <a:pPr marL="1097287" indent="-705398"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452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 history includes chronic nephrolithiasis and urinary tract infections</a:t>
            </a:r>
          </a:p>
          <a:p>
            <a:pPr marL="1097287" indent="-705398"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452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ROS: (+) Suprapubic pain, dysuria, and gross hematuria; </a:t>
            </a:r>
            <a:r>
              <a:rPr lang="en-US" sz="452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(-) Nausea, vomiting, flank pain, abdominal  pain, or abdominal trauma</a:t>
            </a:r>
          </a:p>
          <a:p>
            <a:pPr>
              <a:buSzPts val="1100"/>
            </a:pPr>
            <a:endParaRPr lang="en-US" sz="4526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r>
              <a:rPr lang="en-US" sz="4526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Physical Exam:</a:t>
            </a:r>
          </a:p>
          <a:p>
            <a:pPr marL="1097287" indent="-705398"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452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BP elevated at 164/105</a:t>
            </a:r>
          </a:p>
          <a:p>
            <a:pPr marL="1097287" indent="-705398"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452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Afebrile, SpO2 99% on room air</a:t>
            </a:r>
          </a:p>
          <a:p>
            <a:pPr marL="1097287" indent="-705398"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en-US" sz="452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Tender to palpation in suprapubic area. </a:t>
            </a:r>
            <a:r>
              <a:rPr lang="en-US" sz="452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Regular, active bowel sounds. Soft, nondistended abdomen. No CVA tenderness, guarding or rebound. Negative Murphy's and McBurney's sign. No hernia present.</a:t>
            </a:r>
          </a:p>
          <a:p>
            <a:pPr marL="391888">
              <a:lnSpc>
                <a:spcPct val="115000"/>
              </a:lnSpc>
              <a:buClr>
                <a:schemeClr val="dk1"/>
              </a:buClr>
              <a:buSzPts val="4800"/>
            </a:pPr>
            <a:endParaRPr lang="en-US" sz="4937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1888">
              <a:lnSpc>
                <a:spcPct val="115000"/>
              </a:lnSpc>
              <a:buClr>
                <a:schemeClr val="dk1"/>
              </a:buClr>
              <a:buSzPts val="4800"/>
            </a:pPr>
            <a:endParaRPr lang="en-US" sz="4937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1888">
              <a:lnSpc>
                <a:spcPct val="115000"/>
              </a:lnSpc>
              <a:buClr>
                <a:schemeClr val="dk1"/>
              </a:buClr>
              <a:buSzPts val="4800"/>
            </a:pPr>
            <a:endParaRPr lang="en-US" sz="4937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1888">
              <a:lnSpc>
                <a:spcPct val="115000"/>
              </a:lnSpc>
              <a:buClr>
                <a:schemeClr val="dk1"/>
              </a:buClr>
              <a:buSzPts val="4800"/>
            </a:pPr>
            <a:endParaRPr lang="en-US" sz="4937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1888">
              <a:lnSpc>
                <a:spcPct val="115000"/>
              </a:lnSpc>
              <a:buClr>
                <a:schemeClr val="dk1"/>
              </a:buClr>
              <a:buSzPts val="4800"/>
            </a:pPr>
            <a:endParaRPr lang="en-US" sz="4937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1888" lvl="2">
              <a:lnSpc>
                <a:spcPct val="115000"/>
              </a:lnSpc>
              <a:buClr>
                <a:schemeClr val="dk1"/>
              </a:buClr>
              <a:buSzPts val="4800"/>
            </a:pPr>
            <a:endParaRPr lang="en-US" sz="4937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1888" lvl="2">
              <a:lnSpc>
                <a:spcPct val="115000"/>
              </a:lnSpc>
              <a:buClr>
                <a:schemeClr val="dk1"/>
              </a:buClr>
              <a:buSzPts val="4800"/>
            </a:pPr>
            <a:endParaRPr lang="en-US" sz="5143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1888" lvl="2">
              <a:lnSpc>
                <a:spcPct val="115000"/>
              </a:lnSpc>
              <a:buClr>
                <a:schemeClr val="dk1"/>
              </a:buClr>
              <a:buSzPts val="4800"/>
            </a:pPr>
            <a:endParaRPr lang="en-US" sz="5143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1888" lvl="2">
              <a:lnSpc>
                <a:spcPct val="115000"/>
              </a:lnSpc>
              <a:buClr>
                <a:schemeClr val="dk1"/>
              </a:buClr>
              <a:buSzPts val="4800"/>
            </a:pPr>
            <a:endParaRPr lang="en-US" sz="5143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1888" lvl="2">
              <a:lnSpc>
                <a:spcPct val="115000"/>
              </a:lnSpc>
              <a:buClr>
                <a:schemeClr val="dk1"/>
              </a:buClr>
              <a:buSzPts val="4800"/>
            </a:pPr>
            <a:endParaRPr lang="en-US" sz="5143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1888" lvl="2">
              <a:lnSpc>
                <a:spcPct val="115000"/>
              </a:lnSpc>
              <a:buClr>
                <a:schemeClr val="dk1"/>
              </a:buClr>
              <a:buSzPts val="4800"/>
            </a:pPr>
            <a:endParaRPr lang="en-US" sz="4113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1888" lvl="2">
              <a:lnSpc>
                <a:spcPct val="115000"/>
              </a:lnSpc>
              <a:buClr>
                <a:schemeClr val="dk1"/>
              </a:buClr>
              <a:buSzPts val="4800"/>
            </a:pPr>
            <a:endParaRPr lang="en-US" sz="4113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1888" lvl="2">
              <a:lnSpc>
                <a:spcPct val="115000"/>
              </a:lnSpc>
              <a:buClr>
                <a:schemeClr val="dk1"/>
              </a:buClr>
              <a:buSzPts val="4800"/>
            </a:pPr>
            <a:endParaRPr lang="en-US" sz="4113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1888" lvl="2">
              <a:lnSpc>
                <a:spcPct val="115000"/>
              </a:lnSpc>
              <a:buClr>
                <a:schemeClr val="dk1"/>
              </a:buClr>
              <a:buSzPts val="4800"/>
            </a:pPr>
            <a:endParaRPr lang="en-US" sz="4113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1888" lvl="2">
              <a:lnSpc>
                <a:spcPct val="115000"/>
              </a:lnSpc>
              <a:buClr>
                <a:schemeClr val="dk1"/>
              </a:buClr>
              <a:buSzPts val="4800"/>
            </a:pPr>
            <a:endParaRPr lang="en-US" sz="4113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1888" lvl="2">
              <a:lnSpc>
                <a:spcPct val="115000"/>
              </a:lnSpc>
              <a:buClr>
                <a:schemeClr val="dk1"/>
              </a:buClr>
              <a:buSzPts val="4800"/>
            </a:pPr>
            <a:endParaRPr lang="en-US" sz="4113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1888" lvl="2">
              <a:lnSpc>
                <a:spcPct val="115000"/>
              </a:lnSpc>
              <a:buClr>
                <a:schemeClr val="dk1"/>
              </a:buClr>
              <a:buSzPts val="4800"/>
            </a:pPr>
            <a:endParaRPr lang="en-US" sz="4113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1888" lvl="2">
              <a:lnSpc>
                <a:spcPct val="115000"/>
              </a:lnSpc>
              <a:buClr>
                <a:schemeClr val="dk1"/>
              </a:buClr>
              <a:buSzPts val="4800"/>
            </a:pPr>
            <a:endParaRPr lang="en-US" sz="4113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1888">
              <a:lnSpc>
                <a:spcPct val="115000"/>
              </a:lnSpc>
              <a:buClr>
                <a:schemeClr val="dk1"/>
              </a:buClr>
              <a:buSzPts val="4800"/>
            </a:pPr>
            <a:endParaRPr lang="en-US" sz="493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4937" dirty="0">
              <a:solidFill>
                <a:schemeClr val="dk1"/>
              </a:solidFill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11">
            <a:alphaModFix/>
          </a:blip>
          <a:srcRect b="6681"/>
          <a:stretch/>
        </p:blipFill>
        <p:spPr>
          <a:xfrm>
            <a:off x="21737483" y="11813432"/>
            <a:ext cx="5611396" cy="6039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737484" y="18122068"/>
            <a:ext cx="5611397" cy="603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 descr="Campbell University Logo_Center Align - Print (OnOrange) - 2017.jpg"/>
          <p:cNvPicPr preferRelativeResize="0"/>
          <p:nvPr/>
        </p:nvPicPr>
        <p:blipFill rotWithShape="1">
          <a:blip r:embed="rId3">
            <a:alphaModFix/>
          </a:blip>
          <a:srcRect l="11855"/>
          <a:stretch/>
        </p:blipFill>
        <p:spPr>
          <a:xfrm>
            <a:off x="-3188968" y="-732747"/>
            <a:ext cx="7917726" cy="636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1803244" y="15966675"/>
            <a:ext cx="7641602" cy="63134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6;p1">
            <a:extLst>
              <a:ext uri="{FF2B5EF4-FFF2-40B4-BE49-F238E27FC236}">
                <a16:creationId xmlns:a16="http://schemas.microsoft.com/office/drawing/2014/main" id="{CA4B9CD9-509E-FAB4-96F7-142FC107638F}"/>
              </a:ext>
            </a:extLst>
          </p:cNvPr>
          <p:cNvSpPr txBox="1"/>
          <p:nvPr/>
        </p:nvSpPr>
        <p:spPr>
          <a:xfrm>
            <a:off x="-4389120" y="5583607"/>
            <a:ext cx="52669440" cy="1516905"/>
          </a:xfrm>
          <a:prstGeom prst="rect">
            <a:avLst/>
          </a:prstGeom>
          <a:gradFill>
            <a:gsLst>
              <a:gs pos="92000">
                <a:srgbClr val="F5D0D0"/>
              </a:gs>
              <a:gs pos="78000">
                <a:schemeClr val="accent1"/>
              </a:gs>
            </a:gsLst>
            <a:lin ang="5400012" scaled="0"/>
          </a:gradFill>
          <a:ln>
            <a:noFill/>
          </a:ln>
          <a:effectLst>
            <a:outerShdw blurRad="177800" dist="177800" dir="5400000" rotWithShape="0">
              <a:schemeClr val="accent1">
                <a:alpha val="35000"/>
              </a:schemeClr>
            </a:outerShdw>
          </a:effectLst>
        </p:spPr>
        <p:txBody>
          <a:bodyPr spcFirstLastPara="1" wrap="square" lIns="94037" tIns="47006" rIns="94037" bIns="47006" anchor="ctr" anchorCtr="0">
            <a:noAutofit/>
          </a:bodyPr>
          <a:lstStyle/>
          <a:p>
            <a:r>
              <a:rPr lang="en-US" sz="452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r>
              <a:rPr lang="en-US" sz="452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              </a:t>
            </a:r>
            <a:r>
              <a:rPr lang="en-US" sz="6172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Introduction							   Case Description: 34-year-old female presenting with hematuria			               Outcome and Follow-Up</a:t>
            </a:r>
            <a:endParaRPr lang="en-US" sz="6172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sz="5553" b="1" u="sng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77312-6C63-D70E-E6B2-E7914505204C}"/>
              </a:ext>
            </a:extLst>
          </p:cNvPr>
          <p:cNvSpPr txBox="1"/>
          <p:nvPr/>
        </p:nvSpPr>
        <p:spPr>
          <a:xfrm>
            <a:off x="27538168" y="11673901"/>
            <a:ext cx="5112904" cy="1278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88"/>
              </a:spcBef>
            </a:pPr>
            <a:r>
              <a:rPr lang="en-US" sz="452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4. </a:t>
            </a:r>
          </a:p>
          <a:p>
            <a:pPr>
              <a:spcBef>
                <a:spcPts val="288"/>
              </a:spcBef>
            </a:pPr>
            <a:r>
              <a:rPr lang="en-US" sz="4526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Sestamibi</a:t>
            </a:r>
            <a:r>
              <a:rPr lang="en-US" sz="452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scan. </a:t>
            </a:r>
          </a:p>
          <a:p>
            <a:pPr>
              <a:spcBef>
                <a:spcPts val="288"/>
              </a:spcBef>
            </a:pPr>
            <a:r>
              <a:rPr lang="en-US" sz="452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Showing parathyroid adenoma (arrow) in left inferior gland with </a:t>
            </a:r>
            <a:r>
              <a:rPr lang="en-US" sz="4526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radiotracer uptake and persistent activity</a:t>
            </a:r>
            <a:r>
              <a:rPr lang="en-US" sz="4526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</a:t>
            </a:r>
          </a:p>
          <a:p>
            <a:pPr>
              <a:spcBef>
                <a:spcPts val="288"/>
              </a:spcBef>
            </a:pPr>
            <a:endParaRPr lang="en-US" sz="452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88"/>
              </a:spcBef>
            </a:pPr>
            <a:r>
              <a:rPr lang="en-US" sz="452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5. Ultrasound of thyroid gland. </a:t>
            </a:r>
            <a:r>
              <a:rPr lang="en-US" sz="452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Showing parathyroid adenoma that is  </a:t>
            </a:r>
            <a:r>
              <a:rPr lang="en-US" sz="4526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homogeneously hypoechoic compared to the overlying thyroid gland.</a:t>
            </a:r>
            <a:endParaRPr lang="en-US" sz="4526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7" name="Google Shape;104;p1">
            <a:extLst>
              <a:ext uri="{FF2B5EF4-FFF2-40B4-BE49-F238E27FC236}">
                <a16:creationId xmlns:a16="http://schemas.microsoft.com/office/drawing/2014/main" id="{330ABB80-6F79-7542-1BA0-92CA04028537}"/>
              </a:ext>
            </a:extLst>
          </p:cNvPr>
          <p:cNvCxnSpPr>
            <a:cxnSpLocks/>
          </p:cNvCxnSpPr>
          <p:nvPr/>
        </p:nvCxnSpPr>
        <p:spPr>
          <a:xfrm flipH="1">
            <a:off x="9117627" y="7422977"/>
            <a:ext cx="75656" cy="24986891"/>
          </a:xfrm>
          <a:prstGeom prst="straightConnector1">
            <a:avLst/>
          </a:prstGeom>
          <a:noFill/>
          <a:ln w="254000" cap="flat" cmpd="dbl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104;p1">
            <a:extLst>
              <a:ext uri="{FF2B5EF4-FFF2-40B4-BE49-F238E27FC236}">
                <a16:creationId xmlns:a16="http://schemas.microsoft.com/office/drawing/2014/main" id="{41440588-2DAA-BCE5-5311-A994A7CCEB96}"/>
              </a:ext>
            </a:extLst>
          </p:cNvPr>
          <p:cNvCxnSpPr>
            <a:cxnSpLocks/>
          </p:cNvCxnSpPr>
          <p:nvPr/>
        </p:nvCxnSpPr>
        <p:spPr>
          <a:xfrm flipH="1">
            <a:off x="33439054" y="7422977"/>
            <a:ext cx="25202" cy="24827664"/>
          </a:xfrm>
          <a:prstGeom prst="straightConnector1">
            <a:avLst/>
          </a:prstGeom>
          <a:noFill/>
          <a:ln w="254000" cap="flat" cmpd="dbl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91BF3D-D577-2B0D-E1F9-F6799985EC61}"/>
              </a:ext>
            </a:extLst>
          </p:cNvPr>
          <p:cNvCxnSpPr/>
          <p:nvPr/>
        </p:nvCxnSpPr>
        <p:spPr>
          <a:xfrm>
            <a:off x="10448445" y="10390562"/>
            <a:ext cx="217863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843B95-5153-817E-DC32-5F6D373B4042}"/>
              </a:ext>
            </a:extLst>
          </p:cNvPr>
          <p:cNvCxnSpPr>
            <a:cxnSpLocks/>
          </p:cNvCxnSpPr>
          <p:nvPr/>
        </p:nvCxnSpPr>
        <p:spPr>
          <a:xfrm>
            <a:off x="11887622" y="9602313"/>
            <a:ext cx="0" cy="788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E1826A-F147-4AE8-1BFB-DC1E4F5C09A1}"/>
              </a:ext>
            </a:extLst>
          </p:cNvPr>
          <p:cNvCxnSpPr>
            <a:cxnSpLocks/>
          </p:cNvCxnSpPr>
          <p:nvPr/>
        </p:nvCxnSpPr>
        <p:spPr>
          <a:xfrm>
            <a:off x="18281930" y="9602313"/>
            <a:ext cx="0" cy="788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0F547B-32FA-7E06-5173-577B2D8F0695}"/>
              </a:ext>
            </a:extLst>
          </p:cNvPr>
          <p:cNvCxnSpPr>
            <a:cxnSpLocks/>
          </p:cNvCxnSpPr>
          <p:nvPr/>
        </p:nvCxnSpPr>
        <p:spPr>
          <a:xfrm>
            <a:off x="25068979" y="9602313"/>
            <a:ext cx="0" cy="795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83FE96-EFEE-DA54-DF42-0A679D5D13D6}"/>
              </a:ext>
            </a:extLst>
          </p:cNvPr>
          <p:cNvCxnSpPr>
            <a:cxnSpLocks/>
          </p:cNvCxnSpPr>
          <p:nvPr/>
        </p:nvCxnSpPr>
        <p:spPr>
          <a:xfrm>
            <a:off x="31208051" y="9602313"/>
            <a:ext cx="0" cy="788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8401F6-B4E9-85BD-DC86-8D08B48A8AA9}"/>
              </a:ext>
            </a:extLst>
          </p:cNvPr>
          <p:cNvSpPr txBox="1"/>
          <p:nvPr/>
        </p:nvSpPr>
        <p:spPr>
          <a:xfrm>
            <a:off x="9666331" y="7872294"/>
            <a:ext cx="6406226" cy="139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13" dirty="0"/>
              <a:t>Day 1: Suprapubic pain, dysuria, hematuria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C95499-2601-EB1E-157D-AB68F16C8018}"/>
              </a:ext>
            </a:extLst>
          </p:cNvPr>
          <p:cNvSpPr txBox="1"/>
          <p:nvPr/>
        </p:nvSpPr>
        <p:spPr>
          <a:xfrm>
            <a:off x="16005930" y="7865255"/>
            <a:ext cx="7314322" cy="204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13" dirty="0"/>
              <a:t>Day 2: Admission, hypercalcemia and urology work-up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DD7AE8-CC8E-8156-0824-F76C4A625AD0}"/>
              </a:ext>
            </a:extLst>
          </p:cNvPr>
          <p:cNvSpPr txBox="1"/>
          <p:nvPr/>
        </p:nvSpPr>
        <p:spPr>
          <a:xfrm>
            <a:off x="23320253" y="7901661"/>
            <a:ext cx="5515295" cy="139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13" dirty="0"/>
              <a:t>Day 3: Right ureteral stent placement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D563CD-F32F-B553-249F-23488DE9792B}"/>
              </a:ext>
            </a:extLst>
          </p:cNvPr>
          <p:cNvSpPr txBox="1"/>
          <p:nvPr/>
        </p:nvSpPr>
        <p:spPr>
          <a:xfrm>
            <a:off x="29754242" y="7953551"/>
            <a:ext cx="4315228" cy="139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13" dirty="0"/>
              <a:t>Day 4: Discharged </a:t>
            </a:r>
          </a:p>
        </p:txBody>
      </p:sp>
      <p:pic>
        <p:nvPicPr>
          <p:cNvPr id="1026" name="Picture 2" descr="Initial coronal noncontrast CT scan image showing a 1.8 cm midureteral... |  Download Scientific Diagram">
            <a:extLst>
              <a:ext uri="{FF2B5EF4-FFF2-40B4-BE49-F238E27FC236}">
                <a16:creationId xmlns:a16="http://schemas.microsoft.com/office/drawing/2014/main" id="{04F58A5E-4FFB-A568-16F9-866417C7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937" y="24102035"/>
            <a:ext cx="6538358" cy="639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8B9FA9E-B1D7-B32D-6813-06E67CAD7452}"/>
              </a:ext>
            </a:extLst>
          </p:cNvPr>
          <p:cNvSpPr txBox="1"/>
          <p:nvPr/>
        </p:nvSpPr>
        <p:spPr>
          <a:xfrm>
            <a:off x="9709817" y="30675263"/>
            <a:ext cx="10208586" cy="224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26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3. CT scan of the abdomen. </a:t>
            </a:r>
            <a:r>
              <a:rPr lang="en-US" sz="452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Showing kidney stone (arrow) in the right mid-ureter. 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0CF359E9-1EA4-1B02-0EF5-E32D00F36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394128"/>
              </p:ext>
            </p:extLst>
          </p:nvPr>
        </p:nvGraphicFramePr>
        <p:xfrm>
          <a:off x="20211287" y="24820651"/>
          <a:ext cx="12468189" cy="6928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6014">
                  <a:extLst>
                    <a:ext uri="{9D8B030D-6E8A-4147-A177-3AD203B41FA5}">
                      <a16:colId xmlns:a16="http://schemas.microsoft.com/office/drawing/2014/main" val="1971466638"/>
                    </a:ext>
                  </a:extLst>
                </a:gridCol>
                <a:gridCol w="7692175">
                  <a:extLst>
                    <a:ext uri="{9D8B030D-6E8A-4147-A177-3AD203B41FA5}">
                      <a16:colId xmlns:a16="http://schemas.microsoft.com/office/drawing/2014/main" val="807504918"/>
                    </a:ext>
                  </a:extLst>
                </a:gridCol>
              </a:tblGrid>
              <a:tr h="721072">
                <a:tc gridSpan="2">
                  <a:txBody>
                    <a:bodyPr/>
                    <a:lstStyle/>
                    <a:p>
                      <a:pPr algn="ctr"/>
                      <a:r>
                        <a:rPr lang="en-US" sz="4100" dirty="0"/>
                        <a:t>Labs &amp; Imaging Results</a:t>
                      </a:r>
                    </a:p>
                  </a:txBody>
                  <a:tcPr marL="94053" marR="94053" marT="47027" marB="4702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626369"/>
                  </a:ext>
                </a:extLst>
              </a:tr>
              <a:tr h="721072">
                <a:tc>
                  <a:txBody>
                    <a:bodyPr/>
                    <a:lstStyle/>
                    <a:p>
                      <a:r>
                        <a:rPr lang="en-US" sz="4100" dirty="0"/>
                        <a:t>Total Calcium</a:t>
                      </a:r>
                    </a:p>
                  </a:txBody>
                  <a:tcPr marL="94053" marR="94053" marT="47027" marB="47027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100" dirty="0">
                          <a:solidFill>
                            <a:srgbClr val="FF0000"/>
                          </a:solidFill>
                        </a:rPr>
                        <a:t>14.1 (H)</a:t>
                      </a:r>
                    </a:p>
                  </a:txBody>
                  <a:tcPr marL="94053" marR="94053" marT="47027" marB="470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630483"/>
                  </a:ext>
                </a:extLst>
              </a:tr>
              <a:tr h="721072">
                <a:tc>
                  <a:txBody>
                    <a:bodyPr/>
                    <a:lstStyle/>
                    <a:p>
                      <a:r>
                        <a:rPr lang="en-US" sz="4100" dirty="0"/>
                        <a:t>PTH</a:t>
                      </a:r>
                    </a:p>
                  </a:txBody>
                  <a:tcPr marL="94053" marR="94053" marT="47027" marB="47027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100" dirty="0">
                          <a:solidFill>
                            <a:srgbClr val="FF0000"/>
                          </a:solidFill>
                        </a:rPr>
                        <a:t>212 (H)</a:t>
                      </a:r>
                    </a:p>
                  </a:txBody>
                  <a:tcPr marL="94053" marR="94053" marT="47027" marB="470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53647"/>
                  </a:ext>
                </a:extLst>
              </a:tr>
              <a:tr h="1975106">
                <a:tc>
                  <a:txBody>
                    <a:bodyPr/>
                    <a:lstStyle/>
                    <a:p>
                      <a:r>
                        <a:rPr lang="en-US" sz="4100" dirty="0"/>
                        <a:t>Urinalysis</a:t>
                      </a:r>
                    </a:p>
                  </a:txBody>
                  <a:tcPr marL="94053" marR="94053" marT="47027" marB="47027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100" dirty="0">
                          <a:solidFill>
                            <a:srgbClr val="FF0000"/>
                          </a:solidFill>
                        </a:rPr>
                        <a:t>Calcium oxalate crystals</a:t>
                      </a:r>
                    </a:p>
                    <a:p>
                      <a:r>
                        <a:rPr lang="en-US" sz="4100" dirty="0"/>
                        <a:t>˃ 50 RBCs </a:t>
                      </a:r>
                    </a:p>
                    <a:p>
                      <a:r>
                        <a:rPr lang="en-US" sz="4100" dirty="0"/>
                        <a:t>No bacteria or nitrites </a:t>
                      </a:r>
                    </a:p>
                  </a:txBody>
                  <a:tcPr marL="94053" marR="94053" marT="47027" marB="470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078319"/>
                  </a:ext>
                </a:extLst>
              </a:tr>
              <a:tr h="1348089">
                <a:tc>
                  <a:txBody>
                    <a:bodyPr/>
                    <a:lstStyle/>
                    <a:p>
                      <a:r>
                        <a:rPr lang="en-US" sz="4100" dirty="0"/>
                        <a:t>CT scan</a:t>
                      </a:r>
                    </a:p>
                  </a:txBody>
                  <a:tcPr marL="94053" marR="94053" marT="47027" marB="47027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100" dirty="0">
                          <a:solidFill>
                            <a:srgbClr val="FF0000"/>
                          </a:solidFill>
                        </a:rPr>
                        <a:t>4-5mm calculi </a:t>
                      </a:r>
                      <a:r>
                        <a:rPr lang="en-US" sz="4100" dirty="0"/>
                        <a:t>in the right distal ureter</a:t>
                      </a:r>
                    </a:p>
                  </a:txBody>
                  <a:tcPr marL="94053" marR="94053" marT="47027" marB="470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838147"/>
                  </a:ext>
                </a:extLst>
              </a:tr>
              <a:tr h="721072">
                <a:tc>
                  <a:txBody>
                    <a:bodyPr/>
                    <a:lstStyle/>
                    <a:p>
                      <a:r>
                        <a:rPr lang="en-US" sz="4100" dirty="0" err="1"/>
                        <a:t>Sestamibi</a:t>
                      </a:r>
                      <a:r>
                        <a:rPr lang="en-US" sz="4100" dirty="0"/>
                        <a:t> scan</a:t>
                      </a:r>
                    </a:p>
                  </a:txBody>
                  <a:tcPr marL="94053" marR="94053" marT="47027" marB="47027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4100">
                          <a:solidFill>
                            <a:srgbClr val="FF0000"/>
                          </a:solidFill>
                        </a:rPr>
                        <a:t>Likely </a:t>
                      </a:r>
                      <a:r>
                        <a:rPr lang="en-US" sz="4100" dirty="0">
                          <a:solidFill>
                            <a:srgbClr val="FF0000"/>
                          </a:solidFill>
                        </a:rPr>
                        <a:t>parathyroid adenoma</a:t>
                      </a:r>
                    </a:p>
                  </a:txBody>
                  <a:tcPr marL="94053" marR="94053" marT="47027" marB="47027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881725"/>
                  </a:ext>
                </a:extLst>
              </a:tr>
              <a:tr h="721072">
                <a:tc>
                  <a:txBody>
                    <a:bodyPr/>
                    <a:lstStyle/>
                    <a:p>
                      <a:r>
                        <a:rPr lang="en-US" sz="4100" dirty="0"/>
                        <a:t>Thyroid ultrasound</a:t>
                      </a:r>
                    </a:p>
                  </a:txBody>
                  <a:tcPr marL="94053" marR="94053" marT="47027" marB="47027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496788"/>
                  </a:ext>
                </a:extLst>
              </a:tr>
            </a:tbl>
          </a:graphicData>
        </a:graphic>
      </p:graphicFrame>
      <p:sp>
        <p:nvSpPr>
          <p:cNvPr id="44" name="Google Shape;86;p1">
            <a:extLst>
              <a:ext uri="{FF2B5EF4-FFF2-40B4-BE49-F238E27FC236}">
                <a16:creationId xmlns:a16="http://schemas.microsoft.com/office/drawing/2014/main" id="{BBB859D4-062D-46F1-0DD4-ADDF8BF72C60}"/>
              </a:ext>
            </a:extLst>
          </p:cNvPr>
          <p:cNvSpPr txBox="1"/>
          <p:nvPr/>
        </p:nvSpPr>
        <p:spPr>
          <a:xfrm>
            <a:off x="34024823" y="12236715"/>
            <a:ext cx="13469512" cy="1518120"/>
          </a:xfrm>
          <a:prstGeom prst="rect">
            <a:avLst/>
          </a:prstGeom>
          <a:gradFill>
            <a:gsLst>
              <a:gs pos="92000">
                <a:srgbClr val="F5D0D0"/>
              </a:gs>
              <a:gs pos="78000">
                <a:schemeClr val="accent1"/>
              </a:gs>
            </a:gsLst>
            <a:lin ang="5400012" scaled="0"/>
          </a:gradFill>
          <a:ln>
            <a:noFill/>
          </a:ln>
          <a:effectLst>
            <a:outerShdw blurRad="177800" dist="177800" dir="5400000" rotWithShape="0">
              <a:schemeClr val="accent1">
                <a:alpha val="35000"/>
              </a:schemeClr>
            </a:outerShdw>
          </a:effectLst>
        </p:spPr>
        <p:txBody>
          <a:bodyPr spcFirstLastPara="1" wrap="square" lIns="94037" tIns="47006" rIns="94037" bIns="47006" anchor="ctr" anchorCtr="0">
            <a:noAutofit/>
          </a:bodyPr>
          <a:lstStyle/>
          <a:p>
            <a:pPr algn="ctr"/>
            <a:r>
              <a:rPr lang="en-US" sz="452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6172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lang="en-US" sz="6172" b="1" u="sng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86;p1">
            <a:extLst>
              <a:ext uri="{FF2B5EF4-FFF2-40B4-BE49-F238E27FC236}">
                <a16:creationId xmlns:a16="http://schemas.microsoft.com/office/drawing/2014/main" id="{27365DD0-5AC9-D6BB-F3BF-5AF4865A3103}"/>
              </a:ext>
            </a:extLst>
          </p:cNvPr>
          <p:cNvSpPr txBox="1"/>
          <p:nvPr/>
        </p:nvSpPr>
        <p:spPr>
          <a:xfrm>
            <a:off x="34166361" y="27099754"/>
            <a:ext cx="13469512" cy="1518120"/>
          </a:xfrm>
          <a:prstGeom prst="rect">
            <a:avLst/>
          </a:prstGeom>
          <a:gradFill>
            <a:gsLst>
              <a:gs pos="92000">
                <a:srgbClr val="F5D0D0"/>
              </a:gs>
              <a:gs pos="78000">
                <a:schemeClr val="accent1"/>
              </a:gs>
            </a:gsLst>
            <a:lin ang="5400012" scaled="0"/>
          </a:gradFill>
          <a:ln>
            <a:noFill/>
          </a:ln>
          <a:effectLst>
            <a:outerShdw blurRad="177800" dist="177800" dir="5400000" rotWithShape="0">
              <a:schemeClr val="accent1">
                <a:alpha val="35000"/>
              </a:schemeClr>
            </a:outerShdw>
          </a:effectLst>
        </p:spPr>
        <p:txBody>
          <a:bodyPr spcFirstLastPara="1" wrap="square" lIns="94037" tIns="47006" rIns="94037" bIns="47006" anchor="ctr" anchorCtr="0">
            <a:noAutofit/>
          </a:bodyPr>
          <a:lstStyle/>
          <a:p>
            <a:pPr algn="ctr"/>
            <a:r>
              <a:rPr lang="en-US" sz="6172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</a:p>
        </p:txBody>
      </p:sp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5808CF50-3A43-F330-7F46-D11019C3F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72" y="23991665"/>
            <a:ext cx="4568459" cy="609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AB211C6-5C35-FB36-8FDB-995AE1D8C3E3}"/>
              </a:ext>
            </a:extLst>
          </p:cNvPr>
          <p:cNvSpPr txBox="1"/>
          <p:nvPr/>
        </p:nvSpPr>
        <p:spPr>
          <a:xfrm>
            <a:off x="-3124661" y="30405408"/>
            <a:ext cx="12485836" cy="224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26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2. Parathyroid glands. </a:t>
            </a:r>
            <a:r>
              <a:rPr lang="en-US" sz="4526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Showing parathyroid adenoma (top, right)  in comparison to normal parathyroid glands.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2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EA7125"/>
      </a:accent1>
      <a:accent2>
        <a:srgbClr val="4C4C4C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798</Words>
  <Application>Microsoft Office PowerPoint</Application>
  <PresentationFormat>Custom</PresentationFormat>
  <Paragraphs>85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Corbel</vt:lpstr>
      <vt:lpstr>Calibri</vt:lpstr>
      <vt:lpstr>Times New Roman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Purrington</dc:creator>
  <cp:lastModifiedBy>Gerstner, Laura R.</cp:lastModifiedBy>
  <cp:revision>6</cp:revision>
  <dcterms:created xsi:type="dcterms:W3CDTF">2012-06-12T14:08:55Z</dcterms:created>
  <dcterms:modified xsi:type="dcterms:W3CDTF">2024-03-22T13:55:50Z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</Properties>
</file>