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69" r:id="rId3"/>
    <p:sldId id="270" r:id="rId4"/>
    <p:sldId id="271" r:id="rId5"/>
    <p:sldId id="272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500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3DFDB-21B0-48D5-AAC4-95CC3D0E32F7}" type="datetimeFigureOut">
              <a:rPr lang="en-US" smtClean="0"/>
              <a:t>1/29/2024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E81CE-7D75-4BAA-8A2D-44A4A77B87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23587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3DFDB-21B0-48D5-AAC4-95CC3D0E32F7}" type="datetimeFigureOut">
              <a:rPr lang="en-US" smtClean="0"/>
              <a:t>1/29/2024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E81CE-7D75-4BAA-8A2D-44A4A77B87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85645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3DFDB-21B0-48D5-AAC4-95CC3D0E32F7}" type="datetimeFigureOut">
              <a:rPr lang="en-US" smtClean="0"/>
              <a:t>1/29/2024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E81CE-7D75-4BAA-8A2D-44A4A77B87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77433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3DFDB-21B0-48D5-AAC4-95CC3D0E32F7}" type="datetimeFigureOut">
              <a:rPr lang="en-US" smtClean="0"/>
              <a:t>1/29/2024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E81CE-7D75-4BAA-8A2D-44A4A77B8781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942731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3DFDB-21B0-48D5-AAC4-95CC3D0E32F7}" type="datetimeFigureOut">
              <a:rPr lang="en-US" smtClean="0"/>
              <a:t>1/29/2024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E81CE-7D75-4BAA-8A2D-44A4A77B87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104979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3DFDB-21B0-48D5-AAC4-95CC3D0E32F7}" type="datetimeFigureOut">
              <a:rPr lang="en-US" smtClean="0"/>
              <a:t>1/29/2024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E81CE-7D75-4BAA-8A2D-44A4A77B87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394525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3DFDB-21B0-48D5-AAC4-95CC3D0E32F7}" type="datetimeFigureOut">
              <a:rPr lang="en-US" smtClean="0"/>
              <a:t>1/29/2024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E81CE-7D75-4BAA-8A2D-44A4A77B87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680894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3DFDB-21B0-48D5-AAC4-95CC3D0E32F7}" type="datetimeFigureOut">
              <a:rPr lang="en-US" smtClean="0"/>
              <a:t>1/29/2024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E81CE-7D75-4BAA-8A2D-44A4A77B87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66820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3DFDB-21B0-48D5-AAC4-95CC3D0E32F7}" type="datetimeFigureOut">
              <a:rPr lang="en-US" smtClean="0"/>
              <a:t>1/29/2024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E81CE-7D75-4BAA-8A2D-44A4A77B87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17562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3DFDB-21B0-48D5-AAC4-95CC3D0E32F7}" type="datetimeFigureOut">
              <a:rPr lang="en-US" smtClean="0"/>
              <a:t>1/29/2024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E81CE-7D75-4BAA-8A2D-44A4A77B87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28929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3DFDB-21B0-48D5-AAC4-95CC3D0E32F7}" type="datetimeFigureOut">
              <a:rPr lang="en-US" smtClean="0"/>
              <a:t>1/29/2024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E81CE-7D75-4BAA-8A2D-44A4A77B87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27977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3DFDB-21B0-48D5-AAC4-95CC3D0E32F7}" type="datetimeFigureOut">
              <a:rPr lang="en-US" smtClean="0"/>
              <a:t>1/29/2024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E81CE-7D75-4BAA-8A2D-44A4A77B87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46638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3DFDB-21B0-48D5-AAC4-95CC3D0E32F7}" type="datetimeFigureOut">
              <a:rPr lang="en-US" smtClean="0"/>
              <a:t>1/29/2024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E81CE-7D75-4BAA-8A2D-44A4A77B87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88294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3DFDB-21B0-48D5-AAC4-95CC3D0E32F7}" type="datetimeFigureOut">
              <a:rPr lang="en-US" smtClean="0"/>
              <a:t>1/29/2024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E81CE-7D75-4BAA-8A2D-44A4A77B87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12807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3DFDB-21B0-48D5-AAC4-95CC3D0E32F7}" type="datetimeFigureOut">
              <a:rPr lang="en-US" smtClean="0"/>
              <a:t>1/29/2024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E81CE-7D75-4BAA-8A2D-44A4A77B87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17868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3DFDB-21B0-48D5-AAC4-95CC3D0E32F7}" type="datetimeFigureOut">
              <a:rPr lang="en-US" smtClean="0"/>
              <a:t>1/29/2024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E81CE-7D75-4BAA-8A2D-44A4A77B87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55292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3DFDB-21B0-48D5-AAC4-95CC3D0E32F7}" type="datetimeFigureOut">
              <a:rPr lang="en-US" smtClean="0"/>
              <a:t>1/29/2024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E81CE-7D75-4BAA-8A2D-44A4A77B87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36996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6B13DFDB-21B0-48D5-AAC4-95CC3D0E32F7}" type="datetimeFigureOut">
              <a:rPr lang="en-US" smtClean="0"/>
              <a:t>1/29/2024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2E81CE-7D75-4BAA-8A2D-44A4A77B87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43158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epyz.fa.us2.oraclecloud.com/hcmUI/CandidateExperience/en/sites/CX_1/requisitions/preview/10994/?keyword=Physician+Assistant+Fellow+Emergency+Services%3A+APP+Fellowship+Program&amp;mode=location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APPEmergencyMedicineFellowship@nemours.org" TargetMode="Externa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69000"/>
                <a:hueMod val="108000"/>
                <a:satMod val="164000"/>
                <a:lumMod val="74000"/>
              </a:schemeClr>
              <a:schemeClr val="bg2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3" name="Rectangle 22">
            <a:extLst>
              <a:ext uri="{FF2B5EF4-FFF2-40B4-BE49-F238E27FC236}">
                <a16:creationId xmlns:a16="http://schemas.microsoft.com/office/drawing/2014/main" id="{C28D0172-F2E0-4763-9C35-F022664959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5"/>
            <a:ext cx="12191695" cy="473074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Freeform 16">
            <a:extLst>
              <a:ext uri="{FF2B5EF4-FFF2-40B4-BE49-F238E27FC236}">
                <a16:creationId xmlns:a16="http://schemas.microsoft.com/office/drawing/2014/main" id="{9F2851FB-E841-4509-8A6D-A416376EA3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19939" y="3753695"/>
            <a:ext cx="3472060" cy="825932"/>
          </a:xfrm>
          <a:custGeom>
            <a:avLst/>
            <a:gdLst>
              <a:gd name="connsiteX0" fmla="*/ 3470310 w 3472060"/>
              <a:gd name="connsiteY0" fmla="*/ 0 h 825932"/>
              <a:gd name="connsiteX1" fmla="*/ 3472060 w 3472060"/>
              <a:gd name="connsiteY1" fmla="*/ 12850 h 825932"/>
              <a:gd name="connsiteX2" fmla="*/ 3472060 w 3472060"/>
              <a:gd name="connsiteY2" fmla="*/ 480529 h 825932"/>
              <a:gd name="connsiteX3" fmla="*/ 3363699 w 3472060"/>
              <a:gd name="connsiteY3" fmla="*/ 498471 h 825932"/>
              <a:gd name="connsiteX4" fmla="*/ 42060 w 3472060"/>
              <a:gd name="connsiteY4" fmla="*/ 824486 h 825932"/>
              <a:gd name="connsiteX5" fmla="*/ 0 w 3472060"/>
              <a:gd name="connsiteY5" fmla="*/ 758452 h 825932"/>
              <a:gd name="connsiteX6" fmla="*/ 188014 w 3472060"/>
              <a:gd name="connsiteY6" fmla="*/ 735602 h 825932"/>
              <a:gd name="connsiteX7" fmla="*/ 284087 w 3472060"/>
              <a:gd name="connsiteY7" fmla="*/ 722590 h 825932"/>
              <a:gd name="connsiteX8" fmla="*/ 382288 w 3472060"/>
              <a:gd name="connsiteY8" fmla="*/ 709392 h 825932"/>
              <a:gd name="connsiteX9" fmla="*/ 481858 w 3472060"/>
              <a:gd name="connsiteY9" fmla="*/ 695774 h 825932"/>
              <a:gd name="connsiteX10" fmla="*/ 581897 w 3472060"/>
              <a:gd name="connsiteY10" fmla="*/ 680711 h 825932"/>
              <a:gd name="connsiteX11" fmla="*/ 683670 w 3472060"/>
              <a:gd name="connsiteY11" fmla="*/ 665256 h 825932"/>
              <a:gd name="connsiteX12" fmla="*/ 787206 w 3472060"/>
              <a:gd name="connsiteY12" fmla="*/ 649587 h 825932"/>
              <a:gd name="connsiteX13" fmla="*/ 892019 w 3472060"/>
              <a:gd name="connsiteY13" fmla="*/ 632968 h 825932"/>
              <a:gd name="connsiteX14" fmla="*/ 997620 w 3472060"/>
              <a:gd name="connsiteY14" fmla="*/ 614667 h 825932"/>
              <a:gd name="connsiteX15" fmla="*/ 1104727 w 3472060"/>
              <a:gd name="connsiteY15" fmla="*/ 596741 h 825932"/>
              <a:gd name="connsiteX16" fmla="*/ 1212669 w 3472060"/>
              <a:gd name="connsiteY16" fmla="*/ 577397 h 825932"/>
              <a:gd name="connsiteX17" fmla="*/ 1321506 w 3472060"/>
              <a:gd name="connsiteY17" fmla="*/ 556988 h 825932"/>
              <a:gd name="connsiteX18" fmla="*/ 1430709 w 3472060"/>
              <a:gd name="connsiteY18" fmla="*/ 536607 h 825932"/>
              <a:gd name="connsiteX19" fmla="*/ 1541050 w 3472060"/>
              <a:gd name="connsiteY19" fmla="*/ 514481 h 825932"/>
              <a:gd name="connsiteX20" fmla="*/ 1652805 w 3472060"/>
              <a:gd name="connsiteY20" fmla="*/ 492202 h 825932"/>
              <a:gd name="connsiteX21" fmla="*/ 1763708 w 3472060"/>
              <a:gd name="connsiteY21" fmla="*/ 469161 h 825932"/>
              <a:gd name="connsiteX22" fmla="*/ 1875795 w 3472060"/>
              <a:gd name="connsiteY22" fmla="*/ 444641 h 825932"/>
              <a:gd name="connsiteX23" fmla="*/ 1989128 w 3472060"/>
              <a:gd name="connsiteY23" fmla="*/ 418995 h 825932"/>
              <a:gd name="connsiteX24" fmla="*/ 2102476 w 3472060"/>
              <a:gd name="connsiteY24" fmla="*/ 393438 h 825932"/>
              <a:gd name="connsiteX25" fmla="*/ 2215549 w 3472060"/>
              <a:gd name="connsiteY25" fmla="*/ 366291 h 825932"/>
              <a:gd name="connsiteX26" fmla="*/ 2330490 w 3472060"/>
              <a:gd name="connsiteY26" fmla="*/ 337455 h 825932"/>
              <a:gd name="connsiteX27" fmla="*/ 2443333 w 3472060"/>
              <a:gd name="connsiteY27" fmla="*/ 308983 h 825932"/>
              <a:gd name="connsiteX28" fmla="*/ 2558014 w 3472060"/>
              <a:gd name="connsiteY28" fmla="*/ 278646 h 825932"/>
              <a:gd name="connsiteX29" fmla="*/ 2673621 w 3472060"/>
              <a:gd name="connsiteY29" fmla="*/ 247421 h 825932"/>
              <a:gd name="connsiteX30" fmla="*/ 2787008 w 3472060"/>
              <a:gd name="connsiteY30" fmla="*/ 215853 h 825932"/>
              <a:gd name="connsiteX31" fmla="*/ 2901442 w 3472060"/>
              <a:gd name="connsiteY31" fmla="*/ 182011 h 825932"/>
              <a:gd name="connsiteX32" fmla="*/ 3015722 w 3472060"/>
              <a:gd name="connsiteY32" fmla="*/ 147286 h 825932"/>
              <a:gd name="connsiteX33" fmla="*/ 3130018 w 3472060"/>
              <a:gd name="connsiteY33" fmla="*/ 112649 h 825932"/>
              <a:gd name="connsiteX34" fmla="*/ 3243551 w 3472060"/>
              <a:gd name="connsiteY34" fmla="*/ 75688 h 825932"/>
              <a:gd name="connsiteX35" fmla="*/ 3356992 w 3472060"/>
              <a:gd name="connsiteY35" fmla="*/ 38197 h 825932"/>
              <a:gd name="connsiteX36" fmla="*/ 3470310 w 3472060"/>
              <a:gd name="connsiteY36" fmla="*/ 0 h 8259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3472060" h="825932">
                <a:moveTo>
                  <a:pt x="3470310" y="0"/>
                </a:moveTo>
                <a:lnTo>
                  <a:pt x="3472060" y="12850"/>
                </a:lnTo>
                <a:lnTo>
                  <a:pt x="3472060" y="480529"/>
                </a:lnTo>
                <a:lnTo>
                  <a:pt x="3363699" y="498471"/>
                </a:lnTo>
                <a:cubicBezTo>
                  <a:pt x="2435623" y="645518"/>
                  <a:pt x="603076" y="844866"/>
                  <a:pt x="42060" y="824486"/>
                </a:cubicBezTo>
                <a:cubicBezTo>
                  <a:pt x="28151" y="802425"/>
                  <a:pt x="13909" y="780513"/>
                  <a:pt x="0" y="758452"/>
                </a:cubicBezTo>
                <a:lnTo>
                  <a:pt x="188014" y="735602"/>
                </a:lnTo>
                <a:lnTo>
                  <a:pt x="284087" y="722590"/>
                </a:lnTo>
                <a:lnTo>
                  <a:pt x="382288" y="709392"/>
                </a:lnTo>
                <a:lnTo>
                  <a:pt x="481858" y="695774"/>
                </a:lnTo>
                <a:lnTo>
                  <a:pt x="581897" y="680711"/>
                </a:lnTo>
                <a:lnTo>
                  <a:pt x="683670" y="665256"/>
                </a:lnTo>
                <a:lnTo>
                  <a:pt x="787206" y="649587"/>
                </a:lnTo>
                <a:lnTo>
                  <a:pt x="892019" y="632968"/>
                </a:lnTo>
                <a:lnTo>
                  <a:pt x="997620" y="614667"/>
                </a:lnTo>
                <a:lnTo>
                  <a:pt x="1104727" y="596741"/>
                </a:lnTo>
                <a:lnTo>
                  <a:pt x="1212669" y="577397"/>
                </a:lnTo>
                <a:lnTo>
                  <a:pt x="1321506" y="556988"/>
                </a:lnTo>
                <a:lnTo>
                  <a:pt x="1430709" y="536607"/>
                </a:lnTo>
                <a:lnTo>
                  <a:pt x="1541050" y="514481"/>
                </a:lnTo>
                <a:lnTo>
                  <a:pt x="1652805" y="492202"/>
                </a:lnTo>
                <a:lnTo>
                  <a:pt x="1763708" y="469161"/>
                </a:lnTo>
                <a:lnTo>
                  <a:pt x="1875795" y="444641"/>
                </a:lnTo>
                <a:lnTo>
                  <a:pt x="1989128" y="418995"/>
                </a:lnTo>
                <a:lnTo>
                  <a:pt x="2102476" y="393438"/>
                </a:lnTo>
                <a:lnTo>
                  <a:pt x="2215549" y="366291"/>
                </a:lnTo>
                <a:lnTo>
                  <a:pt x="2330490" y="337455"/>
                </a:lnTo>
                <a:lnTo>
                  <a:pt x="2443333" y="308983"/>
                </a:lnTo>
                <a:lnTo>
                  <a:pt x="2558014" y="278646"/>
                </a:lnTo>
                <a:lnTo>
                  <a:pt x="2673621" y="247421"/>
                </a:lnTo>
                <a:lnTo>
                  <a:pt x="2787008" y="215853"/>
                </a:lnTo>
                <a:lnTo>
                  <a:pt x="2901442" y="182011"/>
                </a:lnTo>
                <a:lnTo>
                  <a:pt x="3015722" y="147286"/>
                </a:lnTo>
                <a:lnTo>
                  <a:pt x="3130018" y="112649"/>
                </a:lnTo>
                <a:lnTo>
                  <a:pt x="3243551" y="75688"/>
                </a:lnTo>
                <a:lnTo>
                  <a:pt x="3356992" y="38197"/>
                </a:lnTo>
                <a:lnTo>
                  <a:pt x="3470310" y="0"/>
                </a:lnTo>
                <a:close/>
              </a:path>
            </a:pathLst>
          </a:custGeom>
          <a:solidFill>
            <a:schemeClr val="tx1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DF6FB2B2-CE21-407F-B22E-302DADC2C3D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055533"/>
            <a:ext cx="12192000" cy="2802467"/>
          </a:xfrm>
          <a:custGeom>
            <a:avLst/>
            <a:gdLst>
              <a:gd name="connsiteX0" fmla="*/ 1 w 12192000"/>
              <a:gd name="connsiteY0" fmla="*/ 0 h 2802467"/>
              <a:gd name="connsiteX1" fmla="*/ 71932 w 12192000"/>
              <a:gd name="connsiteY1" fmla="*/ 12261 h 2802467"/>
              <a:gd name="connsiteX2" fmla="*/ 282848 w 12192000"/>
              <a:gd name="connsiteY2" fmla="*/ 48342 h 2802467"/>
              <a:gd name="connsiteX3" fmla="*/ 436464 w 12192000"/>
              <a:gd name="connsiteY3" fmla="*/ 73565 h 2802467"/>
              <a:gd name="connsiteX4" fmla="*/ 619339 w 12192000"/>
              <a:gd name="connsiteY4" fmla="*/ 100188 h 2802467"/>
              <a:gd name="connsiteX5" fmla="*/ 836351 w 12192000"/>
              <a:gd name="connsiteY5" fmla="*/ 132066 h 2802467"/>
              <a:gd name="connsiteX6" fmla="*/ 1076528 w 12192000"/>
              <a:gd name="connsiteY6" fmla="*/ 165696 h 2802467"/>
              <a:gd name="connsiteX7" fmla="*/ 1347183 w 12192000"/>
              <a:gd name="connsiteY7" fmla="*/ 201077 h 2802467"/>
              <a:gd name="connsiteX8" fmla="*/ 1642223 w 12192000"/>
              <a:gd name="connsiteY8" fmla="*/ 238560 h 2802467"/>
              <a:gd name="connsiteX9" fmla="*/ 1962864 w 12192000"/>
              <a:gd name="connsiteY9" fmla="*/ 276043 h 2802467"/>
              <a:gd name="connsiteX10" fmla="*/ 2304232 w 12192000"/>
              <a:gd name="connsiteY10" fmla="*/ 314226 h 2802467"/>
              <a:gd name="connsiteX11" fmla="*/ 2672421 w 12192000"/>
              <a:gd name="connsiteY11" fmla="*/ 349608 h 2802467"/>
              <a:gd name="connsiteX12" fmla="*/ 3057678 w 12192000"/>
              <a:gd name="connsiteY12" fmla="*/ 383587 h 2802467"/>
              <a:gd name="connsiteX13" fmla="*/ 3464881 w 12192000"/>
              <a:gd name="connsiteY13" fmla="*/ 414415 h 2802467"/>
              <a:gd name="connsiteX14" fmla="*/ 3889152 w 12192000"/>
              <a:gd name="connsiteY14" fmla="*/ 443840 h 2802467"/>
              <a:gd name="connsiteX15" fmla="*/ 4331710 w 12192000"/>
              <a:gd name="connsiteY15" fmla="*/ 471515 h 2802467"/>
              <a:gd name="connsiteX16" fmla="*/ 4558476 w 12192000"/>
              <a:gd name="connsiteY16" fmla="*/ 481323 h 2802467"/>
              <a:gd name="connsiteX17" fmla="*/ 4790118 w 12192000"/>
              <a:gd name="connsiteY17" fmla="*/ 492183 h 2802467"/>
              <a:gd name="connsiteX18" fmla="*/ 5025418 w 12192000"/>
              <a:gd name="connsiteY18" fmla="*/ 502342 h 2802467"/>
              <a:gd name="connsiteX19" fmla="*/ 5261937 w 12192000"/>
              <a:gd name="connsiteY19" fmla="*/ 508998 h 2802467"/>
              <a:gd name="connsiteX20" fmla="*/ 5503332 w 12192000"/>
              <a:gd name="connsiteY20" fmla="*/ 514953 h 2802467"/>
              <a:gd name="connsiteX21" fmla="*/ 5747166 w 12192000"/>
              <a:gd name="connsiteY21" fmla="*/ 521259 h 2802467"/>
              <a:gd name="connsiteX22" fmla="*/ 5995877 w 12192000"/>
              <a:gd name="connsiteY22" fmla="*/ 525462 h 2802467"/>
              <a:gd name="connsiteX23" fmla="*/ 6247026 w 12192000"/>
              <a:gd name="connsiteY23" fmla="*/ 525462 h 2802467"/>
              <a:gd name="connsiteX24" fmla="*/ 6500613 w 12192000"/>
              <a:gd name="connsiteY24" fmla="*/ 527564 h 2802467"/>
              <a:gd name="connsiteX25" fmla="*/ 6756639 w 12192000"/>
              <a:gd name="connsiteY25" fmla="*/ 525462 h 2802467"/>
              <a:gd name="connsiteX26" fmla="*/ 7016322 w 12192000"/>
              <a:gd name="connsiteY26" fmla="*/ 521259 h 2802467"/>
              <a:gd name="connsiteX27" fmla="*/ 7276005 w 12192000"/>
              <a:gd name="connsiteY27" fmla="*/ 517405 h 2802467"/>
              <a:gd name="connsiteX28" fmla="*/ 7539345 w 12192000"/>
              <a:gd name="connsiteY28" fmla="*/ 508998 h 2802467"/>
              <a:gd name="connsiteX29" fmla="*/ 7805124 w 12192000"/>
              <a:gd name="connsiteY29" fmla="*/ 500240 h 2802467"/>
              <a:gd name="connsiteX30" fmla="*/ 8070903 w 12192000"/>
              <a:gd name="connsiteY30" fmla="*/ 490081 h 2802467"/>
              <a:gd name="connsiteX31" fmla="*/ 8339121 w 12192000"/>
              <a:gd name="connsiteY31" fmla="*/ 475719 h 2802467"/>
              <a:gd name="connsiteX32" fmla="*/ 8609776 w 12192000"/>
              <a:gd name="connsiteY32" fmla="*/ 458553 h 2802467"/>
              <a:gd name="connsiteX33" fmla="*/ 8881651 w 12192000"/>
              <a:gd name="connsiteY33" fmla="*/ 442089 h 2802467"/>
              <a:gd name="connsiteX34" fmla="*/ 9153526 w 12192000"/>
              <a:gd name="connsiteY34" fmla="*/ 421070 h 2802467"/>
              <a:gd name="connsiteX35" fmla="*/ 9429058 w 12192000"/>
              <a:gd name="connsiteY35" fmla="*/ 395848 h 2802467"/>
              <a:gd name="connsiteX36" fmla="*/ 9700933 w 12192000"/>
              <a:gd name="connsiteY36" fmla="*/ 370626 h 2802467"/>
              <a:gd name="connsiteX37" fmla="*/ 9977684 w 12192000"/>
              <a:gd name="connsiteY37" fmla="*/ 341550 h 2802467"/>
              <a:gd name="connsiteX38" fmla="*/ 10255655 w 12192000"/>
              <a:gd name="connsiteY38" fmla="*/ 309672 h 2802467"/>
              <a:gd name="connsiteX39" fmla="*/ 10529968 w 12192000"/>
              <a:gd name="connsiteY39" fmla="*/ 276043 h 2802467"/>
              <a:gd name="connsiteX40" fmla="*/ 10807939 w 12192000"/>
              <a:gd name="connsiteY40" fmla="*/ 236808 h 2802467"/>
              <a:gd name="connsiteX41" fmla="*/ 11084690 w 12192000"/>
              <a:gd name="connsiteY41" fmla="*/ 194771 h 2802467"/>
              <a:gd name="connsiteX42" fmla="*/ 11362661 w 12192000"/>
              <a:gd name="connsiteY42" fmla="*/ 153085 h 2802467"/>
              <a:gd name="connsiteX43" fmla="*/ 11639412 w 12192000"/>
              <a:gd name="connsiteY43" fmla="*/ 104392 h 2802467"/>
              <a:gd name="connsiteX44" fmla="*/ 11914945 w 12192000"/>
              <a:gd name="connsiteY44" fmla="*/ 54648 h 2802467"/>
              <a:gd name="connsiteX45" fmla="*/ 12191696 w 12192000"/>
              <a:gd name="connsiteY45" fmla="*/ 2452 h 2802467"/>
              <a:gd name="connsiteX46" fmla="*/ 12191696 w 12192000"/>
              <a:gd name="connsiteY46" fmla="*/ 2236410 h 2802467"/>
              <a:gd name="connsiteX47" fmla="*/ 12192000 w 12192000"/>
              <a:gd name="connsiteY47" fmla="*/ 2236410 h 2802467"/>
              <a:gd name="connsiteX48" fmla="*/ 12192000 w 12192000"/>
              <a:gd name="connsiteY48" fmla="*/ 2802467 h 2802467"/>
              <a:gd name="connsiteX49" fmla="*/ 12191696 w 12192000"/>
              <a:gd name="connsiteY49" fmla="*/ 2802467 h 2802467"/>
              <a:gd name="connsiteX50" fmla="*/ 0 w 12192000"/>
              <a:gd name="connsiteY50" fmla="*/ 2802467 h 2802467"/>
              <a:gd name="connsiteX51" fmla="*/ 0 w 12192000"/>
              <a:gd name="connsiteY51" fmla="*/ 2236410 h 2802467"/>
              <a:gd name="connsiteX52" fmla="*/ 1 w 12192000"/>
              <a:gd name="connsiteY52" fmla="*/ 2236410 h 2802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</a:cxnLst>
            <a:rect l="l" t="t" r="r" b="b"/>
            <a:pathLst>
              <a:path w="12192000" h="2802467">
                <a:moveTo>
                  <a:pt x="1" y="0"/>
                </a:moveTo>
                <a:lnTo>
                  <a:pt x="71932" y="12261"/>
                </a:lnTo>
                <a:lnTo>
                  <a:pt x="282848" y="48342"/>
                </a:lnTo>
                <a:lnTo>
                  <a:pt x="436464" y="73565"/>
                </a:lnTo>
                <a:lnTo>
                  <a:pt x="619339" y="100188"/>
                </a:lnTo>
                <a:lnTo>
                  <a:pt x="836351" y="132066"/>
                </a:lnTo>
                <a:lnTo>
                  <a:pt x="1076528" y="165696"/>
                </a:lnTo>
                <a:lnTo>
                  <a:pt x="1347183" y="201077"/>
                </a:lnTo>
                <a:lnTo>
                  <a:pt x="1642223" y="238560"/>
                </a:lnTo>
                <a:lnTo>
                  <a:pt x="1962864" y="276043"/>
                </a:lnTo>
                <a:lnTo>
                  <a:pt x="2304232" y="314226"/>
                </a:lnTo>
                <a:lnTo>
                  <a:pt x="2672421" y="349608"/>
                </a:lnTo>
                <a:lnTo>
                  <a:pt x="3057678" y="383587"/>
                </a:lnTo>
                <a:lnTo>
                  <a:pt x="3464881" y="414415"/>
                </a:lnTo>
                <a:lnTo>
                  <a:pt x="3889152" y="443840"/>
                </a:lnTo>
                <a:lnTo>
                  <a:pt x="4331710" y="471515"/>
                </a:lnTo>
                <a:lnTo>
                  <a:pt x="4558476" y="481323"/>
                </a:lnTo>
                <a:lnTo>
                  <a:pt x="4790118" y="492183"/>
                </a:lnTo>
                <a:lnTo>
                  <a:pt x="5025418" y="502342"/>
                </a:lnTo>
                <a:lnTo>
                  <a:pt x="5261937" y="508998"/>
                </a:lnTo>
                <a:lnTo>
                  <a:pt x="5503332" y="514953"/>
                </a:lnTo>
                <a:lnTo>
                  <a:pt x="5747166" y="521259"/>
                </a:lnTo>
                <a:lnTo>
                  <a:pt x="5995877" y="525462"/>
                </a:lnTo>
                <a:lnTo>
                  <a:pt x="6247026" y="525462"/>
                </a:lnTo>
                <a:lnTo>
                  <a:pt x="6500613" y="527564"/>
                </a:lnTo>
                <a:lnTo>
                  <a:pt x="6756639" y="525462"/>
                </a:lnTo>
                <a:lnTo>
                  <a:pt x="7016322" y="521259"/>
                </a:lnTo>
                <a:lnTo>
                  <a:pt x="7276005" y="517405"/>
                </a:lnTo>
                <a:lnTo>
                  <a:pt x="7539345" y="508998"/>
                </a:lnTo>
                <a:lnTo>
                  <a:pt x="7805124" y="500240"/>
                </a:lnTo>
                <a:lnTo>
                  <a:pt x="8070903" y="490081"/>
                </a:lnTo>
                <a:lnTo>
                  <a:pt x="8339121" y="475719"/>
                </a:lnTo>
                <a:lnTo>
                  <a:pt x="8609776" y="458553"/>
                </a:lnTo>
                <a:lnTo>
                  <a:pt x="8881651" y="442089"/>
                </a:lnTo>
                <a:lnTo>
                  <a:pt x="9153526" y="421070"/>
                </a:lnTo>
                <a:lnTo>
                  <a:pt x="9429058" y="395848"/>
                </a:lnTo>
                <a:lnTo>
                  <a:pt x="9700933" y="370626"/>
                </a:lnTo>
                <a:lnTo>
                  <a:pt x="9977684" y="341550"/>
                </a:lnTo>
                <a:lnTo>
                  <a:pt x="10255655" y="309672"/>
                </a:lnTo>
                <a:lnTo>
                  <a:pt x="10529968" y="276043"/>
                </a:lnTo>
                <a:lnTo>
                  <a:pt x="10807939" y="236808"/>
                </a:lnTo>
                <a:lnTo>
                  <a:pt x="11084690" y="194771"/>
                </a:lnTo>
                <a:lnTo>
                  <a:pt x="11362661" y="153085"/>
                </a:lnTo>
                <a:lnTo>
                  <a:pt x="11639412" y="104392"/>
                </a:lnTo>
                <a:lnTo>
                  <a:pt x="11914945" y="54648"/>
                </a:lnTo>
                <a:lnTo>
                  <a:pt x="12191696" y="2452"/>
                </a:lnTo>
                <a:lnTo>
                  <a:pt x="12191696" y="2236410"/>
                </a:lnTo>
                <a:lnTo>
                  <a:pt x="12192000" y="2236410"/>
                </a:lnTo>
                <a:lnTo>
                  <a:pt x="12192000" y="2802467"/>
                </a:lnTo>
                <a:lnTo>
                  <a:pt x="12191696" y="2802467"/>
                </a:lnTo>
                <a:lnTo>
                  <a:pt x="0" y="2802467"/>
                </a:lnTo>
                <a:lnTo>
                  <a:pt x="0" y="2236410"/>
                </a:lnTo>
                <a:lnTo>
                  <a:pt x="1" y="223641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AB40B9B-9683-BBF0-57A1-1AD7AB520DB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65505" y="623571"/>
            <a:ext cx="10260990" cy="3523885"/>
          </a:xfrm>
        </p:spPr>
        <p:txBody>
          <a:bodyPr>
            <a:normAutofit/>
          </a:bodyPr>
          <a:lstStyle/>
          <a:p>
            <a:pPr algn="ctr">
              <a:lnSpc>
                <a:spcPct val="90000"/>
              </a:lnSpc>
            </a:pPr>
            <a:r>
              <a:rPr lang="en-US" sz="5600" dirty="0"/>
              <a:t>Physician Assistant Fellowship </a:t>
            </a:r>
            <a:br>
              <a:rPr lang="en-US" sz="5600" dirty="0"/>
            </a:br>
            <a:r>
              <a:rPr lang="en-US" sz="5600" dirty="0"/>
              <a:t>in </a:t>
            </a:r>
            <a:br>
              <a:rPr lang="en-US" sz="5600" dirty="0"/>
            </a:br>
            <a:r>
              <a:rPr lang="en-US" sz="5600" dirty="0"/>
              <a:t>Pediatric Emergency Medicine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0A316DD-BBC8-CA6E-2876-88DA82DE25E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65505" y="5032576"/>
            <a:ext cx="10260990" cy="1461213"/>
          </a:xfrm>
        </p:spPr>
        <p:txBody>
          <a:bodyPr>
            <a:normAutofit/>
          </a:bodyPr>
          <a:lstStyle/>
          <a:p>
            <a:pPr algn="ctr">
              <a:lnSpc>
                <a:spcPct val="90000"/>
              </a:lnSpc>
            </a:pPr>
            <a:r>
              <a:rPr lang="en-US" dirty="0">
                <a:solidFill>
                  <a:schemeClr val="bg2"/>
                </a:solidFill>
              </a:rPr>
              <a:t>Nemours Children’s health</a:t>
            </a:r>
          </a:p>
          <a:p>
            <a:pPr algn="ctr">
              <a:lnSpc>
                <a:spcPct val="90000"/>
              </a:lnSpc>
            </a:pPr>
            <a:r>
              <a:rPr lang="en-US" dirty="0">
                <a:solidFill>
                  <a:schemeClr val="bg2"/>
                </a:solidFill>
              </a:rPr>
              <a:t>Founder and program supervisor: Megan Donovan</a:t>
            </a:r>
          </a:p>
        </p:txBody>
      </p:sp>
    </p:spTree>
    <p:extLst>
      <p:ext uri="{BB962C8B-B14F-4D97-AF65-F5344CB8AC3E}">
        <p14:creationId xmlns:p14="http://schemas.microsoft.com/office/powerpoint/2010/main" val="11658881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E9EA597-D756-5F30-0EB1-D0EDA5F0A53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46111" y="1549831"/>
            <a:ext cx="9404723" cy="4706507"/>
          </a:xfrm>
        </p:spPr>
        <p:txBody>
          <a:bodyPr>
            <a:normAutofit/>
          </a:bodyPr>
          <a:lstStyle/>
          <a:p>
            <a:r>
              <a:rPr lang="en-US" sz="2400" dirty="0"/>
              <a:t>1 fellow / program year</a:t>
            </a:r>
          </a:p>
          <a:p>
            <a:r>
              <a:rPr lang="en-US" sz="2400" dirty="0"/>
              <a:t>12 month program (Oct.-Sep.)</a:t>
            </a:r>
          </a:p>
          <a:p>
            <a:r>
              <a:rPr lang="en-US" sz="2400" dirty="0"/>
              <a:t>140 hours of </a:t>
            </a:r>
            <a:r>
              <a:rPr lang="en-US" sz="2400" b="1" dirty="0"/>
              <a:t>clinical</a:t>
            </a:r>
            <a:r>
              <a:rPr lang="en-US" sz="2400" dirty="0"/>
              <a:t> time per 4 weeks (ED, TA, Nemours mini-rotations)</a:t>
            </a:r>
          </a:p>
          <a:p>
            <a:r>
              <a:rPr lang="en-US" sz="2400" dirty="0"/>
              <a:t>15+ hours of formal </a:t>
            </a:r>
            <a:r>
              <a:rPr lang="en-US" sz="2400" b="1" dirty="0"/>
              <a:t>didactic</a:t>
            </a:r>
            <a:r>
              <a:rPr lang="en-US" sz="2400" dirty="0"/>
              <a:t> time per 4 weeks (lectures, sim lab, conferences)</a:t>
            </a:r>
          </a:p>
          <a:p>
            <a:r>
              <a:rPr lang="en-US" sz="2400" dirty="0"/>
              <a:t>Monthly and quarterly </a:t>
            </a:r>
            <a:r>
              <a:rPr lang="en-US" sz="2400" b="1" dirty="0"/>
              <a:t>evaluations</a:t>
            </a:r>
            <a:r>
              <a:rPr lang="en-US" sz="2400" dirty="0"/>
              <a:t> </a:t>
            </a:r>
          </a:p>
          <a:p>
            <a:r>
              <a:rPr lang="en-US" sz="2400" dirty="0"/>
              <a:t>Clear outline of learning </a:t>
            </a:r>
            <a:r>
              <a:rPr lang="en-US" sz="2400" b="1" dirty="0"/>
              <a:t>objectives</a:t>
            </a:r>
            <a:r>
              <a:rPr lang="en-US" sz="2400" dirty="0"/>
              <a:t>, goals</a:t>
            </a:r>
          </a:p>
          <a:p>
            <a:r>
              <a:rPr lang="en-US" sz="2400" dirty="0"/>
              <a:t>Fellow completes a </a:t>
            </a:r>
            <a:r>
              <a:rPr lang="en-US" sz="2400" b="1" dirty="0"/>
              <a:t>professional</a:t>
            </a:r>
            <a:r>
              <a:rPr lang="en-US" sz="2400" dirty="0"/>
              <a:t> </a:t>
            </a:r>
            <a:r>
              <a:rPr lang="en-US" sz="2400" b="1" dirty="0"/>
              <a:t>project</a:t>
            </a:r>
            <a:r>
              <a:rPr lang="en-US" sz="2400" dirty="0"/>
              <a:t> during their fellowship year</a:t>
            </a:r>
          </a:p>
        </p:txBody>
      </p:sp>
      <p:sp>
        <p:nvSpPr>
          <p:cNvPr id="10" name="Title 9">
            <a:extLst>
              <a:ext uri="{FF2B5EF4-FFF2-40B4-BE49-F238E27FC236}">
                <a16:creationId xmlns:a16="http://schemas.microsoft.com/office/drawing/2014/main" id="{EF967873-D937-CB70-67F9-0F6404D8A5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2">
                    <a:lumMod val="60000"/>
                    <a:lumOff val="40000"/>
                  </a:schemeClr>
                </a:solidFill>
              </a:rPr>
              <a:t>Structure</a:t>
            </a:r>
          </a:p>
        </p:txBody>
      </p:sp>
    </p:spTree>
    <p:extLst>
      <p:ext uri="{BB962C8B-B14F-4D97-AF65-F5344CB8AC3E}">
        <p14:creationId xmlns:p14="http://schemas.microsoft.com/office/powerpoint/2010/main" val="21660692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A4EAA3-0B40-E61F-EAEA-4EC616B598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2">
                    <a:lumMod val="60000"/>
                    <a:lumOff val="40000"/>
                  </a:schemeClr>
                </a:solidFill>
              </a:rPr>
              <a:t>Application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C563FC-FE5F-E610-DE1D-B470127BDA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5132" y="1673816"/>
            <a:ext cx="9404722" cy="4574583"/>
          </a:xfrm>
        </p:spPr>
        <p:txBody>
          <a:bodyPr>
            <a:normAutofit/>
          </a:bodyPr>
          <a:lstStyle/>
          <a:p>
            <a:r>
              <a:rPr lang="en-US" sz="2400" kern="1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  <a:hlinkClick r:id="rId2"/>
              </a:rPr>
              <a:t>Nemours PA PEM Job Link 2024</a:t>
            </a:r>
            <a:endParaRPr lang="en-US" sz="2400" kern="100" dirty="0">
              <a:effectLst/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US" sz="2400" dirty="0"/>
              <a:t>Applications due by March 31</a:t>
            </a:r>
          </a:p>
          <a:p>
            <a:pPr marL="914400" marR="0" indent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Nemours online application</a:t>
            </a:r>
          </a:p>
          <a:p>
            <a:pPr marL="914400" marR="0" indent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Curriculum Vitae</a:t>
            </a:r>
          </a:p>
          <a:p>
            <a:pPr marL="914400" marR="0" indent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Personal Statement: up to 250 words that communicate applicant’s interest</a:t>
            </a:r>
          </a:p>
          <a:p>
            <a:pPr marL="914400" marR="0" indent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Transcript (current or completed)</a:t>
            </a:r>
          </a:p>
          <a:p>
            <a:pPr marL="914400" marR="0" indent="45720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24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3 letters of recommendation</a:t>
            </a:r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07253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0E82AF-428F-2274-F825-3FA6D45233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Application process continued..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0586DD-43C5-F338-BB14-FF1614D1E7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5132" y="1642820"/>
            <a:ext cx="9404722" cy="4605579"/>
          </a:xfrm>
        </p:spPr>
        <p:txBody>
          <a:bodyPr/>
          <a:lstStyle/>
          <a:p>
            <a:r>
              <a:rPr lang="en-US" sz="2400" dirty="0"/>
              <a:t>Virtual Interviews will be conducted in April</a:t>
            </a:r>
          </a:p>
          <a:p>
            <a:r>
              <a:rPr lang="en-US" sz="2400" dirty="0"/>
              <a:t>Tasks/Items that must be completed by October 1</a:t>
            </a:r>
          </a:p>
          <a:p>
            <a:pPr marL="914400" marR="0" indent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-NCCPA Certification</a:t>
            </a:r>
          </a:p>
          <a:p>
            <a:pPr marL="914400" marR="0" indent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-DE state licensure</a:t>
            </a:r>
          </a:p>
          <a:p>
            <a:pPr marL="914400" marR="0" indent="45720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24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-Official PA program transcript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57240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7000"/>
                <a:hueMod val="88000"/>
                <a:satMod val="130000"/>
                <a:lumMod val="124000"/>
              </a:schemeClr>
            </a:gs>
            <a:gs pos="100000">
              <a:schemeClr val="bg2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8" name="Picture 28">
            <a:extLst>
              <a:ext uri="{FF2B5EF4-FFF2-40B4-BE49-F238E27FC236}">
                <a16:creationId xmlns:a16="http://schemas.microsoft.com/office/drawing/2014/main" id="{91B28F63-CF00-448F-B141-FE33C33B18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49" name="Picture 30">
            <a:extLst>
              <a:ext uri="{FF2B5EF4-FFF2-40B4-BE49-F238E27FC236}">
                <a16:creationId xmlns:a16="http://schemas.microsoft.com/office/drawing/2014/main" id="{2AE609E2-8522-44E4-9077-980E5BCF3E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50" name="Oval 32">
            <a:extLst>
              <a:ext uri="{FF2B5EF4-FFF2-40B4-BE49-F238E27FC236}">
                <a16:creationId xmlns:a16="http://schemas.microsoft.com/office/drawing/2014/main" id="{4FA533C5-33E3-4611-AF9F-72811D8B26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pic>
        <p:nvPicPr>
          <p:cNvPr id="51" name="Picture 34">
            <a:extLst>
              <a:ext uri="{FF2B5EF4-FFF2-40B4-BE49-F238E27FC236}">
                <a16:creationId xmlns:a16="http://schemas.microsoft.com/office/drawing/2014/main" id="{8949AD42-25FD-4C3D-9EEE-B7FEC58099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52" name="Picture 36">
            <a:extLst>
              <a:ext uri="{FF2B5EF4-FFF2-40B4-BE49-F238E27FC236}">
                <a16:creationId xmlns:a16="http://schemas.microsoft.com/office/drawing/2014/main" id="{6AC7D913-60B7-4603-881B-831DA5D3A9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53" name="Rectangle 38">
            <a:extLst>
              <a:ext uri="{FF2B5EF4-FFF2-40B4-BE49-F238E27FC236}">
                <a16:creationId xmlns:a16="http://schemas.microsoft.com/office/drawing/2014/main" id="{87F0FDC4-AD8C-47D9-9131-623C98ADB0A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54" name="Rectangle 40">
            <a:extLst>
              <a:ext uri="{FF2B5EF4-FFF2-40B4-BE49-F238E27FC236}">
                <a16:creationId xmlns:a16="http://schemas.microsoft.com/office/drawing/2014/main" id="{DE27238C-8EAF-4098-86E6-7723B7DAE6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2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Freeform 36">
            <a:extLst>
              <a:ext uri="{FF2B5EF4-FFF2-40B4-BE49-F238E27FC236}">
                <a16:creationId xmlns:a16="http://schemas.microsoft.com/office/drawing/2014/main" id="{992F97B1-1891-4FCC-9E5F-BA97EDB48F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9351010" y="0"/>
            <a:ext cx="559472" cy="3709642"/>
          </a:xfrm>
          <a:custGeom>
            <a:avLst/>
            <a:gdLst>
              <a:gd name="connsiteX0" fmla="*/ 0 w 559472"/>
              <a:gd name="connsiteY0" fmla="*/ 0 h 3709642"/>
              <a:gd name="connsiteX1" fmla="*/ 473952 w 559472"/>
              <a:gd name="connsiteY1" fmla="*/ 0 h 3709642"/>
              <a:gd name="connsiteX2" fmla="*/ 485840 w 559472"/>
              <a:gd name="connsiteY2" fmla="*/ 161194 h 3709642"/>
              <a:gd name="connsiteX3" fmla="*/ 523949 w 559472"/>
              <a:gd name="connsiteY3" fmla="*/ 3672197 h 3709642"/>
              <a:gd name="connsiteX4" fmla="*/ 454748 w 559472"/>
              <a:gd name="connsiteY4" fmla="*/ 3709642 h 3709642"/>
              <a:gd name="connsiteX5" fmla="*/ 448224 w 559472"/>
              <a:gd name="connsiteY5" fmla="*/ 3510471 h 3709642"/>
              <a:gd name="connsiteX6" fmla="*/ 443564 w 559472"/>
              <a:gd name="connsiteY6" fmla="*/ 3408563 h 3709642"/>
              <a:gd name="connsiteX7" fmla="*/ 438902 w 559472"/>
              <a:gd name="connsiteY7" fmla="*/ 3304407 h 3709642"/>
              <a:gd name="connsiteX8" fmla="*/ 433941 w 559472"/>
              <a:gd name="connsiteY8" fmla="*/ 3198777 h 3709642"/>
              <a:gd name="connsiteX9" fmla="*/ 427584 w 559472"/>
              <a:gd name="connsiteY9" fmla="*/ 3092510 h 3709642"/>
              <a:gd name="connsiteX10" fmla="*/ 420988 w 559472"/>
              <a:gd name="connsiteY10" fmla="*/ 2984390 h 3709642"/>
              <a:gd name="connsiteX11" fmla="*/ 414330 w 559472"/>
              <a:gd name="connsiteY11" fmla="*/ 2874401 h 3709642"/>
              <a:gd name="connsiteX12" fmla="*/ 406840 w 559472"/>
              <a:gd name="connsiteY12" fmla="*/ 2762980 h 3709642"/>
              <a:gd name="connsiteX13" fmla="*/ 397745 w 559472"/>
              <a:gd name="connsiteY13" fmla="*/ 2650566 h 3709642"/>
              <a:gd name="connsiteX14" fmla="*/ 389154 w 559472"/>
              <a:gd name="connsiteY14" fmla="*/ 2536612 h 3709642"/>
              <a:gd name="connsiteX15" fmla="*/ 379225 w 559472"/>
              <a:gd name="connsiteY15" fmla="*/ 2421642 h 3709642"/>
              <a:gd name="connsiteX16" fmla="*/ 368316 w 559472"/>
              <a:gd name="connsiteY16" fmla="*/ 2305627 h 3709642"/>
              <a:gd name="connsiteX17" fmla="*/ 357466 w 559472"/>
              <a:gd name="connsiteY17" fmla="*/ 2189233 h 3709642"/>
              <a:gd name="connsiteX18" fmla="*/ 344982 w 559472"/>
              <a:gd name="connsiteY18" fmla="*/ 2071473 h 3709642"/>
              <a:gd name="connsiteX19" fmla="*/ 332466 w 559472"/>
              <a:gd name="connsiteY19" fmla="*/ 1952216 h 3709642"/>
              <a:gd name="connsiteX20" fmla="*/ 319121 w 559472"/>
              <a:gd name="connsiteY20" fmla="*/ 1833776 h 3709642"/>
              <a:gd name="connsiteX21" fmla="*/ 304408 w 559472"/>
              <a:gd name="connsiteY21" fmla="*/ 1713948 h 3709642"/>
              <a:gd name="connsiteX22" fmla="*/ 288685 w 559472"/>
              <a:gd name="connsiteY22" fmla="*/ 1592703 h 3709642"/>
              <a:gd name="connsiteX23" fmla="*/ 273050 w 559472"/>
              <a:gd name="connsiteY23" fmla="*/ 1471451 h 3709642"/>
              <a:gd name="connsiteX24" fmla="*/ 255813 w 559472"/>
              <a:gd name="connsiteY24" fmla="*/ 1350328 h 3709642"/>
              <a:gd name="connsiteX25" fmla="*/ 237060 w 559472"/>
              <a:gd name="connsiteY25" fmla="*/ 1227080 h 3709642"/>
              <a:gd name="connsiteX26" fmla="*/ 218488 w 559472"/>
              <a:gd name="connsiteY26" fmla="*/ 1106065 h 3709642"/>
              <a:gd name="connsiteX27" fmla="*/ 198221 w 559472"/>
              <a:gd name="connsiteY27" fmla="*/ 982940 h 3709642"/>
              <a:gd name="connsiteX28" fmla="*/ 177152 w 559472"/>
              <a:gd name="connsiteY28" fmla="*/ 858755 h 3709642"/>
              <a:gd name="connsiteX29" fmla="*/ 155551 w 559472"/>
              <a:gd name="connsiteY29" fmla="*/ 736861 h 3709642"/>
              <a:gd name="connsiteX30" fmla="*/ 131782 w 559472"/>
              <a:gd name="connsiteY30" fmla="*/ 613645 h 3709642"/>
              <a:gd name="connsiteX31" fmla="*/ 107123 w 559472"/>
              <a:gd name="connsiteY31" fmla="*/ 490500 h 3709642"/>
              <a:gd name="connsiteX32" fmla="*/ 82552 w 559472"/>
              <a:gd name="connsiteY32" fmla="*/ 367348 h 3709642"/>
              <a:gd name="connsiteX33" fmla="*/ 55608 w 559472"/>
              <a:gd name="connsiteY33" fmla="*/ 244762 h 3709642"/>
              <a:gd name="connsiteX34" fmla="*/ 28130 w 559472"/>
              <a:gd name="connsiteY34" fmla="*/ 122220 h 3709642"/>
              <a:gd name="connsiteX35" fmla="*/ 0 w 559472"/>
              <a:gd name="connsiteY35" fmla="*/ 0 h 37096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559472" h="3709642">
                <a:moveTo>
                  <a:pt x="0" y="0"/>
                </a:moveTo>
                <a:lnTo>
                  <a:pt x="473952" y="0"/>
                </a:lnTo>
                <a:lnTo>
                  <a:pt x="485840" y="161194"/>
                </a:lnTo>
                <a:cubicBezTo>
                  <a:pt x="552063" y="1147770"/>
                  <a:pt x="592441" y="3086737"/>
                  <a:pt x="523949" y="3672197"/>
                </a:cubicBezTo>
                <a:cubicBezTo>
                  <a:pt x="500842" y="3684557"/>
                  <a:pt x="477855" y="3697282"/>
                  <a:pt x="454748" y="3709642"/>
                </a:cubicBezTo>
                <a:lnTo>
                  <a:pt x="448224" y="3510471"/>
                </a:lnTo>
                <a:lnTo>
                  <a:pt x="443564" y="3408563"/>
                </a:lnTo>
                <a:lnTo>
                  <a:pt x="438902" y="3304407"/>
                </a:lnTo>
                <a:lnTo>
                  <a:pt x="433941" y="3198777"/>
                </a:lnTo>
                <a:lnTo>
                  <a:pt x="427584" y="3092510"/>
                </a:lnTo>
                <a:lnTo>
                  <a:pt x="420988" y="2984390"/>
                </a:lnTo>
                <a:lnTo>
                  <a:pt x="414330" y="2874401"/>
                </a:lnTo>
                <a:lnTo>
                  <a:pt x="406840" y="2762980"/>
                </a:lnTo>
                <a:lnTo>
                  <a:pt x="397745" y="2650566"/>
                </a:lnTo>
                <a:lnTo>
                  <a:pt x="389154" y="2536612"/>
                </a:lnTo>
                <a:lnTo>
                  <a:pt x="379225" y="2421642"/>
                </a:lnTo>
                <a:lnTo>
                  <a:pt x="368316" y="2305627"/>
                </a:lnTo>
                <a:lnTo>
                  <a:pt x="357466" y="2189233"/>
                </a:lnTo>
                <a:lnTo>
                  <a:pt x="344982" y="2071473"/>
                </a:lnTo>
                <a:lnTo>
                  <a:pt x="332466" y="1952216"/>
                </a:lnTo>
                <a:lnTo>
                  <a:pt x="319121" y="1833776"/>
                </a:lnTo>
                <a:lnTo>
                  <a:pt x="304408" y="1713948"/>
                </a:lnTo>
                <a:lnTo>
                  <a:pt x="288685" y="1592703"/>
                </a:lnTo>
                <a:lnTo>
                  <a:pt x="273050" y="1471451"/>
                </a:lnTo>
                <a:lnTo>
                  <a:pt x="255813" y="1350328"/>
                </a:lnTo>
                <a:lnTo>
                  <a:pt x="237060" y="1227080"/>
                </a:lnTo>
                <a:lnTo>
                  <a:pt x="218488" y="1106065"/>
                </a:lnTo>
                <a:lnTo>
                  <a:pt x="198221" y="982940"/>
                </a:lnTo>
                <a:lnTo>
                  <a:pt x="177152" y="858755"/>
                </a:lnTo>
                <a:lnTo>
                  <a:pt x="155551" y="736861"/>
                </a:lnTo>
                <a:lnTo>
                  <a:pt x="131782" y="613645"/>
                </a:lnTo>
                <a:lnTo>
                  <a:pt x="107123" y="490500"/>
                </a:lnTo>
                <a:lnTo>
                  <a:pt x="82552" y="367348"/>
                </a:lnTo>
                <a:lnTo>
                  <a:pt x="55608" y="244762"/>
                </a:lnTo>
                <a:lnTo>
                  <a:pt x="28130" y="1222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lumMod val="60000"/>
              <a:lumOff val="40000"/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56" name="Freeform: Shape 44">
            <a:extLst>
              <a:ext uri="{FF2B5EF4-FFF2-40B4-BE49-F238E27FC236}">
                <a16:creationId xmlns:a16="http://schemas.microsoft.com/office/drawing/2014/main" id="{78C6C821-FEE1-4EB6-9590-C021440C77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3175" y="0"/>
            <a:ext cx="9700459" cy="6858001"/>
          </a:xfrm>
          <a:custGeom>
            <a:avLst/>
            <a:gdLst>
              <a:gd name="connsiteX0" fmla="*/ 0 w 9700459"/>
              <a:gd name="connsiteY0" fmla="*/ 0 h 6858001"/>
              <a:gd name="connsiteX1" fmla="*/ 1323975 w 9700459"/>
              <a:gd name="connsiteY1" fmla="*/ 0 h 6858001"/>
              <a:gd name="connsiteX2" fmla="*/ 1517015 w 9700459"/>
              <a:gd name="connsiteY2" fmla="*/ 0 h 6858001"/>
              <a:gd name="connsiteX3" fmla="*/ 3241265 w 9700459"/>
              <a:gd name="connsiteY3" fmla="*/ 0 h 6858001"/>
              <a:gd name="connsiteX4" fmla="*/ 3241265 w 9700459"/>
              <a:gd name="connsiteY4" fmla="*/ 1 h 6858001"/>
              <a:gd name="connsiteX5" fmla="*/ 8355744 w 9700459"/>
              <a:gd name="connsiteY5" fmla="*/ 1 h 6858001"/>
              <a:gd name="connsiteX6" fmla="*/ 8355744 w 9700459"/>
              <a:gd name="connsiteY6" fmla="*/ 0 h 6858001"/>
              <a:gd name="connsiteX7" fmla="*/ 9699282 w 9700459"/>
              <a:gd name="connsiteY7" fmla="*/ 0 h 6858001"/>
              <a:gd name="connsiteX8" fmla="*/ 9674237 w 9700459"/>
              <a:gd name="connsiteY8" fmla="*/ 155677 h 6858001"/>
              <a:gd name="connsiteX9" fmla="*/ 9650368 w 9700459"/>
              <a:gd name="connsiteY9" fmla="*/ 310668 h 6858001"/>
              <a:gd name="connsiteX10" fmla="*/ 9627004 w 9700459"/>
              <a:gd name="connsiteY10" fmla="*/ 466344 h 6858001"/>
              <a:gd name="connsiteX11" fmla="*/ 9607001 w 9700459"/>
              <a:gd name="connsiteY11" fmla="*/ 622707 h 6858001"/>
              <a:gd name="connsiteX12" fmla="*/ 9586830 w 9700459"/>
              <a:gd name="connsiteY12" fmla="*/ 778383 h 6858001"/>
              <a:gd name="connsiteX13" fmla="*/ 9568004 w 9700459"/>
              <a:gd name="connsiteY13" fmla="*/ 934746 h 6858001"/>
              <a:gd name="connsiteX14" fmla="*/ 9551868 w 9700459"/>
              <a:gd name="connsiteY14" fmla="*/ 1089051 h 6858001"/>
              <a:gd name="connsiteX15" fmla="*/ 9536572 w 9700459"/>
              <a:gd name="connsiteY15" fmla="*/ 1245413 h 6858001"/>
              <a:gd name="connsiteX16" fmla="*/ 9522620 w 9700459"/>
              <a:gd name="connsiteY16" fmla="*/ 1401090 h 6858001"/>
              <a:gd name="connsiteX17" fmla="*/ 9510518 w 9700459"/>
              <a:gd name="connsiteY17" fmla="*/ 1554023 h 6858001"/>
              <a:gd name="connsiteX18" fmla="*/ 9498415 w 9700459"/>
              <a:gd name="connsiteY18" fmla="*/ 1709014 h 6858001"/>
              <a:gd name="connsiteX19" fmla="*/ 9488330 w 9700459"/>
              <a:gd name="connsiteY19" fmla="*/ 1861947 h 6858001"/>
              <a:gd name="connsiteX20" fmla="*/ 9480430 w 9700459"/>
              <a:gd name="connsiteY20" fmla="*/ 2014881 h 6858001"/>
              <a:gd name="connsiteX21" fmla="*/ 9472193 w 9700459"/>
              <a:gd name="connsiteY21" fmla="*/ 2167128 h 6858001"/>
              <a:gd name="connsiteX22" fmla="*/ 9465302 w 9700459"/>
              <a:gd name="connsiteY22" fmla="*/ 2318004 h 6858001"/>
              <a:gd name="connsiteX23" fmla="*/ 9460427 w 9700459"/>
              <a:gd name="connsiteY23" fmla="*/ 2467509 h 6858001"/>
              <a:gd name="connsiteX24" fmla="*/ 9456225 w 9700459"/>
              <a:gd name="connsiteY24" fmla="*/ 2617013 h 6858001"/>
              <a:gd name="connsiteX25" fmla="*/ 9452191 w 9700459"/>
              <a:gd name="connsiteY25" fmla="*/ 2765146 h 6858001"/>
              <a:gd name="connsiteX26" fmla="*/ 9450342 w 9700459"/>
              <a:gd name="connsiteY26" fmla="*/ 2911221 h 6858001"/>
              <a:gd name="connsiteX27" fmla="*/ 9448325 w 9700459"/>
              <a:gd name="connsiteY27" fmla="*/ 3057297 h 6858001"/>
              <a:gd name="connsiteX28" fmla="*/ 9447316 w 9700459"/>
              <a:gd name="connsiteY28" fmla="*/ 3201315 h 6858001"/>
              <a:gd name="connsiteX29" fmla="*/ 9448325 w 9700459"/>
              <a:gd name="connsiteY29" fmla="*/ 3343961 h 6858001"/>
              <a:gd name="connsiteX30" fmla="*/ 9448325 w 9700459"/>
              <a:gd name="connsiteY30" fmla="*/ 3485236 h 6858001"/>
              <a:gd name="connsiteX31" fmla="*/ 9450342 w 9700459"/>
              <a:gd name="connsiteY31" fmla="*/ 3625139 h 6858001"/>
              <a:gd name="connsiteX32" fmla="*/ 9453367 w 9700459"/>
              <a:gd name="connsiteY32" fmla="*/ 3762299 h 6858001"/>
              <a:gd name="connsiteX33" fmla="*/ 9456225 w 9700459"/>
              <a:gd name="connsiteY33" fmla="*/ 3898087 h 6858001"/>
              <a:gd name="connsiteX34" fmla="*/ 9459419 w 9700459"/>
              <a:gd name="connsiteY34" fmla="*/ 4031133 h 6858001"/>
              <a:gd name="connsiteX35" fmla="*/ 9464293 w 9700459"/>
              <a:gd name="connsiteY35" fmla="*/ 4163492 h 6858001"/>
              <a:gd name="connsiteX36" fmla="*/ 9469504 w 9700459"/>
              <a:gd name="connsiteY36" fmla="*/ 4293793 h 6858001"/>
              <a:gd name="connsiteX37" fmla="*/ 9474210 w 9700459"/>
              <a:gd name="connsiteY37" fmla="*/ 4421352 h 6858001"/>
              <a:gd name="connsiteX38" fmla="*/ 9487490 w 9700459"/>
              <a:gd name="connsiteY38" fmla="*/ 4670298 h 6858001"/>
              <a:gd name="connsiteX39" fmla="*/ 9501609 w 9700459"/>
              <a:gd name="connsiteY39" fmla="*/ 4908956 h 6858001"/>
              <a:gd name="connsiteX40" fmla="*/ 9516401 w 9700459"/>
              <a:gd name="connsiteY40" fmla="*/ 5138013 h 6858001"/>
              <a:gd name="connsiteX41" fmla="*/ 9532706 w 9700459"/>
              <a:gd name="connsiteY41" fmla="*/ 5354726 h 6858001"/>
              <a:gd name="connsiteX42" fmla="*/ 9549683 w 9700459"/>
              <a:gd name="connsiteY42" fmla="*/ 5561838 h 6858001"/>
              <a:gd name="connsiteX43" fmla="*/ 9568004 w 9700459"/>
              <a:gd name="connsiteY43" fmla="*/ 5753862 h 6858001"/>
              <a:gd name="connsiteX44" fmla="*/ 9585990 w 9700459"/>
              <a:gd name="connsiteY44" fmla="*/ 5934227 h 6858001"/>
              <a:gd name="connsiteX45" fmla="*/ 9603975 w 9700459"/>
              <a:gd name="connsiteY45" fmla="*/ 6100191 h 6858001"/>
              <a:gd name="connsiteX46" fmla="*/ 9620952 w 9700459"/>
              <a:gd name="connsiteY46" fmla="*/ 6252438 h 6858001"/>
              <a:gd name="connsiteX47" fmla="*/ 9637089 w 9700459"/>
              <a:gd name="connsiteY47" fmla="*/ 6387541 h 6858001"/>
              <a:gd name="connsiteX48" fmla="*/ 9652385 w 9700459"/>
              <a:gd name="connsiteY48" fmla="*/ 6509613 h 6858001"/>
              <a:gd name="connsiteX49" fmla="*/ 9665160 w 9700459"/>
              <a:gd name="connsiteY49" fmla="*/ 6612483 h 6858001"/>
              <a:gd name="connsiteX50" fmla="*/ 9677262 w 9700459"/>
              <a:gd name="connsiteY50" fmla="*/ 6698894 h 6858001"/>
              <a:gd name="connsiteX51" fmla="*/ 9694576 w 9700459"/>
              <a:gd name="connsiteY51" fmla="*/ 6817538 h 6858001"/>
              <a:gd name="connsiteX52" fmla="*/ 9700459 w 9700459"/>
              <a:gd name="connsiteY52" fmla="*/ 6858000 h 6858001"/>
              <a:gd name="connsiteX53" fmla="*/ 8795105 w 9700459"/>
              <a:gd name="connsiteY53" fmla="*/ 6858000 h 6858001"/>
              <a:gd name="connsiteX54" fmla="*/ 8795105 w 9700459"/>
              <a:gd name="connsiteY54" fmla="*/ 6858001 h 6858001"/>
              <a:gd name="connsiteX55" fmla="*/ 2704541 w 9700459"/>
              <a:gd name="connsiteY55" fmla="*/ 6858001 h 6858001"/>
              <a:gd name="connsiteX56" fmla="*/ 2704541 w 9700459"/>
              <a:gd name="connsiteY56" fmla="*/ 6858000 h 6858001"/>
              <a:gd name="connsiteX57" fmla="*/ 1517015 w 9700459"/>
              <a:gd name="connsiteY57" fmla="*/ 6858000 h 6858001"/>
              <a:gd name="connsiteX58" fmla="*/ 1323975 w 9700459"/>
              <a:gd name="connsiteY58" fmla="*/ 6858000 h 6858001"/>
              <a:gd name="connsiteX59" fmla="*/ 0 w 9700459"/>
              <a:gd name="connsiteY59" fmla="*/ 6858000 h 685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</a:cxnLst>
            <a:rect l="l" t="t" r="r" b="b"/>
            <a:pathLst>
              <a:path w="9700459" h="6858001">
                <a:moveTo>
                  <a:pt x="0" y="0"/>
                </a:moveTo>
                <a:lnTo>
                  <a:pt x="1323975" y="0"/>
                </a:lnTo>
                <a:lnTo>
                  <a:pt x="1517015" y="0"/>
                </a:lnTo>
                <a:lnTo>
                  <a:pt x="3241265" y="0"/>
                </a:lnTo>
                <a:lnTo>
                  <a:pt x="3241265" y="1"/>
                </a:lnTo>
                <a:lnTo>
                  <a:pt x="8355744" y="1"/>
                </a:lnTo>
                <a:lnTo>
                  <a:pt x="8355744" y="0"/>
                </a:lnTo>
                <a:lnTo>
                  <a:pt x="9699282" y="0"/>
                </a:lnTo>
                <a:lnTo>
                  <a:pt x="9674237" y="155677"/>
                </a:lnTo>
                <a:lnTo>
                  <a:pt x="9650368" y="310668"/>
                </a:lnTo>
                <a:lnTo>
                  <a:pt x="9627004" y="466344"/>
                </a:lnTo>
                <a:lnTo>
                  <a:pt x="9607001" y="622707"/>
                </a:lnTo>
                <a:lnTo>
                  <a:pt x="9586830" y="778383"/>
                </a:lnTo>
                <a:lnTo>
                  <a:pt x="9568004" y="934746"/>
                </a:lnTo>
                <a:lnTo>
                  <a:pt x="9551868" y="1089051"/>
                </a:lnTo>
                <a:lnTo>
                  <a:pt x="9536572" y="1245413"/>
                </a:lnTo>
                <a:lnTo>
                  <a:pt x="9522620" y="1401090"/>
                </a:lnTo>
                <a:lnTo>
                  <a:pt x="9510518" y="1554023"/>
                </a:lnTo>
                <a:lnTo>
                  <a:pt x="9498415" y="1709014"/>
                </a:lnTo>
                <a:lnTo>
                  <a:pt x="9488330" y="1861947"/>
                </a:lnTo>
                <a:lnTo>
                  <a:pt x="9480430" y="2014881"/>
                </a:lnTo>
                <a:lnTo>
                  <a:pt x="9472193" y="2167128"/>
                </a:lnTo>
                <a:lnTo>
                  <a:pt x="9465302" y="2318004"/>
                </a:lnTo>
                <a:lnTo>
                  <a:pt x="9460427" y="2467509"/>
                </a:lnTo>
                <a:lnTo>
                  <a:pt x="9456225" y="2617013"/>
                </a:lnTo>
                <a:lnTo>
                  <a:pt x="9452191" y="2765146"/>
                </a:lnTo>
                <a:lnTo>
                  <a:pt x="9450342" y="2911221"/>
                </a:lnTo>
                <a:lnTo>
                  <a:pt x="9448325" y="3057297"/>
                </a:lnTo>
                <a:lnTo>
                  <a:pt x="9447316" y="3201315"/>
                </a:lnTo>
                <a:lnTo>
                  <a:pt x="9448325" y="3343961"/>
                </a:lnTo>
                <a:lnTo>
                  <a:pt x="9448325" y="3485236"/>
                </a:lnTo>
                <a:lnTo>
                  <a:pt x="9450342" y="3625139"/>
                </a:lnTo>
                <a:lnTo>
                  <a:pt x="9453367" y="3762299"/>
                </a:lnTo>
                <a:lnTo>
                  <a:pt x="9456225" y="3898087"/>
                </a:lnTo>
                <a:lnTo>
                  <a:pt x="9459419" y="4031133"/>
                </a:lnTo>
                <a:lnTo>
                  <a:pt x="9464293" y="4163492"/>
                </a:lnTo>
                <a:lnTo>
                  <a:pt x="9469504" y="4293793"/>
                </a:lnTo>
                <a:lnTo>
                  <a:pt x="9474210" y="4421352"/>
                </a:lnTo>
                <a:lnTo>
                  <a:pt x="9487490" y="4670298"/>
                </a:lnTo>
                <a:lnTo>
                  <a:pt x="9501609" y="4908956"/>
                </a:lnTo>
                <a:lnTo>
                  <a:pt x="9516401" y="5138013"/>
                </a:lnTo>
                <a:lnTo>
                  <a:pt x="9532706" y="5354726"/>
                </a:lnTo>
                <a:lnTo>
                  <a:pt x="9549683" y="5561838"/>
                </a:lnTo>
                <a:lnTo>
                  <a:pt x="9568004" y="5753862"/>
                </a:lnTo>
                <a:lnTo>
                  <a:pt x="9585990" y="5934227"/>
                </a:lnTo>
                <a:lnTo>
                  <a:pt x="9603975" y="6100191"/>
                </a:lnTo>
                <a:lnTo>
                  <a:pt x="9620952" y="6252438"/>
                </a:lnTo>
                <a:lnTo>
                  <a:pt x="9637089" y="6387541"/>
                </a:lnTo>
                <a:lnTo>
                  <a:pt x="9652385" y="6509613"/>
                </a:lnTo>
                <a:lnTo>
                  <a:pt x="9665160" y="6612483"/>
                </a:lnTo>
                <a:lnTo>
                  <a:pt x="9677262" y="6698894"/>
                </a:lnTo>
                <a:lnTo>
                  <a:pt x="9694576" y="6817538"/>
                </a:lnTo>
                <a:lnTo>
                  <a:pt x="9700459" y="6858000"/>
                </a:lnTo>
                <a:lnTo>
                  <a:pt x="8795105" y="6858000"/>
                </a:lnTo>
                <a:lnTo>
                  <a:pt x="8795105" y="6858001"/>
                </a:lnTo>
                <a:lnTo>
                  <a:pt x="2704541" y="6858001"/>
                </a:lnTo>
                <a:lnTo>
                  <a:pt x="2704541" y="6858000"/>
                </a:lnTo>
                <a:lnTo>
                  <a:pt x="1517015" y="6858000"/>
                </a:lnTo>
                <a:lnTo>
                  <a:pt x="1323975" y="6858000"/>
                </a:lnTo>
                <a:lnTo>
                  <a:pt x="0" y="6858000"/>
                </a:lnTo>
                <a:close/>
              </a:path>
            </a:pathLst>
          </a:custGeom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0A5BA3-B91F-7C2A-7B7D-E436CCE771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5" y="4777380"/>
            <a:ext cx="6974911" cy="861420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sz="1800" b="1" u="sng" dirty="0">
                <a:solidFill>
                  <a:srgbClr val="002060"/>
                </a:solidFill>
                <a:effectLst/>
                <a:latin typeface="Montserrat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  <a:hlinkClick r:id="rId6"/>
              </a:rPr>
              <a:t>APPEmergencyMedicineFellowship@nemours.org</a:t>
            </a:r>
            <a:endParaRPr lang="en-US" b="0" i="0" kern="1200" cap="all" dirty="0">
              <a:solidFill>
                <a:schemeClr val="tx1">
                  <a:lumMod val="85000"/>
                  <a:lumOff val="15000"/>
                </a:schemeClr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FAE103D-AE92-BD7B-5E35-AE5ED0DDEB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4955" y="1447800"/>
            <a:ext cx="6974915" cy="3329581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7200" b="0" i="0" kern="12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Thank you</a:t>
            </a: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B61A74B3-E247-44D4-8C48-FAE8E20564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282908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27</TotalTime>
  <Words>165</Words>
  <Application>Microsoft Office PowerPoint</Application>
  <PresentationFormat>Widescreen</PresentationFormat>
  <Paragraphs>29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Cambria</vt:lpstr>
      <vt:lpstr>Century Gothic</vt:lpstr>
      <vt:lpstr>Montserrat</vt:lpstr>
      <vt:lpstr>Wingdings 3</vt:lpstr>
      <vt:lpstr>Ion</vt:lpstr>
      <vt:lpstr>Physician Assistant Fellowship  in  Pediatric Emergency Medicine</vt:lpstr>
      <vt:lpstr>Structure</vt:lpstr>
      <vt:lpstr>Application</vt:lpstr>
      <vt:lpstr>Application process continued..</vt:lpstr>
      <vt:lpstr>Thank you</vt:lpstr>
    </vt:vector>
  </TitlesOfParts>
  <Company>Nemours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Physician Assistant Fellowship  in  Pediatric Emergency Medicine</dc:title>
  <dc:creator>Donovan, Megan F.</dc:creator>
  <cp:lastModifiedBy>Donovan, Megan F.</cp:lastModifiedBy>
  <cp:revision>2</cp:revision>
  <dcterms:created xsi:type="dcterms:W3CDTF">2023-01-17T15:06:07Z</dcterms:created>
  <dcterms:modified xsi:type="dcterms:W3CDTF">2024-01-29T19:53:30Z</dcterms:modified>
</cp:coreProperties>
</file>