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3" d="100"/>
          <a:sy n="23" d="100"/>
        </p:scale>
        <p:origin x="1626" y="4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1/30/2020</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9600" y="6934200"/>
            <a:ext cx="9601200" cy="11910953"/>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If specified, your poster may be required to include the abstract as submitted.  It is usually helpful to have it be the same here as in the abstract book for the meeting.</a:t>
            </a:r>
          </a:p>
          <a:p>
            <a:r>
              <a:rPr lang="en-US" sz="3200" dirty="0">
                <a:latin typeface="Arial" pitchFamily="34" charset="0"/>
                <a:cs typeface="Arial" pitchFamily="34" charset="0"/>
              </a:rPr>
              <a:t>Helpful hints:</a:t>
            </a:r>
          </a:p>
          <a:p>
            <a:r>
              <a:rPr lang="en-US" sz="3200" dirty="0">
                <a:latin typeface="Arial" pitchFamily="34" charset="0"/>
                <a:cs typeface="Arial" pitchFamily="34" charset="0"/>
              </a:rPr>
              <a:t>Body text:  Arial or Calibri, 32-36 </a:t>
            </a:r>
            <a:r>
              <a:rPr lang="en-US" sz="3200" dirty="0" err="1">
                <a:latin typeface="Arial" pitchFamily="34" charset="0"/>
                <a:cs typeface="Arial" pitchFamily="34" charset="0"/>
              </a:rPr>
              <a:t>pt</a:t>
            </a:r>
            <a:r>
              <a:rPr lang="en-US" sz="3200" dirty="0">
                <a:latin typeface="Arial" pitchFamily="34" charset="0"/>
                <a:cs typeface="Arial" pitchFamily="34" charset="0"/>
              </a:rPr>
              <a:t> font size is a good readable size.  Slide around the size of the text box and the other elements of the poster to best accommodate the abstract.  </a:t>
            </a:r>
          </a:p>
          <a:p>
            <a:r>
              <a:rPr lang="en-US" sz="3200" dirty="0">
                <a:latin typeface="Arial" pitchFamily="34" charset="0"/>
                <a:cs typeface="Arial" pitchFamily="34" charset="0"/>
              </a:rPr>
              <a:t>Most meetings specify the word count of the abstract, and can vary from 250-500 words.</a:t>
            </a:r>
          </a:p>
          <a:p>
            <a:r>
              <a:rPr lang="en-US" sz="3200" dirty="0">
                <a:latin typeface="Arial" pitchFamily="34" charset="0"/>
                <a:cs typeface="Arial" pitchFamily="34" charset="0"/>
              </a:rPr>
              <a:t>Remember:</a:t>
            </a:r>
          </a:p>
          <a:p>
            <a:pPr marL="342900" indent="-342900">
              <a:buFont typeface="Arial" pitchFamily="34" charset="0"/>
              <a:buChar char="•"/>
            </a:pPr>
            <a:r>
              <a:rPr lang="en-US" sz="3200" dirty="0">
                <a:latin typeface="Arial" pitchFamily="34" charset="0"/>
                <a:cs typeface="Arial" pitchFamily="34" charset="0"/>
              </a:rPr>
              <a:t>Posters are designed to be viewed from a distance, and should not be too text heavy-- the reading should be quick reads; most people only take 5-10 minutes at a poster, even if it is one that is of interest</a:t>
            </a:r>
          </a:p>
          <a:p>
            <a:pPr marL="342900" indent="-342900">
              <a:buFont typeface="Arial" pitchFamily="34" charset="0"/>
              <a:buChar char="•"/>
            </a:pPr>
            <a:r>
              <a:rPr lang="en-US" sz="3200" dirty="0">
                <a:latin typeface="Arial" pitchFamily="34" charset="0"/>
                <a:cs typeface="Arial" pitchFamily="34" charset="0"/>
              </a:rPr>
              <a:t>Use text blocks that are not too wide</a:t>
            </a:r>
          </a:p>
          <a:p>
            <a:pPr marL="342900" indent="-342900">
              <a:buFont typeface="Arial" pitchFamily="34" charset="0"/>
              <a:buChar char="•"/>
            </a:pPr>
            <a:r>
              <a:rPr lang="en-US" sz="3200" dirty="0">
                <a:latin typeface="Arial" pitchFamily="34" charset="0"/>
                <a:cs typeface="Arial" pitchFamily="34" charset="0"/>
              </a:rPr>
              <a:t>Use visuals as much as possible to convey your information.</a:t>
            </a:r>
          </a:p>
          <a:p>
            <a:pPr marL="342900" indent="-342900">
              <a:buFont typeface="Arial" pitchFamily="34" charset="0"/>
              <a:buChar char="•"/>
            </a:pPr>
            <a:r>
              <a:rPr lang="en-US" sz="32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3200" dirty="0">
                <a:latin typeface="Arial" pitchFamily="34" charset="0"/>
                <a:cs typeface="Arial" pitchFamily="34" charset="0"/>
              </a:rPr>
              <a:t>Add figure legends to all diagrams, pictures, tables, graphs, etc.  </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1" name="TextBox 10"/>
          <p:cNvSpPr txBox="1"/>
          <p:nvPr/>
        </p:nvSpPr>
        <p:spPr>
          <a:xfrm>
            <a:off x="990600" y="19278600"/>
            <a:ext cx="8610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dirty="0">
                <a:latin typeface="Arial" pitchFamily="34" charset="0"/>
                <a:cs typeface="Arial" pitchFamily="34" charset="0"/>
              </a:rPr>
              <a:t>Introduction</a:t>
            </a:r>
          </a:p>
        </p:txBody>
      </p:sp>
      <p:sp>
        <p:nvSpPr>
          <p:cNvPr id="12" name="TextBox 435"/>
          <p:cNvSpPr txBox="1">
            <a:spLocks noChangeArrowheads="1"/>
          </p:cNvSpPr>
          <p:nvPr/>
        </p:nvSpPr>
        <p:spPr bwMode="auto">
          <a:xfrm>
            <a:off x="457200" y="21336000"/>
            <a:ext cx="9220200" cy="9325630"/>
          </a:xfrm>
          <a:prstGeom prst="rect">
            <a:avLst/>
          </a:prstGeom>
          <a:noFill/>
          <a:ln w="9525">
            <a:noFill/>
            <a:miter lim="800000"/>
            <a:headEnd/>
            <a:tailEnd/>
          </a:ln>
        </p:spPr>
        <p:txBody>
          <a:bodyPr wrap="square">
            <a:spAutoFit/>
          </a:bodyPr>
          <a:lstStyle/>
          <a:p>
            <a:r>
              <a:rPr lang="en-US" sz="3000" dirty="0">
                <a:latin typeface="Arial" pitchFamily="34" charset="0"/>
                <a:cs typeface="Arial" pitchFamily="34" charset="0"/>
              </a:rPr>
              <a:t>The introduction introduces the clinical presentation and should include:  </a:t>
            </a:r>
          </a:p>
          <a:p>
            <a:pPr marL="457200" indent="-457200">
              <a:buFont typeface="Arial" pitchFamily="34" charset="0"/>
              <a:buChar char="•"/>
            </a:pPr>
            <a:r>
              <a:rPr lang="en-US" sz="3000" dirty="0">
                <a:latin typeface="Arial" pitchFamily="34" charset="0"/>
                <a:cs typeface="Arial" pitchFamily="34" charset="0"/>
              </a:rPr>
              <a:t>Relevant facts about the clinical condition</a:t>
            </a:r>
          </a:p>
          <a:p>
            <a:pPr marL="457200" indent="-457200">
              <a:buFont typeface="Arial" pitchFamily="34" charset="0"/>
              <a:buChar char="•"/>
            </a:pPr>
            <a:r>
              <a:rPr lang="en-US" sz="3000" dirty="0">
                <a:latin typeface="Arial" pitchFamily="34" charset="0"/>
                <a:cs typeface="Arial" pitchFamily="34" charset="0"/>
              </a:rPr>
              <a:t>Importance of the case</a:t>
            </a:r>
          </a:p>
          <a:p>
            <a:pPr marL="457200" indent="-457200">
              <a:buFont typeface="Arial" pitchFamily="34" charset="0"/>
              <a:buChar char="•"/>
            </a:pPr>
            <a:r>
              <a:rPr lang="en-US" sz="3000" dirty="0">
                <a:latin typeface="Arial" pitchFamily="34" charset="0"/>
                <a:cs typeface="Arial" pitchFamily="34" charset="0"/>
              </a:rPr>
              <a:t>Facts and statistics</a:t>
            </a:r>
          </a:p>
          <a:p>
            <a:pPr marL="457200" indent="-457200">
              <a:buFont typeface="Arial" pitchFamily="34" charset="0"/>
              <a:buChar char="•"/>
            </a:pPr>
            <a:r>
              <a:rPr lang="en-US" sz="3000" dirty="0">
                <a:latin typeface="Arial" pitchFamily="34" charset="0"/>
                <a:cs typeface="Arial" pitchFamily="34" charset="0"/>
              </a:rPr>
              <a:t>Context of the case with respect to current literature or new interpretation of previous understanding.  </a:t>
            </a:r>
          </a:p>
          <a:p>
            <a:r>
              <a:rPr lang="en-US" sz="3000" dirty="0">
                <a:latin typeface="Arial" pitchFamily="34" charset="0"/>
                <a:cs typeface="Arial" pitchFamily="34" charset="0"/>
              </a:rPr>
              <a:t>This can be bullet points of text, a graphic describing a method, or graphic of the overview of your project. </a:t>
            </a:r>
          </a:p>
          <a:p>
            <a:endParaRPr lang="en-US" sz="3000" b="1" dirty="0">
              <a:latin typeface="Arial" pitchFamily="34" charset="0"/>
              <a:cs typeface="Arial" pitchFamily="34" charset="0"/>
            </a:endParaRPr>
          </a:p>
          <a:p>
            <a:r>
              <a:rPr lang="en-US" sz="3000" b="1" dirty="0">
                <a:latin typeface="Arial" pitchFamily="34" charset="0"/>
                <a:cs typeface="Arial" pitchFamily="34" charset="0"/>
              </a:rPr>
              <a:t>Additional helpful hints about text:</a:t>
            </a:r>
          </a:p>
          <a:p>
            <a:pPr marL="342900" indent="-342900">
              <a:buFont typeface="Arial" pitchFamily="34" charset="0"/>
              <a:buChar char="•"/>
            </a:pPr>
            <a:r>
              <a:rPr lang="en-US" sz="3000" dirty="0">
                <a:latin typeface="Arial" pitchFamily="34" charset="0"/>
                <a:cs typeface="Arial" pitchFamily="34" charset="0"/>
              </a:rPr>
              <a:t>To adjust the spacing of your text and/or bullets/numbers, use the indent slide along the ruler at the top of the PowerPoint.  </a:t>
            </a:r>
            <a:r>
              <a:rPr lang="en-US" sz="3000" b="1" dirty="0">
                <a:latin typeface="Arial" pitchFamily="34" charset="0"/>
                <a:cs typeface="Arial" pitchFamily="34" charset="0"/>
              </a:rPr>
              <a:t>Don’t use the spacebar to adjust the position of your text.  </a:t>
            </a:r>
            <a:r>
              <a:rPr lang="en-US" sz="3000" dirty="0">
                <a:latin typeface="Arial" pitchFamily="34" charset="0"/>
                <a:cs typeface="Arial" pitchFamily="34" charset="0"/>
              </a:rPr>
              <a:t>The spacing will often print somewhat differently when using the spacebar.</a:t>
            </a:r>
          </a:p>
          <a:p>
            <a:pPr marL="1325563" lvl="1" indent="-411163">
              <a:buFont typeface="Arial" pitchFamily="34" charset="0"/>
              <a:buChar char="•"/>
            </a:pPr>
            <a:r>
              <a:rPr lang="en-US" sz="3000" dirty="0">
                <a:latin typeface="Arial" pitchFamily="34" charset="0"/>
                <a:cs typeface="Arial" pitchFamily="34" charset="0"/>
              </a:rPr>
              <a:t>You can also use the align text tools for centering or justifying Left or Right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494261737"/>
              </p:ext>
            </p:extLst>
          </p:nvPr>
        </p:nvGraphicFramePr>
        <p:xfrm>
          <a:off x="22707600" y="8229600"/>
          <a:ext cx="9525001" cy="4940969"/>
        </p:xfrm>
        <a:graphic>
          <a:graphicData uri="http://schemas.openxmlformats.org/drawingml/2006/table">
            <a:tbl>
              <a:tblPr firstRow="1" bandRow="1">
                <a:tableStyleId>{2D5ABB26-0587-4C30-8999-92F81FD0307C}</a:tableStyleId>
              </a:tblPr>
              <a:tblGrid>
                <a:gridCol w="1998772">
                  <a:extLst>
                    <a:ext uri="{9D8B030D-6E8A-4147-A177-3AD203B41FA5}">
                      <a16:colId xmlns:a16="http://schemas.microsoft.com/office/drawing/2014/main" val="20000"/>
                    </a:ext>
                  </a:extLst>
                </a:gridCol>
                <a:gridCol w="1887428">
                  <a:extLst>
                    <a:ext uri="{9D8B030D-6E8A-4147-A177-3AD203B41FA5}">
                      <a16:colId xmlns:a16="http://schemas.microsoft.com/office/drawing/2014/main" val="20001"/>
                    </a:ext>
                  </a:extLst>
                </a:gridCol>
                <a:gridCol w="2380248">
                  <a:extLst>
                    <a:ext uri="{9D8B030D-6E8A-4147-A177-3AD203B41FA5}">
                      <a16:colId xmlns:a16="http://schemas.microsoft.com/office/drawing/2014/main" val="20002"/>
                    </a:ext>
                  </a:extLst>
                </a:gridCol>
                <a:gridCol w="3258553">
                  <a:extLst>
                    <a:ext uri="{9D8B030D-6E8A-4147-A177-3AD203B41FA5}">
                      <a16:colId xmlns:a16="http://schemas.microsoft.com/office/drawing/2014/main" val="20003"/>
                    </a:ext>
                  </a:extLst>
                </a:gridCol>
              </a:tblGrid>
              <a:tr h="777425">
                <a:tc>
                  <a:txBody>
                    <a:bodyPr/>
                    <a:lstStyle/>
                    <a:p>
                      <a:pPr algn="ctr"/>
                      <a:r>
                        <a:rPr lang="en-US" sz="2400" b="1" dirty="0">
                          <a:latin typeface="Arial" pitchFamily="34" charset="0"/>
                          <a:cs typeface="Arial"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Estimated</a:t>
                      </a:r>
                      <a:r>
                        <a:rPr lang="en-US" sz="2400" b="1" baseline="0" dirty="0">
                          <a:latin typeface="Arial" pitchFamily="34" charset="0"/>
                          <a:cs typeface="Arial" pitchFamily="34" charset="0"/>
                        </a:rPr>
                        <a:t> average blood sugar (mg/</a:t>
                      </a:r>
                      <a:r>
                        <a:rPr lang="en-US" sz="2400" b="1" baseline="0" dirty="0" err="1">
                          <a:latin typeface="Arial" pitchFamily="34" charset="0"/>
                          <a:cs typeface="Arial" pitchFamily="34" charset="0"/>
                        </a:rPr>
                        <a:t>dL</a:t>
                      </a:r>
                      <a:r>
                        <a:rPr lang="en-US" sz="2400" b="1" baseline="0" dirty="0">
                          <a:latin typeface="Arial" pitchFamily="34" charset="0"/>
                          <a:cs typeface="Arial" pitchFamily="34" charset="0"/>
                        </a:rPr>
                        <a:t>)</a:t>
                      </a:r>
                      <a:endParaRPr lang="en-US" sz="24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Some</a:t>
                      </a:r>
                      <a:r>
                        <a:rPr lang="en-US" sz="2400" b="1" baseline="0" dirty="0">
                          <a:latin typeface="Arial" pitchFamily="34" charset="0"/>
                          <a:cs typeface="Arial" pitchFamily="34" charset="0"/>
                        </a:rPr>
                        <a:t> other data constraint</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2800" dirty="0">
                          <a:latin typeface="Arial" pitchFamily="34" charset="0"/>
                          <a:cs typeface="Arial" pitchFamily="34" charset="0"/>
                        </a:rPr>
                        <a:t>01/01/2015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03/01/2015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Clear</a:t>
                      </a:r>
                      <a:r>
                        <a:rPr lang="en-US" sz="2800" baseline="0" dirty="0">
                          <a:latin typeface="Arial" pitchFamily="34" charset="0"/>
                          <a:cs typeface="Arial" pitchFamily="34" charset="0"/>
                        </a:rPr>
                        <a:t> liquid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05/01/2015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326</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a:t>
                      </a:r>
                      <a:r>
                        <a:rPr lang="en-US" sz="2800" baseline="0" dirty="0">
                          <a:latin typeface="Arial" pitchFamily="34" charset="0"/>
                          <a:cs typeface="Arial" pitchFamily="34" charset="0"/>
                        </a:rPr>
                        <a:t> carbohydrate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07/01/2015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09/01/2015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154</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References</a:t>
            </a:r>
          </a:p>
        </p:txBody>
      </p:sp>
      <p:sp>
        <p:nvSpPr>
          <p:cNvPr id="412" name="Rectangle 575"/>
          <p:cNvSpPr>
            <a:spLocks noChangeArrowheads="1"/>
          </p:cNvSpPr>
          <p:nvPr/>
        </p:nvSpPr>
        <p:spPr bwMode="auto">
          <a:xfrm>
            <a:off x="11277600" y="27051000"/>
            <a:ext cx="9906000" cy="4401205"/>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Figure 2.  Title of this graph.  </a:t>
            </a:r>
            <a:r>
              <a:rPr lang="en-US" sz="2800" dirty="0">
                <a:solidFill>
                  <a:srgbClr val="000000"/>
                </a:solidFill>
                <a:latin typeface="Arial" pitchFamily="34" charset="0"/>
                <a:cs typeface="Arial" pitchFamily="34" charset="0"/>
              </a:rPr>
              <a:t>This graph was made in Excel and then copied into the poster PowerPoint.  Most of the features can be edited directly here (Chart tools).  It is usually helpful to have a title on your graphs so the casual viewer  can decide to stop and look at your data.  The legend can be in the graph as it is here, or within this text.  Don’t forget to label the X and Y axis. .  I am not a clinician so the type of data or values you would include in your visuals will need to be determined by you and your collaborators.  However, try to use visuals as much as possible. </a:t>
            </a:r>
            <a:endParaRPr lang="en-US" sz="28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22631400" y="26060400"/>
            <a:ext cx="9906000" cy="6124754"/>
          </a:xfrm>
          <a:prstGeom prst="rect">
            <a:avLst/>
          </a:prstGeom>
          <a:noFill/>
          <a:ln w="9525">
            <a:noFill/>
            <a:miter lim="800000"/>
            <a:headEnd/>
            <a:tailEnd/>
          </a:ln>
        </p:spPr>
        <p:txBody>
          <a:bodyPr wrap="square">
            <a:spAutoFit/>
          </a:bodyPr>
          <a:lstStyle/>
          <a:p>
            <a:pPr defTabSz="5121275"/>
            <a:r>
              <a:rPr lang="en-US" sz="2800" b="1" dirty="0">
                <a:latin typeface="Arial" pitchFamily="34" charset="0"/>
                <a:cs typeface="Arial" pitchFamily="34" charset="0"/>
              </a:rPr>
              <a:t>Figure 3. Example of a picture file</a:t>
            </a:r>
            <a:r>
              <a:rPr lang="en-US" sz="2800" dirty="0">
                <a:latin typeface="Arial" pitchFamily="34" charset="0"/>
                <a:cs typeface="Arial" pitchFamily="34" charset="0"/>
              </a:rPr>
              <a:t>.  Ideally this would be a picture of something important for your case.  I don’t have any patients, so I used a picture of my daughter from her shadowing.  Try to use images </a:t>
            </a:r>
            <a:r>
              <a:rPr lang="en-US" sz="2800">
                <a:latin typeface="Arial" pitchFamily="34" charset="0"/>
                <a:cs typeface="Arial" pitchFamily="34" charset="0"/>
              </a:rPr>
              <a:t>that are at </a:t>
            </a:r>
            <a:r>
              <a:rPr lang="en-US" sz="2800" dirty="0">
                <a:latin typeface="Arial" pitchFamily="34" charset="0"/>
                <a:cs typeface="Arial" pitchFamily="34" charset="0"/>
              </a:rPr>
              <a:t>least 300 dpi. (This picture isn’t, but it will keep the file size reasonable for distribution of the template.) </a:t>
            </a:r>
          </a:p>
          <a:p>
            <a:pPr defTabSz="5121275"/>
            <a:r>
              <a:rPr lang="en-US" sz="2800" dirty="0">
                <a:latin typeface="Arial" pitchFamily="34" charset="0"/>
                <a:cs typeface="Arial" pitchFamily="34" charset="0"/>
              </a:rPr>
              <a:t>When inserting a picture file, be careful about resizing.  It is easy to stretch a picture and  make it look weird.  When you resize, press the SHIFT key while you drag the corner of the picture to resize. This will keep the aspect ratio the same.  If you accidently stretch the picture, you can right click on the picture, and select “size and position”.  That will give you the option to “reset”, which will put the picture back to its original size and shape, so you can start over again.  </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2133600" y="5791200"/>
            <a:ext cx="2787943"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Abstract/ </a:t>
            </a:r>
          </a:p>
        </p:txBody>
      </p:sp>
      <p:sp>
        <p:nvSpPr>
          <p:cNvPr id="419" name="Rectangle 418"/>
          <p:cNvSpPr/>
          <p:nvPr/>
        </p:nvSpPr>
        <p:spPr>
          <a:xfrm>
            <a:off x="14249400" y="5791200"/>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0" name="Rectangle 419"/>
          <p:cNvSpPr/>
          <p:nvPr/>
        </p:nvSpPr>
        <p:spPr>
          <a:xfrm>
            <a:off x="26670000" y="5791200"/>
            <a:ext cx="222368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Results</a:t>
            </a:r>
          </a:p>
        </p:txBody>
      </p:sp>
      <p:sp>
        <p:nvSpPr>
          <p:cNvPr id="421" name="Rectangle 420"/>
          <p:cNvSpPr/>
          <p:nvPr/>
        </p:nvSpPr>
        <p:spPr>
          <a:xfrm>
            <a:off x="36652200" y="5791200"/>
            <a:ext cx="3196709"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Discussion</a:t>
            </a:r>
          </a:p>
        </p:txBody>
      </p:sp>
      <p:sp>
        <p:nvSpPr>
          <p:cNvPr id="422" name="TextBox 15"/>
          <p:cNvSpPr txBox="1">
            <a:spLocks noChangeArrowheads="1"/>
          </p:cNvSpPr>
          <p:nvPr/>
        </p:nvSpPr>
        <p:spPr bwMode="auto">
          <a:xfrm>
            <a:off x="33832800" y="7391400"/>
            <a:ext cx="9296400" cy="10064294"/>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The purpose of this section is to explain anything that isn’t clear from the case description, and to interpret findings. </a:t>
            </a:r>
          </a:p>
          <a:p>
            <a:pPr marL="571500" indent="-571500">
              <a:buFont typeface="Arial" pitchFamily="34" charset="0"/>
              <a:buChar char="•"/>
            </a:pPr>
            <a:r>
              <a:rPr lang="en-US" sz="3600" dirty="0">
                <a:latin typeface="Arial" pitchFamily="34" charset="0"/>
                <a:cs typeface="Arial" pitchFamily="34" charset="0"/>
              </a:rPr>
              <a:t>Prevalence and incidence data might be included here.</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678400"/>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dirty="0">
                <a:latin typeface="Arial" pitchFamily="34" charset="0"/>
                <a:cs typeface="Arial" pitchFamily="34" charset="0"/>
              </a:rPr>
              <a:t>Conclusions</a:t>
            </a:r>
          </a:p>
        </p:txBody>
      </p:sp>
      <p:sp>
        <p:nvSpPr>
          <p:cNvPr id="428" name="TextBox 15"/>
          <p:cNvSpPr txBox="1">
            <a:spLocks noChangeArrowheads="1"/>
          </p:cNvSpPr>
          <p:nvPr/>
        </p:nvSpPr>
        <p:spPr bwMode="auto">
          <a:xfrm>
            <a:off x="33528000" y="19888200"/>
            <a:ext cx="9601200" cy="3539430"/>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200" dirty="0">
                <a:latin typeface="Arial" pitchFamily="34" charset="0"/>
                <a:cs typeface="Arial" pitchFamily="34" charset="0"/>
              </a:rPr>
              <a:t>Provide any closure regarding the case</a:t>
            </a:r>
          </a:p>
          <a:p>
            <a:pPr marL="1371600" lvl="1" indent="457200">
              <a:buFont typeface="Arial" pitchFamily="34" charset="0"/>
              <a:buChar char="•"/>
            </a:pPr>
            <a:r>
              <a:rPr lang="en-US" sz="3200" dirty="0">
                <a:latin typeface="Arial" pitchFamily="34" charset="0"/>
                <a:cs typeface="Arial" pitchFamily="34" charset="0"/>
              </a:rPr>
              <a:t>Mention any limitations for your description– such as limits to your literature review, geographical distribution, etc.  </a:t>
            </a:r>
          </a:p>
          <a:p>
            <a:pPr marL="457200" indent="-457200">
              <a:buFont typeface="Arial" pitchFamily="34" charset="0"/>
              <a:buChar char="•"/>
            </a:pPr>
            <a:r>
              <a:rPr lang="en-US" sz="32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200" dirty="0">
                <a:latin typeface="Arial" pitchFamily="34" charset="0"/>
                <a:cs typeface="Arial" pitchFamily="34" charset="0"/>
                <a:hlinkClick r:id="rId2"/>
              </a:rPr>
              <a:t>Hamrick@campbell.edu</a:t>
            </a:r>
            <a:endParaRPr lang="en-US" sz="32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479000" y="13487400"/>
            <a:ext cx="10134600" cy="3539430"/>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Table 1.  Laboratory data.  </a:t>
            </a:r>
            <a:r>
              <a:rPr lang="en-US" sz="28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If it gets too hard to follow, consider breaking it into 2 tables.  Table and figure legends can use smaller font (26-28 </a:t>
            </a:r>
            <a:r>
              <a:rPr lang="en-US" sz="2800" dirty="0" err="1">
                <a:solidFill>
                  <a:srgbClr val="000000"/>
                </a:solidFill>
                <a:latin typeface="Arial" pitchFamily="34" charset="0"/>
                <a:cs typeface="Arial" pitchFamily="34" charset="0"/>
              </a:rPr>
              <a:t>pt</a:t>
            </a:r>
            <a:r>
              <a:rPr lang="en-US" sz="2800" dirty="0">
                <a:solidFill>
                  <a:srgbClr val="000000"/>
                </a:solidFill>
                <a:latin typeface="Arial" pitchFamily="34" charset="0"/>
                <a:cs typeface="Arial" pitchFamily="34" charset="0"/>
              </a:rPr>
              <a:t>).  They are for the individual who wants the details. These details should not be necessary for the  average viewer in order to understand the overall message in your poster. </a:t>
            </a:r>
            <a:endParaRPr lang="en-US" sz="28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1662902685"/>
              </p:ext>
            </p:extLst>
          </p:nvPr>
        </p:nvGraphicFramePr>
        <p:xfrm>
          <a:off x="11201400" y="19812000"/>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820400" y="6934200"/>
            <a:ext cx="10744200" cy="11910953"/>
          </a:xfrm>
          <a:prstGeom prst="rect">
            <a:avLst/>
          </a:prstGeom>
          <a:noFill/>
        </p:spPr>
        <p:txBody>
          <a:bodyPr wrap="square" rtlCol="0">
            <a:spAutoFit/>
          </a:bodyPr>
          <a:lstStyle/>
          <a:p>
            <a:pPr marL="457200" indent="-457200">
              <a:buFont typeface="Arial" pitchFamily="34" charset="0"/>
              <a:buChar char="•"/>
            </a:pPr>
            <a:r>
              <a:rPr lang="en-US" sz="3200" dirty="0">
                <a:latin typeface="Arial" pitchFamily="34" charset="0"/>
                <a:cs typeface="Arial" pitchFamily="34" charset="0"/>
              </a:rPr>
              <a:t>In this section, include what the reader needs to understand in order to understand the base.</a:t>
            </a:r>
          </a:p>
          <a:p>
            <a:pPr marL="457200" indent="-457200">
              <a:buFont typeface="Arial" pitchFamily="34" charset="0"/>
              <a:buChar char="•"/>
            </a:pPr>
            <a:r>
              <a:rPr lang="en-US" sz="3200" dirty="0">
                <a:latin typeface="Arial" pitchFamily="34" charset="0"/>
                <a:cs typeface="Arial" pitchFamily="34" charset="0"/>
              </a:rPr>
              <a:t>Make sure all pertinent findings are clearly stated.</a:t>
            </a:r>
          </a:p>
          <a:p>
            <a:pPr marL="457200" indent="-457200">
              <a:buFont typeface="Arial" pitchFamily="34" charset="0"/>
              <a:buChar char="•"/>
            </a:pPr>
            <a:r>
              <a:rPr lang="en-US" sz="3200" dirty="0">
                <a:latin typeface="Arial" pitchFamily="34" charset="0"/>
                <a:cs typeface="Arial" pitchFamily="34" charset="0"/>
              </a:rPr>
              <a:t>Provide only those tests and lab results that are relevant to the understanding of this case.  This may include both positive and negative results. </a:t>
            </a:r>
          </a:p>
          <a:p>
            <a:pPr marL="1371600" lvl="1" indent="457200">
              <a:buFont typeface="Arial" pitchFamily="34" charset="0"/>
              <a:buChar char="•"/>
            </a:pPr>
            <a:r>
              <a:rPr lang="en-US" sz="3200" dirty="0">
                <a:latin typeface="Arial" pitchFamily="34" charset="0"/>
                <a:cs typeface="Arial" pitchFamily="34" charset="0"/>
              </a:rPr>
              <a:t>If a test is an unusual test, be sure to include normal levels; consider normal levels for all test and laboratory results</a:t>
            </a:r>
          </a:p>
          <a:p>
            <a:pPr marL="1371600" lvl="1" indent="457200">
              <a:buFont typeface="Arial" pitchFamily="34" charset="0"/>
              <a:buChar char="•"/>
            </a:pPr>
            <a:r>
              <a:rPr lang="en-US" sz="3200" dirty="0">
                <a:latin typeface="Arial" pitchFamily="34" charset="0"/>
                <a:cs typeface="Arial" pitchFamily="34" charset="0"/>
              </a:rPr>
              <a:t>Tables and/or figures can be used to present these findings</a:t>
            </a:r>
          </a:p>
          <a:p>
            <a:pPr marL="457200" indent="-457200">
              <a:buFont typeface="Arial" pitchFamily="34" charset="0"/>
              <a:buChar char="•"/>
            </a:pPr>
            <a:r>
              <a:rPr lang="en-US" sz="3200" dirty="0">
                <a:latin typeface="Arial" pitchFamily="34" charset="0"/>
                <a:cs typeface="Arial" pitchFamily="34" charset="0"/>
              </a:rPr>
              <a:t>Chronological order is a good way to present case information</a:t>
            </a:r>
          </a:p>
          <a:p>
            <a:pPr marL="457200" indent="-457200">
              <a:buFont typeface="Arial" pitchFamily="34" charset="0"/>
              <a:buChar char="•"/>
            </a:pPr>
            <a:r>
              <a:rPr lang="en-US" sz="3200" dirty="0">
                <a:latin typeface="Arial" pitchFamily="34" charset="0"/>
                <a:cs typeface="Arial" pitchFamily="34" charset="0"/>
              </a:rPr>
              <a:t>Photos and pictures should be included </a:t>
            </a:r>
          </a:p>
          <a:p>
            <a:endParaRPr lang="en-US" sz="3200" b="1" dirty="0">
              <a:latin typeface="Arial" pitchFamily="34" charset="0"/>
              <a:cs typeface="Arial" pitchFamily="34" charset="0"/>
            </a:endParaRPr>
          </a:p>
          <a:p>
            <a:r>
              <a:rPr lang="en-US" sz="3200" b="1" dirty="0">
                <a:latin typeface="Arial" pitchFamily="34" charset="0"/>
                <a:cs typeface="Arial" pitchFamily="34" charset="0"/>
              </a:rPr>
              <a:t>Additional considerations related to posters:</a:t>
            </a:r>
          </a:p>
          <a:p>
            <a:pPr marL="342900" indent="-342900">
              <a:buFont typeface="Arial" pitchFamily="34" charset="0"/>
              <a:buChar char="•"/>
            </a:pPr>
            <a:r>
              <a:rPr lang="en-US" sz="3200" dirty="0">
                <a:latin typeface="Arial" pitchFamily="34" charset="0"/>
                <a:cs typeface="Arial" pitchFamily="34" charset="0"/>
              </a:rPr>
              <a:t>Choose your style of text carefully.  It is usually better to choose one, and stay with it.  You can use </a:t>
            </a:r>
            <a:r>
              <a:rPr lang="en-US" sz="3200" b="1" dirty="0">
                <a:latin typeface="Arial" pitchFamily="34" charset="0"/>
                <a:cs typeface="Arial" pitchFamily="34" charset="0"/>
              </a:rPr>
              <a:t>bold </a:t>
            </a:r>
            <a:r>
              <a:rPr lang="en-US" sz="32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3200" dirty="0">
                <a:latin typeface="Arial" pitchFamily="34" charset="0"/>
                <a:cs typeface="Arial" pitchFamily="34" charset="0"/>
              </a:rPr>
              <a:t>Sans serif fonts (e.g. Arial or Calibri) tend to be easier to read than serif fonts (Times New Roman)</a:t>
            </a:r>
          </a:p>
          <a:p>
            <a:pPr marL="342900" indent="-342900">
              <a:buFont typeface="Arial" pitchFamily="34" charset="0"/>
              <a:buChar char="•"/>
            </a:pPr>
            <a:r>
              <a:rPr lang="en-US" sz="3200" dirty="0">
                <a:latin typeface="Arial" pitchFamily="34" charset="0"/>
                <a:cs typeface="Arial" pitchFamily="34" charset="0"/>
              </a:rPr>
              <a:t> Turn off “Snap to Grid”, so you move objects easier on the PowerPoint slide.</a:t>
            </a: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t="16594" b="17593"/>
          <a:stretch/>
        </p:blipFill>
        <p:spPr>
          <a:xfrm>
            <a:off x="23622000" y="18592799"/>
            <a:ext cx="8077200" cy="7087743"/>
          </a:xfrm>
          <a:prstGeom prst="rect">
            <a:avLst/>
          </a:prstGeom>
        </p:spPr>
      </p:pic>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1200329"/>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departments, clinical affiliations, or individuals not included as authors should go here.</a:t>
            </a:r>
          </a:p>
          <a:p>
            <a:r>
              <a:rPr lang="en-US" sz="2400" dirty="0">
                <a:latin typeface="Arial" pitchFamily="34" charset="0"/>
                <a:cs typeface="Arial" pitchFamily="34" charset="0"/>
              </a:rPr>
              <a:t>Any funding sources, (grants, sponsors, etc.)</a:t>
            </a:r>
          </a:p>
        </p:txBody>
      </p:sp>
      <p:pic>
        <p:nvPicPr>
          <p:cNvPr id="6" name="Picture 5">
            <a:extLst>
              <a:ext uri="{FF2B5EF4-FFF2-40B4-BE49-F238E27FC236}">
                <a16:creationId xmlns:a16="http://schemas.microsoft.com/office/drawing/2014/main" id="{F47E8A98-6E5D-46DF-A13D-75DB386FCA82}"/>
              </a:ext>
            </a:extLst>
          </p:cNvPr>
          <p:cNvPicPr>
            <a:picLocks noChangeAspect="1"/>
          </p:cNvPicPr>
          <p:nvPr/>
        </p:nvPicPr>
        <p:blipFill rotWithShape="1">
          <a:blip r:embed="rId5"/>
          <a:srcRect l="11903" t="13845" r="11913" b="-671"/>
          <a:stretch/>
        </p:blipFill>
        <p:spPr>
          <a:xfrm>
            <a:off x="2133600" y="301340"/>
            <a:ext cx="5562600" cy="5337460"/>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1389</Words>
  <Application>Microsoft Office PowerPoint</Application>
  <PresentationFormat>Custom</PresentationFormat>
  <Paragraphs>95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Gerstner, Laura R.</cp:lastModifiedBy>
  <cp:revision>37</cp:revision>
  <cp:lastPrinted>2016-04-04T16:18:20Z</cp:lastPrinted>
  <dcterms:created xsi:type="dcterms:W3CDTF">2016-03-29T23:22:40Z</dcterms:created>
  <dcterms:modified xsi:type="dcterms:W3CDTF">2020-01-30T21:57:24Z</dcterms:modified>
</cp:coreProperties>
</file>