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0_0.xml" ContentType="application/vnd.ms-powerpoint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0736">
          <p15:clr>
            <a:srgbClr val="9AA0A6"/>
          </p15:clr>
        </p15:guide>
        <p15:guide id="2" pos="13824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k2VhRlWUPe4voXLHBqI42FBdCbg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FFB5B0-B3DD-C4EE-126C-3B8109073C09}" name="Nordan, Ashley N" initials="NAN" userId="S::angreen0423@campbell.edu::65a9b51d-903a-49ea-a947-55d6e1a7131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09" autoAdjust="0"/>
    <p:restoredTop sz="94672"/>
  </p:normalViewPr>
  <p:slideViewPr>
    <p:cSldViewPr snapToGrid="0">
      <p:cViewPr>
        <p:scale>
          <a:sx n="19" d="100"/>
          <a:sy n="19" d="100"/>
        </p:scale>
        <p:origin x="844" y="8"/>
      </p:cViewPr>
      <p:guideLst>
        <p:guide orient="horz" pos="20736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comments/modernComment_100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D5D3633-CEE9-49CC-B5E9-FAB05193B062}" authorId="{E4FFB5B0-B3DD-C4EE-126C-3B8109073C09}" created="2023-03-13T15:09:46.24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graphicFrameMk id="4" creationId="{C95A0EB0-97C4-F53A-DB00-F2D2F667A331}"/>
      <ac:tblMk/>
      <ac:tcMk rowId="3145177581" colId="2195144307"/>
      <ac:txMk cp="18">
        <ac:context len="19" hash="404033671"/>
      </ac:txMk>
    </ac:txMkLst>
    <p188:pos x="3427797" y="2164779"/>
    <p188:txBody>
      <a:bodyPr/>
      <a:lstStyle/>
      <a:p>
        <a:r>
          <a:rPr lang="en-US"/>
          <a:t>I would include this since this patient is at risk for hypovolemic shock. Was her skin cool and diaphoretic? Pale?</a:t>
        </a:r>
      </a:p>
    </p188:txBody>
  </p188:cm>
  <p188:cm id="{4A71AFBA-83DA-4FBE-8EE3-42D6DB9461B5}" authorId="{E4FFB5B0-B3DD-C4EE-126C-3B8109073C09}" created="2023-03-13T15:22:23.95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6"/>
      <ac:graphicFrameMk id="4" creationId="{C95A0EB0-97C4-F53A-DB00-F2D2F667A331}"/>
    </ac:deMkLst>
    <p188:txBody>
      <a:bodyPr/>
      <a:lstStyle/>
      <a:p>
        <a:r>
          <a:rPr lang="en-US"/>
          <a:t>I would at least include RR, and SpO2 in here since your are worried about this patient going into hypovolemic shock.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A77170-5708-4097-BB08-E6CDD3117E43}" type="doc">
      <dgm:prSet loTypeId="urn:microsoft.com/office/officeart/2005/8/layout/process1" loCatId="process" qsTypeId="urn:microsoft.com/office/officeart/2005/8/quickstyle/simple1" qsCatId="simple" csTypeId="urn:microsoft.com/office/officeart/2005/8/colors/accent2_2" csCatId="accent2" phldr="1"/>
      <dgm:spPr/>
    </dgm:pt>
    <dgm:pt modelId="{8820722B-10A8-4118-829E-B4F6E8522D12}">
      <dgm:prSet phldrT="[Text]" custT="1"/>
      <dgm:spPr/>
      <dgm:t>
        <a:bodyPr/>
        <a:lstStyle/>
        <a:p>
          <a:r>
            <a:rPr lang="en-US" sz="4000" dirty="0"/>
            <a:t>Patient presented to the ED with painful vaginal bleeding</a:t>
          </a:r>
        </a:p>
      </dgm:t>
    </dgm:pt>
    <dgm:pt modelId="{E4977B92-AD60-4B88-B219-85F83778BA7A}" type="parTrans" cxnId="{CDB3C2C0-7E00-4009-9E6F-13B459778DF6}">
      <dgm:prSet/>
      <dgm:spPr/>
      <dgm:t>
        <a:bodyPr/>
        <a:lstStyle/>
        <a:p>
          <a:endParaRPr lang="en-US"/>
        </a:p>
      </dgm:t>
    </dgm:pt>
    <dgm:pt modelId="{C69C6969-BB06-4680-8E03-0562A4FDFA5B}" type="sibTrans" cxnId="{CDB3C2C0-7E00-4009-9E6F-13B459778DF6}">
      <dgm:prSet/>
      <dgm:spPr/>
      <dgm:t>
        <a:bodyPr/>
        <a:lstStyle/>
        <a:p>
          <a:endParaRPr lang="en-US"/>
        </a:p>
      </dgm:t>
    </dgm:pt>
    <dgm:pt modelId="{154EFA05-9857-429A-8FCD-0EFB2AE5A816}">
      <dgm:prSet phldrT="[Text]"/>
      <dgm:spPr/>
      <dgm:t>
        <a:bodyPr/>
        <a:lstStyle/>
        <a:p>
          <a:r>
            <a:rPr lang="en-US" dirty="0"/>
            <a:t>Ultrasound confirmed placental abruption</a:t>
          </a:r>
        </a:p>
      </dgm:t>
    </dgm:pt>
    <dgm:pt modelId="{FAB9E784-FECB-4189-9A31-BB202D611C21}" type="parTrans" cxnId="{1FF19153-D978-4E6A-8ECD-5418F09FCA2B}">
      <dgm:prSet/>
      <dgm:spPr/>
      <dgm:t>
        <a:bodyPr/>
        <a:lstStyle/>
        <a:p>
          <a:endParaRPr lang="en-US"/>
        </a:p>
      </dgm:t>
    </dgm:pt>
    <dgm:pt modelId="{794EF5D9-6CDB-4BC2-AE11-B0B926797EC2}" type="sibTrans" cxnId="{1FF19153-D978-4E6A-8ECD-5418F09FCA2B}">
      <dgm:prSet/>
      <dgm:spPr/>
      <dgm:t>
        <a:bodyPr/>
        <a:lstStyle/>
        <a:p>
          <a:endParaRPr lang="en-US"/>
        </a:p>
      </dgm:t>
    </dgm:pt>
    <dgm:pt modelId="{2BFA36AF-261B-4427-9663-5EA8A10E7067}">
      <dgm:prSet phldrT="[Text]"/>
      <dgm:spPr/>
      <dgm:t>
        <a:bodyPr/>
        <a:lstStyle/>
        <a:p>
          <a:r>
            <a:rPr lang="en-US" dirty="0"/>
            <a:t>Patient underwent emergency cesarean section</a:t>
          </a:r>
        </a:p>
      </dgm:t>
    </dgm:pt>
    <dgm:pt modelId="{33A66671-A84E-4545-B5D2-F26691D34A9C}" type="parTrans" cxnId="{BE8CAB1A-6FB7-4542-84A7-4C059EB7C101}">
      <dgm:prSet/>
      <dgm:spPr/>
      <dgm:t>
        <a:bodyPr/>
        <a:lstStyle/>
        <a:p>
          <a:endParaRPr lang="en-US"/>
        </a:p>
      </dgm:t>
    </dgm:pt>
    <dgm:pt modelId="{FB13A334-B252-401D-A585-E8778552DAE2}" type="sibTrans" cxnId="{BE8CAB1A-6FB7-4542-84A7-4C059EB7C101}">
      <dgm:prSet/>
      <dgm:spPr/>
      <dgm:t>
        <a:bodyPr/>
        <a:lstStyle/>
        <a:p>
          <a:endParaRPr lang="en-US"/>
        </a:p>
      </dgm:t>
    </dgm:pt>
    <dgm:pt modelId="{D87CC20C-DE04-4962-BC91-A0264340E0F4}">
      <dgm:prSet phldrT="[Text]"/>
      <dgm:spPr/>
      <dgm:t>
        <a:bodyPr/>
        <a:lstStyle/>
        <a:p>
          <a:r>
            <a:rPr lang="en-US" dirty="0"/>
            <a:t>Neonate admitted to NICU for 6 weeks</a:t>
          </a:r>
        </a:p>
      </dgm:t>
    </dgm:pt>
    <dgm:pt modelId="{DF2F9AC6-D10C-4A65-9FA2-6C6CECDA1551}" type="parTrans" cxnId="{BCCD13A1-12ED-49E6-8771-A3E4CD462F25}">
      <dgm:prSet/>
      <dgm:spPr/>
      <dgm:t>
        <a:bodyPr/>
        <a:lstStyle/>
        <a:p>
          <a:endParaRPr lang="en-US"/>
        </a:p>
      </dgm:t>
    </dgm:pt>
    <dgm:pt modelId="{364E6A60-5893-496B-94BA-155034081559}" type="sibTrans" cxnId="{BCCD13A1-12ED-49E6-8771-A3E4CD462F25}">
      <dgm:prSet/>
      <dgm:spPr/>
      <dgm:t>
        <a:bodyPr/>
        <a:lstStyle/>
        <a:p>
          <a:endParaRPr lang="en-US"/>
        </a:p>
      </dgm:t>
    </dgm:pt>
    <dgm:pt modelId="{A13C7C42-0B3D-4447-A522-918116FE4AD6}">
      <dgm:prSet phldrT="[Text]"/>
      <dgm:spPr/>
      <dgm:t>
        <a:bodyPr/>
        <a:lstStyle/>
        <a:p>
          <a:r>
            <a:rPr lang="en-US" dirty="0"/>
            <a:t>Patient was discharged to sober living facility</a:t>
          </a:r>
        </a:p>
      </dgm:t>
    </dgm:pt>
    <dgm:pt modelId="{BD28176A-61D6-48A7-9309-5AC914EB0E08}" type="parTrans" cxnId="{815EE3D4-55EB-440D-8B7E-F46066DC3C89}">
      <dgm:prSet/>
      <dgm:spPr/>
      <dgm:t>
        <a:bodyPr/>
        <a:lstStyle/>
        <a:p>
          <a:endParaRPr lang="en-US"/>
        </a:p>
      </dgm:t>
    </dgm:pt>
    <dgm:pt modelId="{69A28C48-CAC4-470F-B924-0CED41E54363}" type="sibTrans" cxnId="{815EE3D4-55EB-440D-8B7E-F46066DC3C89}">
      <dgm:prSet/>
      <dgm:spPr/>
      <dgm:t>
        <a:bodyPr/>
        <a:lstStyle/>
        <a:p>
          <a:endParaRPr lang="en-US"/>
        </a:p>
      </dgm:t>
    </dgm:pt>
    <dgm:pt modelId="{F603FA3C-E1F4-4FFD-95CF-A50379245512}" type="pres">
      <dgm:prSet presAssocID="{A7A77170-5708-4097-BB08-E6CDD3117E43}" presName="Name0" presStyleCnt="0">
        <dgm:presLayoutVars>
          <dgm:dir/>
          <dgm:resizeHandles val="exact"/>
        </dgm:presLayoutVars>
      </dgm:prSet>
      <dgm:spPr/>
    </dgm:pt>
    <dgm:pt modelId="{50E947AF-160F-4D89-A60E-77C0DC20C37D}" type="pres">
      <dgm:prSet presAssocID="{8820722B-10A8-4118-829E-B4F6E8522D12}" presName="node" presStyleLbl="node1" presStyleIdx="0" presStyleCnt="5" custScaleY="204303">
        <dgm:presLayoutVars>
          <dgm:bulletEnabled val="1"/>
        </dgm:presLayoutVars>
      </dgm:prSet>
      <dgm:spPr/>
    </dgm:pt>
    <dgm:pt modelId="{792A9F6E-F9AC-40CD-990D-DF5ECBAC7647}" type="pres">
      <dgm:prSet presAssocID="{C69C6969-BB06-4680-8E03-0562A4FDFA5B}" presName="sibTrans" presStyleLbl="sibTrans2D1" presStyleIdx="0" presStyleCnt="4"/>
      <dgm:spPr/>
    </dgm:pt>
    <dgm:pt modelId="{F4F9D051-C2EB-49F0-94F5-0EBD172BB7CF}" type="pres">
      <dgm:prSet presAssocID="{C69C6969-BB06-4680-8E03-0562A4FDFA5B}" presName="connectorText" presStyleLbl="sibTrans2D1" presStyleIdx="0" presStyleCnt="4"/>
      <dgm:spPr/>
    </dgm:pt>
    <dgm:pt modelId="{8B1CD20C-81A4-428B-AEB7-2650A4DECAFE}" type="pres">
      <dgm:prSet presAssocID="{154EFA05-9857-429A-8FCD-0EFB2AE5A816}" presName="node" presStyleLbl="node1" presStyleIdx="1" presStyleCnt="5" custScaleY="204303">
        <dgm:presLayoutVars>
          <dgm:bulletEnabled val="1"/>
        </dgm:presLayoutVars>
      </dgm:prSet>
      <dgm:spPr/>
    </dgm:pt>
    <dgm:pt modelId="{10F4E487-858F-44AA-B073-934D5EE70678}" type="pres">
      <dgm:prSet presAssocID="{794EF5D9-6CDB-4BC2-AE11-B0B926797EC2}" presName="sibTrans" presStyleLbl="sibTrans2D1" presStyleIdx="1" presStyleCnt="4"/>
      <dgm:spPr/>
    </dgm:pt>
    <dgm:pt modelId="{31D12AD7-E562-4C24-9931-883F408A5261}" type="pres">
      <dgm:prSet presAssocID="{794EF5D9-6CDB-4BC2-AE11-B0B926797EC2}" presName="connectorText" presStyleLbl="sibTrans2D1" presStyleIdx="1" presStyleCnt="4"/>
      <dgm:spPr/>
    </dgm:pt>
    <dgm:pt modelId="{9A6F70CB-8A5D-4BF9-91FE-E32CBD2B25B3}" type="pres">
      <dgm:prSet presAssocID="{2BFA36AF-261B-4427-9663-5EA8A10E7067}" presName="node" presStyleLbl="node1" presStyleIdx="2" presStyleCnt="5" custScaleY="195747">
        <dgm:presLayoutVars>
          <dgm:bulletEnabled val="1"/>
        </dgm:presLayoutVars>
      </dgm:prSet>
      <dgm:spPr/>
    </dgm:pt>
    <dgm:pt modelId="{6CC0A358-007E-460F-8A18-2E9E2F2A3564}" type="pres">
      <dgm:prSet presAssocID="{FB13A334-B252-401D-A585-E8778552DAE2}" presName="sibTrans" presStyleLbl="sibTrans2D1" presStyleIdx="2" presStyleCnt="4"/>
      <dgm:spPr/>
    </dgm:pt>
    <dgm:pt modelId="{4A3014C5-535A-4B84-A237-6D37F8902CD1}" type="pres">
      <dgm:prSet presAssocID="{FB13A334-B252-401D-A585-E8778552DAE2}" presName="connectorText" presStyleLbl="sibTrans2D1" presStyleIdx="2" presStyleCnt="4"/>
      <dgm:spPr/>
    </dgm:pt>
    <dgm:pt modelId="{0E6B3E00-6E6C-460E-93BB-5FF7EBF9C4CC}" type="pres">
      <dgm:prSet presAssocID="{A13C7C42-0B3D-4447-A522-918116FE4AD6}" presName="node" presStyleLbl="node1" presStyleIdx="3" presStyleCnt="5" custScaleY="204303">
        <dgm:presLayoutVars>
          <dgm:bulletEnabled val="1"/>
        </dgm:presLayoutVars>
      </dgm:prSet>
      <dgm:spPr/>
    </dgm:pt>
    <dgm:pt modelId="{17DF0B69-BB7F-49C7-B6D4-0E4A12A372A4}" type="pres">
      <dgm:prSet presAssocID="{69A28C48-CAC4-470F-B924-0CED41E54363}" presName="sibTrans" presStyleLbl="sibTrans2D1" presStyleIdx="3" presStyleCnt="4"/>
      <dgm:spPr/>
    </dgm:pt>
    <dgm:pt modelId="{31DBFBA8-0A65-4E46-A8D4-445408146F67}" type="pres">
      <dgm:prSet presAssocID="{69A28C48-CAC4-470F-B924-0CED41E54363}" presName="connectorText" presStyleLbl="sibTrans2D1" presStyleIdx="3" presStyleCnt="4"/>
      <dgm:spPr/>
    </dgm:pt>
    <dgm:pt modelId="{D10CF0C5-DF5B-4D79-B9E8-A1A880268097}" type="pres">
      <dgm:prSet presAssocID="{D87CC20C-DE04-4962-BC91-A0264340E0F4}" presName="node" presStyleLbl="node1" presStyleIdx="4" presStyleCnt="5" custScaleY="195747">
        <dgm:presLayoutVars>
          <dgm:bulletEnabled val="1"/>
        </dgm:presLayoutVars>
      </dgm:prSet>
      <dgm:spPr/>
    </dgm:pt>
  </dgm:ptLst>
  <dgm:cxnLst>
    <dgm:cxn modelId="{A4256716-3782-4058-A213-7D2A3EE2F77D}" type="presOf" srcId="{794EF5D9-6CDB-4BC2-AE11-B0B926797EC2}" destId="{31D12AD7-E562-4C24-9931-883F408A5261}" srcOrd="1" destOrd="0" presId="urn:microsoft.com/office/officeart/2005/8/layout/process1"/>
    <dgm:cxn modelId="{BE8CAB1A-6FB7-4542-84A7-4C059EB7C101}" srcId="{A7A77170-5708-4097-BB08-E6CDD3117E43}" destId="{2BFA36AF-261B-4427-9663-5EA8A10E7067}" srcOrd="2" destOrd="0" parTransId="{33A66671-A84E-4545-B5D2-F26691D34A9C}" sibTransId="{FB13A334-B252-401D-A585-E8778552DAE2}"/>
    <dgm:cxn modelId="{C9B27825-FCAF-44E5-BB3E-84D136CFDED5}" type="presOf" srcId="{A13C7C42-0B3D-4447-A522-918116FE4AD6}" destId="{0E6B3E00-6E6C-460E-93BB-5FF7EBF9C4CC}" srcOrd="0" destOrd="0" presId="urn:microsoft.com/office/officeart/2005/8/layout/process1"/>
    <dgm:cxn modelId="{155E735C-C6B3-4048-A863-7C0D741C4466}" type="presOf" srcId="{154EFA05-9857-429A-8FCD-0EFB2AE5A816}" destId="{8B1CD20C-81A4-428B-AEB7-2650A4DECAFE}" srcOrd="0" destOrd="0" presId="urn:microsoft.com/office/officeart/2005/8/layout/process1"/>
    <dgm:cxn modelId="{F58B2742-FE52-44A7-9667-79059F9A4746}" type="presOf" srcId="{FB13A334-B252-401D-A585-E8778552DAE2}" destId="{4A3014C5-535A-4B84-A237-6D37F8902CD1}" srcOrd="1" destOrd="0" presId="urn:microsoft.com/office/officeart/2005/8/layout/process1"/>
    <dgm:cxn modelId="{DBE38C4C-BF1E-47A8-A20D-6AC2E6C321CE}" type="presOf" srcId="{A7A77170-5708-4097-BB08-E6CDD3117E43}" destId="{F603FA3C-E1F4-4FFD-95CF-A50379245512}" srcOrd="0" destOrd="0" presId="urn:microsoft.com/office/officeart/2005/8/layout/process1"/>
    <dgm:cxn modelId="{0C505B52-133D-4277-8002-5D6EBC0D6BD8}" type="presOf" srcId="{D87CC20C-DE04-4962-BC91-A0264340E0F4}" destId="{D10CF0C5-DF5B-4D79-B9E8-A1A880268097}" srcOrd="0" destOrd="0" presId="urn:microsoft.com/office/officeart/2005/8/layout/process1"/>
    <dgm:cxn modelId="{1FF19153-D978-4E6A-8ECD-5418F09FCA2B}" srcId="{A7A77170-5708-4097-BB08-E6CDD3117E43}" destId="{154EFA05-9857-429A-8FCD-0EFB2AE5A816}" srcOrd="1" destOrd="0" parTransId="{FAB9E784-FECB-4189-9A31-BB202D611C21}" sibTransId="{794EF5D9-6CDB-4BC2-AE11-B0B926797EC2}"/>
    <dgm:cxn modelId="{4EE6FD84-A04D-45A1-BEDC-45228D2C8C32}" type="presOf" srcId="{C69C6969-BB06-4680-8E03-0562A4FDFA5B}" destId="{F4F9D051-C2EB-49F0-94F5-0EBD172BB7CF}" srcOrd="1" destOrd="0" presId="urn:microsoft.com/office/officeart/2005/8/layout/process1"/>
    <dgm:cxn modelId="{66789789-E139-4707-A7D8-679ED9708295}" type="presOf" srcId="{C69C6969-BB06-4680-8E03-0562A4FDFA5B}" destId="{792A9F6E-F9AC-40CD-990D-DF5ECBAC7647}" srcOrd="0" destOrd="0" presId="urn:microsoft.com/office/officeart/2005/8/layout/process1"/>
    <dgm:cxn modelId="{BCCD13A1-12ED-49E6-8771-A3E4CD462F25}" srcId="{A7A77170-5708-4097-BB08-E6CDD3117E43}" destId="{D87CC20C-DE04-4962-BC91-A0264340E0F4}" srcOrd="4" destOrd="0" parTransId="{DF2F9AC6-D10C-4A65-9FA2-6C6CECDA1551}" sibTransId="{364E6A60-5893-496B-94BA-155034081559}"/>
    <dgm:cxn modelId="{58C7A7A6-CD94-469F-8758-C108A0985474}" type="presOf" srcId="{2BFA36AF-261B-4427-9663-5EA8A10E7067}" destId="{9A6F70CB-8A5D-4BF9-91FE-E32CBD2B25B3}" srcOrd="0" destOrd="0" presId="urn:microsoft.com/office/officeart/2005/8/layout/process1"/>
    <dgm:cxn modelId="{214047AC-1002-435A-BF10-7D940E20536B}" type="presOf" srcId="{69A28C48-CAC4-470F-B924-0CED41E54363}" destId="{17DF0B69-BB7F-49C7-B6D4-0E4A12A372A4}" srcOrd="0" destOrd="0" presId="urn:microsoft.com/office/officeart/2005/8/layout/process1"/>
    <dgm:cxn modelId="{CDB3C2C0-7E00-4009-9E6F-13B459778DF6}" srcId="{A7A77170-5708-4097-BB08-E6CDD3117E43}" destId="{8820722B-10A8-4118-829E-B4F6E8522D12}" srcOrd="0" destOrd="0" parTransId="{E4977B92-AD60-4B88-B219-85F83778BA7A}" sibTransId="{C69C6969-BB06-4680-8E03-0562A4FDFA5B}"/>
    <dgm:cxn modelId="{815EE3D4-55EB-440D-8B7E-F46066DC3C89}" srcId="{A7A77170-5708-4097-BB08-E6CDD3117E43}" destId="{A13C7C42-0B3D-4447-A522-918116FE4AD6}" srcOrd="3" destOrd="0" parTransId="{BD28176A-61D6-48A7-9309-5AC914EB0E08}" sibTransId="{69A28C48-CAC4-470F-B924-0CED41E54363}"/>
    <dgm:cxn modelId="{BF50A4D9-10A8-4AED-A339-B9AABC8DA020}" type="presOf" srcId="{FB13A334-B252-401D-A585-E8778552DAE2}" destId="{6CC0A358-007E-460F-8A18-2E9E2F2A3564}" srcOrd="0" destOrd="0" presId="urn:microsoft.com/office/officeart/2005/8/layout/process1"/>
    <dgm:cxn modelId="{63860BEF-8F9F-4BEB-90A5-04CCBC9A6E6F}" type="presOf" srcId="{69A28C48-CAC4-470F-B924-0CED41E54363}" destId="{31DBFBA8-0A65-4E46-A8D4-445408146F67}" srcOrd="1" destOrd="0" presId="urn:microsoft.com/office/officeart/2005/8/layout/process1"/>
    <dgm:cxn modelId="{A2522EF6-8877-43FA-A61F-D025B1C531E8}" type="presOf" srcId="{794EF5D9-6CDB-4BC2-AE11-B0B926797EC2}" destId="{10F4E487-858F-44AA-B073-934D5EE70678}" srcOrd="0" destOrd="0" presId="urn:microsoft.com/office/officeart/2005/8/layout/process1"/>
    <dgm:cxn modelId="{B1C20BFE-7424-4EE0-8B41-009D154096D6}" type="presOf" srcId="{8820722B-10A8-4118-829E-B4F6E8522D12}" destId="{50E947AF-160F-4D89-A60E-77C0DC20C37D}" srcOrd="0" destOrd="0" presId="urn:microsoft.com/office/officeart/2005/8/layout/process1"/>
    <dgm:cxn modelId="{5FAA4301-396A-4272-B9D9-A703B1D55386}" type="presParOf" srcId="{F603FA3C-E1F4-4FFD-95CF-A50379245512}" destId="{50E947AF-160F-4D89-A60E-77C0DC20C37D}" srcOrd="0" destOrd="0" presId="urn:microsoft.com/office/officeart/2005/8/layout/process1"/>
    <dgm:cxn modelId="{CCACFEA4-49BA-4DB4-9C10-12FAD08A92C5}" type="presParOf" srcId="{F603FA3C-E1F4-4FFD-95CF-A50379245512}" destId="{792A9F6E-F9AC-40CD-990D-DF5ECBAC7647}" srcOrd="1" destOrd="0" presId="urn:microsoft.com/office/officeart/2005/8/layout/process1"/>
    <dgm:cxn modelId="{2772545D-759F-41F1-8779-04CACC8CB5AC}" type="presParOf" srcId="{792A9F6E-F9AC-40CD-990D-DF5ECBAC7647}" destId="{F4F9D051-C2EB-49F0-94F5-0EBD172BB7CF}" srcOrd="0" destOrd="0" presId="urn:microsoft.com/office/officeart/2005/8/layout/process1"/>
    <dgm:cxn modelId="{7500C49A-AA2F-43F5-8EBF-397647F2D890}" type="presParOf" srcId="{F603FA3C-E1F4-4FFD-95CF-A50379245512}" destId="{8B1CD20C-81A4-428B-AEB7-2650A4DECAFE}" srcOrd="2" destOrd="0" presId="urn:microsoft.com/office/officeart/2005/8/layout/process1"/>
    <dgm:cxn modelId="{F770A784-62DE-4BE3-9905-DA0EBA98A82C}" type="presParOf" srcId="{F603FA3C-E1F4-4FFD-95CF-A50379245512}" destId="{10F4E487-858F-44AA-B073-934D5EE70678}" srcOrd="3" destOrd="0" presId="urn:microsoft.com/office/officeart/2005/8/layout/process1"/>
    <dgm:cxn modelId="{2A54D563-1EB6-45C9-88FE-8820D9FDCE2F}" type="presParOf" srcId="{10F4E487-858F-44AA-B073-934D5EE70678}" destId="{31D12AD7-E562-4C24-9931-883F408A5261}" srcOrd="0" destOrd="0" presId="urn:microsoft.com/office/officeart/2005/8/layout/process1"/>
    <dgm:cxn modelId="{00580168-9970-4EBF-A4D8-8617605FDAC3}" type="presParOf" srcId="{F603FA3C-E1F4-4FFD-95CF-A50379245512}" destId="{9A6F70CB-8A5D-4BF9-91FE-E32CBD2B25B3}" srcOrd="4" destOrd="0" presId="urn:microsoft.com/office/officeart/2005/8/layout/process1"/>
    <dgm:cxn modelId="{05AB41A6-A524-4F4C-992B-4528FC5ECD0C}" type="presParOf" srcId="{F603FA3C-E1F4-4FFD-95CF-A50379245512}" destId="{6CC0A358-007E-460F-8A18-2E9E2F2A3564}" srcOrd="5" destOrd="0" presId="urn:microsoft.com/office/officeart/2005/8/layout/process1"/>
    <dgm:cxn modelId="{0EEAAF10-936C-4E7A-9368-94CD2031D3F3}" type="presParOf" srcId="{6CC0A358-007E-460F-8A18-2E9E2F2A3564}" destId="{4A3014C5-535A-4B84-A237-6D37F8902CD1}" srcOrd="0" destOrd="0" presId="urn:microsoft.com/office/officeart/2005/8/layout/process1"/>
    <dgm:cxn modelId="{D43F0BB2-AB1E-4683-B8E9-76208AC90CD2}" type="presParOf" srcId="{F603FA3C-E1F4-4FFD-95CF-A50379245512}" destId="{0E6B3E00-6E6C-460E-93BB-5FF7EBF9C4CC}" srcOrd="6" destOrd="0" presId="urn:microsoft.com/office/officeart/2005/8/layout/process1"/>
    <dgm:cxn modelId="{2FBCECB4-8B67-4E24-8A79-C433AC14A1A0}" type="presParOf" srcId="{F603FA3C-E1F4-4FFD-95CF-A50379245512}" destId="{17DF0B69-BB7F-49C7-B6D4-0E4A12A372A4}" srcOrd="7" destOrd="0" presId="urn:microsoft.com/office/officeart/2005/8/layout/process1"/>
    <dgm:cxn modelId="{B06AED03-2B13-4B0A-BB74-21B3ADE789AD}" type="presParOf" srcId="{17DF0B69-BB7F-49C7-B6D4-0E4A12A372A4}" destId="{31DBFBA8-0A65-4E46-A8D4-445408146F67}" srcOrd="0" destOrd="0" presId="urn:microsoft.com/office/officeart/2005/8/layout/process1"/>
    <dgm:cxn modelId="{010A998E-5631-4BDC-8047-81580B0D889D}" type="presParOf" srcId="{F603FA3C-E1F4-4FFD-95CF-A50379245512}" destId="{D10CF0C5-DF5B-4D79-B9E8-A1A880268097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E947AF-160F-4D89-A60E-77C0DC20C37D}">
      <dsp:nvSpPr>
        <dsp:cNvPr id="0" name=""/>
        <dsp:cNvSpPr/>
      </dsp:nvSpPr>
      <dsp:spPr>
        <a:xfrm>
          <a:off x="10115" y="0"/>
          <a:ext cx="3135686" cy="465629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Patient presented to the ED with painful vaginal bleeding</a:t>
          </a:r>
        </a:p>
      </dsp:txBody>
      <dsp:txXfrm>
        <a:off x="101956" y="91841"/>
        <a:ext cx="2952004" cy="4472616"/>
      </dsp:txXfrm>
    </dsp:sp>
    <dsp:sp modelId="{792A9F6E-F9AC-40CD-990D-DF5ECBAC7647}">
      <dsp:nvSpPr>
        <dsp:cNvPr id="0" name=""/>
        <dsp:cNvSpPr/>
      </dsp:nvSpPr>
      <dsp:spPr>
        <a:xfrm>
          <a:off x="3459370" y="1939323"/>
          <a:ext cx="664765" cy="7776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3459370" y="2094853"/>
        <a:ext cx="465336" cy="466590"/>
      </dsp:txXfrm>
    </dsp:sp>
    <dsp:sp modelId="{8B1CD20C-81A4-428B-AEB7-2650A4DECAFE}">
      <dsp:nvSpPr>
        <dsp:cNvPr id="0" name=""/>
        <dsp:cNvSpPr/>
      </dsp:nvSpPr>
      <dsp:spPr>
        <a:xfrm>
          <a:off x="4400076" y="0"/>
          <a:ext cx="3135686" cy="465629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Ultrasound confirmed placental abruption</a:t>
          </a:r>
        </a:p>
      </dsp:txBody>
      <dsp:txXfrm>
        <a:off x="4491917" y="91841"/>
        <a:ext cx="2952004" cy="4472616"/>
      </dsp:txXfrm>
    </dsp:sp>
    <dsp:sp modelId="{10F4E487-858F-44AA-B073-934D5EE70678}">
      <dsp:nvSpPr>
        <dsp:cNvPr id="0" name=""/>
        <dsp:cNvSpPr/>
      </dsp:nvSpPr>
      <dsp:spPr>
        <a:xfrm>
          <a:off x="7849332" y="1939323"/>
          <a:ext cx="664765" cy="7776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7849332" y="2094853"/>
        <a:ext cx="465336" cy="466590"/>
      </dsp:txXfrm>
    </dsp:sp>
    <dsp:sp modelId="{9A6F70CB-8A5D-4BF9-91FE-E32CBD2B25B3}">
      <dsp:nvSpPr>
        <dsp:cNvPr id="0" name=""/>
        <dsp:cNvSpPr/>
      </dsp:nvSpPr>
      <dsp:spPr>
        <a:xfrm>
          <a:off x="8790038" y="97500"/>
          <a:ext cx="3135686" cy="44612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Patient underwent emergency cesarean section</a:t>
          </a:r>
        </a:p>
      </dsp:txBody>
      <dsp:txXfrm>
        <a:off x="8881879" y="189341"/>
        <a:ext cx="2952004" cy="4277615"/>
      </dsp:txXfrm>
    </dsp:sp>
    <dsp:sp modelId="{6CC0A358-007E-460F-8A18-2E9E2F2A3564}">
      <dsp:nvSpPr>
        <dsp:cNvPr id="0" name=""/>
        <dsp:cNvSpPr/>
      </dsp:nvSpPr>
      <dsp:spPr>
        <a:xfrm>
          <a:off x="12239294" y="1939323"/>
          <a:ext cx="664765" cy="7776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12239294" y="2094853"/>
        <a:ext cx="465336" cy="466590"/>
      </dsp:txXfrm>
    </dsp:sp>
    <dsp:sp modelId="{0E6B3E00-6E6C-460E-93BB-5FF7EBF9C4CC}">
      <dsp:nvSpPr>
        <dsp:cNvPr id="0" name=""/>
        <dsp:cNvSpPr/>
      </dsp:nvSpPr>
      <dsp:spPr>
        <a:xfrm>
          <a:off x="13180000" y="0"/>
          <a:ext cx="3135686" cy="465629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Patient was discharged to sober living facility</a:t>
          </a:r>
        </a:p>
      </dsp:txBody>
      <dsp:txXfrm>
        <a:off x="13271841" y="91841"/>
        <a:ext cx="2952004" cy="4472616"/>
      </dsp:txXfrm>
    </dsp:sp>
    <dsp:sp modelId="{17DF0B69-BB7F-49C7-B6D4-0E4A12A372A4}">
      <dsp:nvSpPr>
        <dsp:cNvPr id="0" name=""/>
        <dsp:cNvSpPr/>
      </dsp:nvSpPr>
      <dsp:spPr>
        <a:xfrm>
          <a:off x="16629255" y="1939323"/>
          <a:ext cx="664765" cy="7776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16629255" y="2094853"/>
        <a:ext cx="465336" cy="466590"/>
      </dsp:txXfrm>
    </dsp:sp>
    <dsp:sp modelId="{D10CF0C5-DF5B-4D79-B9E8-A1A880268097}">
      <dsp:nvSpPr>
        <dsp:cNvPr id="0" name=""/>
        <dsp:cNvSpPr/>
      </dsp:nvSpPr>
      <dsp:spPr>
        <a:xfrm>
          <a:off x="17569961" y="97500"/>
          <a:ext cx="3135686" cy="44612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Neonate admitted to NICU for 6 weeks</a:t>
          </a:r>
        </a:p>
      </dsp:txBody>
      <dsp:txXfrm>
        <a:off x="17661802" y="189341"/>
        <a:ext cx="2952004" cy="4277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22715220" y="10424165"/>
            <a:ext cx="28087320" cy="987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2598420" y="914405"/>
            <a:ext cx="28087320" cy="2889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0"/>
              <a:buFont typeface="Calibri"/>
              <a:buNone/>
              <a:defRPr sz="192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b" anchorCtr="0">
            <a:normAutofit/>
          </a:bodyPr>
          <a:lstStyle>
            <a:lvl1pPr marL="457200" lvl="0" indent="-228600" algn="l">
              <a:spcBef>
                <a:spcPts val="1920"/>
              </a:spcBef>
              <a:spcAft>
                <a:spcPts val="0"/>
              </a:spcAft>
              <a:buClr>
                <a:srgbClr val="888888"/>
              </a:buClr>
              <a:buSzPts val="9600"/>
              <a:buNone/>
              <a:defRPr sz="96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720"/>
              </a:spcBef>
              <a:spcAft>
                <a:spcPts val="0"/>
              </a:spcAft>
              <a:buClr>
                <a:srgbClr val="888888"/>
              </a:buClr>
              <a:buSzPts val="8600"/>
              <a:buNone/>
              <a:defRPr sz="86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None/>
              <a:defRPr sz="77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340"/>
              </a:spcBef>
              <a:spcAft>
                <a:spcPts val="0"/>
              </a:spcAft>
              <a:buClr>
                <a:srgbClr val="888888"/>
              </a:buClr>
              <a:buSzPts val="6700"/>
              <a:buNone/>
              <a:defRPr sz="67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2194560" y="7680963"/>
            <a:ext cx="19385280" cy="2172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1079500" algn="l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Char char="•"/>
              <a:defRPr sz="13400"/>
            </a:lvl1pPr>
            <a:lvl2pPr marL="914400" lvl="1" indent="-95885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–"/>
              <a:defRPr sz="11500"/>
            </a:lvl2pPr>
            <a:lvl3pPr marL="1371600" lvl="2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3pPr>
            <a:lvl4pPr marL="1828800" lvl="3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–"/>
              <a:defRPr sz="8600"/>
            </a:lvl4pPr>
            <a:lvl5pPr marL="2286000" lvl="4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»"/>
              <a:defRPr sz="8600"/>
            </a:lvl5pPr>
            <a:lvl6pPr marL="2743200" lvl="5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6pPr>
            <a:lvl7pPr marL="3200400" lvl="6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7pPr>
            <a:lvl8pPr marL="3657600" lvl="7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8pPr>
            <a:lvl9pPr marL="4114800" lvl="8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22311360" y="7680963"/>
            <a:ext cx="19385280" cy="2172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1079500" algn="l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Char char="•"/>
              <a:defRPr sz="13400"/>
            </a:lvl1pPr>
            <a:lvl2pPr marL="914400" lvl="1" indent="-95885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–"/>
              <a:defRPr sz="11500"/>
            </a:lvl2pPr>
            <a:lvl3pPr marL="1371600" lvl="2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3pPr>
            <a:lvl4pPr marL="1828800" lvl="3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–"/>
              <a:defRPr sz="8600"/>
            </a:lvl4pPr>
            <a:lvl5pPr marL="2286000" lvl="4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»"/>
              <a:defRPr sz="8600"/>
            </a:lvl5pPr>
            <a:lvl6pPr marL="2743200" lvl="5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6pPr>
            <a:lvl7pPr marL="3200400" lvl="6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7pPr>
            <a:lvl8pPr marL="3657600" lvl="7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8pPr>
            <a:lvl9pPr marL="4114800" lvl="8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b" anchorCtr="0">
            <a:normAutofit/>
          </a:bodyPr>
          <a:lstStyle>
            <a:lvl1pPr marL="457200" lvl="0" indent="-22860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None/>
              <a:defRPr sz="11500" b="1"/>
            </a:lvl1pPr>
            <a:lvl2pPr marL="914400" lvl="1" indent="-2286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 b="1"/>
            </a:lvl2pPr>
            <a:lvl3pPr marL="1371600" lvl="2" indent="-2286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None/>
              <a:defRPr sz="8600" b="1"/>
            </a:lvl3pPr>
            <a:lvl4pPr marL="1828800" lvl="3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4pPr>
            <a:lvl5pPr marL="2286000" lvl="4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5pPr>
            <a:lvl6pPr marL="2743200" lvl="5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6pPr>
            <a:lvl7pPr marL="3200400" lvl="6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7pPr>
            <a:lvl8pPr marL="3657600" lvl="7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8pPr>
            <a:lvl9pPr marL="4114800" lvl="8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2194560" y="10439400"/>
            <a:ext cx="19392902" cy="18966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95885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•"/>
              <a:defRPr sz="11500"/>
            </a:lvl1pPr>
            <a:lvl2pPr marL="914400" lvl="1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9600"/>
            </a:lvl2pPr>
            <a:lvl3pPr marL="1371600" lvl="2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3pPr>
            <a:lvl4pPr marL="1828800" lvl="3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7700"/>
            </a:lvl4pPr>
            <a:lvl5pPr marL="2286000" lvl="4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»"/>
              <a:defRPr sz="7700"/>
            </a:lvl5pPr>
            <a:lvl6pPr marL="2743200" lvl="5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6pPr>
            <a:lvl7pPr marL="3200400" lvl="6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7pPr>
            <a:lvl8pPr marL="3657600" lvl="7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8pPr>
            <a:lvl9pPr marL="4114800" lvl="8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22296122" y="7368542"/>
            <a:ext cx="19400520" cy="3070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b" anchorCtr="0">
            <a:normAutofit/>
          </a:bodyPr>
          <a:lstStyle>
            <a:lvl1pPr marL="457200" lvl="0" indent="-22860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None/>
              <a:defRPr sz="11500" b="1"/>
            </a:lvl1pPr>
            <a:lvl2pPr marL="914400" lvl="1" indent="-2286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None/>
              <a:defRPr sz="9600" b="1"/>
            </a:lvl2pPr>
            <a:lvl3pPr marL="1371600" lvl="2" indent="-2286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None/>
              <a:defRPr sz="8600" b="1"/>
            </a:lvl3pPr>
            <a:lvl4pPr marL="1828800" lvl="3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4pPr>
            <a:lvl5pPr marL="2286000" lvl="4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5pPr>
            <a:lvl6pPr marL="2743200" lvl="5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6pPr>
            <a:lvl7pPr marL="3200400" lvl="6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7pPr>
            <a:lvl8pPr marL="3657600" lvl="7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8pPr>
            <a:lvl9pPr marL="4114800" lvl="8" indent="-22860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None/>
              <a:defRPr sz="77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22296122" y="10439400"/>
            <a:ext cx="19400520" cy="18966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95885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•"/>
              <a:defRPr sz="11500"/>
            </a:lvl1pPr>
            <a:lvl2pPr marL="914400" lvl="1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9600"/>
            </a:lvl2pPr>
            <a:lvl3pPr marL="1371600" lvl="2" indent="-774700" algn="l">
              <a:spcBef>
                <a:spcPts val="1720"/>
              </a:spcBef>
              <a:spcAft>
                <a:spcPts val="0"/>
              </a:spcAft>
              <a:buClr>
                <a:schemeClr val="dk1"/>
              </a:buClr>
              <a:buSzPts val="8600"/>
              <a:buChar char="•"/>
              <a:defRPr sz="8600"/>
            </a:lvl3pPr>
            <a:lvl4pPr marL="1828800" lvl="3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–"/>
              <a:defRPr sz="7700"/>
            </a:lvl4pPr>
            <a:lvl5pPr marL="2286000" lvl="4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»"/>
              <a:defRPr sz="7700"/>
            </a:lvl5pPr>
            <a:lvl6pPr marL="2743200" lvl="5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6pPr>
            <a:lvl7pPr marL="3200400" lvl="6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7pPr>
            <a:lvl8pPr marL="3657600" lvl="7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8pPr>
            <a:lvl9pPr marL="4114800" lvl="8" indent="-717550" algn="l"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Char char="•"/>
              <a:defRPr sz="77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  <a:defRPr sz="96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7160240" y="1310643"/>
            <a:ext cx="24536400" cy="28094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1206500" algn="l">
              <a:spcBef>
                <a:spcPts val="3080"/>
              </a:spcBef>
              <a:spcAft>
                <a:spcPts val="0"/>
              </a:spcAft>
              <a:buClr>
                <a:schemeClr val="dk1"/>
              </a:buClr>
              <a:buSzPts val="15400"/>
              <a:buChar char="•"/>
              <a:defRPr sz="15400"/>
            </a:lvl1pPr>
            <a:lvl2pPr marL="914400" lvl="1" indent="-1079500" algn="l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Char char="–"/>
              <a:defRPr sz="13400"/>
            </a:lvl2pPr>
            <a:lvl3pPr marL="1371600" lvl="2" indent="-958850" algn="l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Char char="•"/>
              <a:defRPr sz="11500"/>
            </a:lvl3pPr>
            <a:lvl4pPr marL="1828800" lvl="3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–"/>
              <a:defRPr sz="9600"/>
            </a:lvl4pPr>
            <a:lvl5pPr marL="2286000" lvl="4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»"/>
              <a:defRPr sz="9600"/>
            </a:lvl5pPr>
            <a:lvl6pPr marL="2743200" lvl="5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6pPr>
            <a:lvl7pPr marL="3200400" lvl="6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7pPr>
            <a:lvl8pPr marL="3657600" lvl="7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8pPr>
            <a:lvl9pPr marL="4114800" lvl="8" indent="-838200" algn="l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Char char="•"/>
              <a:defRPr sz="96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2194563" y="6888483"/>
            <a:ext cx="14439902" cy="22517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228600" algn="l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None/>
              <a:defRPr sz="6700"/>
            </a:lvl1pPr>
            <a:lvl2pPr marL="914400" lvl="1" indent="-2286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/>
            </a:lvl2pPr>
            <a:lvl3pPr marL="1371600" lvl="2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3pPr>
            <a:lvl4pPr marL="1828800" lvl="3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marL="2286000" lvl="4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marL="2743200" lvl="5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marL="3200400" lvl="6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marL="3657600" lvl="7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marL="4114800" lvl="8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Calibri"/>
              <a:buNone/>
              <a:defRPr sz="96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8602982" y="2941320"/>
            <a:ext cx="26334720" cy="1975104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602982" y="25763222"/>
            <a:ext cx="26334720" cy="3863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228600" algn="l">
              <a:spcBef>
                <a:spcPts val="1340"/>
              </a:spcBef>
              <a:spcAft>
                <a:spcPts val="0"/>
              </a:spcAft>
              <a:buClr>
                <a:schemeClr val="dk1"/>
              </a:buClr>
              <a:buSzPts val="6700"/>
              <a:buNone/>
              <a:defRPr sz="6700"/>
            </a:lvl1pPr>
            <a:lvl2pPr marL="914400" lvl="1" indent="-228600" algn="l"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None/>
              <a:defRPr sz="5800"/>
            </a:lvl2pPr>
            <a:lvl3pPr marL="1371600" lvl="2" indent="-22860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/>
            </a:lvl3pPr>
            <a:lvl4pPr marL="1828800" lvl="3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marL="2286000" lvl="4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marL="2743200" lvl="5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marL="3200400" lvl="6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marL="3657600" lvl="7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marL="4114800" lvl="8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1083289" y="-1207766"/>
            <a:ext cx="21724622" cy="39502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100"/>
              <a:buFont typeface="Calibri"/>
              <a:buNone/>
              <a:defRPr sz="2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marR="0" lvl="0" indent="-1206500" algn="l" rtl="0">
              <a:spcBef>
                <a:spcPts val="3080"/>
              </a:spcBef>
              <a:spcAft>
                <a:spcPts val="0"/>
              </a:spcAft>
              <a:buClr>
                <a:schemeClr val="dk1"/>
              </a:buClr>
              <a:buSzPts val="15400"/>
              <a:buFont typeface="Arial"/>
              <a:buChar char="•"/>
              <a:defRPr sz="1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79500" algn="l" rtl="0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3400"/>
              <a:buFont typeface="Arial"/>
              <a:buChar char="–"/>
              <a:defRPr sz="13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58850" algn="l" rtl="0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Char char="•"/>
              <a:defRPr sz="1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–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»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38200" algn="l" rtl="0">
              <a:spcBef>
                <a:spcPts val="192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Char char="•"/>
              <a:defRPr sz="9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microsoft.com/office/2018/10/relationships/comments" Target="../comments/modernComment_100_0.xml"/><Relationship Id="rId7" Type="http://schemas.openxmlformats.org/officeDocument/2006/relationships/image" Target="../media/image4.png"/><Relationship Id="rId12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2.jpg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1.png"/><Relationship Id="rId9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59524" y="159160"/>
            <a:ext cx="5943600" cy="478334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11;p1">
            <a:extLst>
              <a:ext uri="{FF2B5EF4-FFF2-40B4-BE49-F238E27FC236}">
                <a16:creationId xmlns:a16="http://schemas.microsoft.com/office/drawing/2014/main" id="{EC95466B-4A7D-5980-FC10-B866A89B6955}"/>
              </a:ext>
            </a:extLst>
          </p:cNvPr>
          <p:cNvSpPr txBox="1"/>
          <p:nvPr/>
        </p:nvSpPr>
        <p:spPr>
          <a:xfrm>
            <a:off x="22059950" y="10161648"/>
            <a:ext cx="9446400" cy="1714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4200"/>
            </a:pPr>
            <a:r>
              <a:rPr lang="en-US" sz="4000" b="1" dirty="0">
                <a:solidFill>
                  <a:srgbClr val="0070C0"/>
                </a:solidFill>
              </a:rPr>
              <a:t>Diagnostic Workup:</a:t>
            </a:r>
          </a:p>
          <a:p>
            <a:pPr marL="571500" marR="0" lvl="0" indent="-571500" algn="l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</a:rPr>
              <a:t>U</a:t>
            </a: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rine drug screen positive for c</a:t>
            </a:r>
            <a:r>
              <a:rPr lang="en-US" sz="4000" dirty="0">
                <a:solidFill>
                  <a:schemeClr val="dk1"/>
                </a:solidFill>
              </a:rPr>
              <a:t>ocaine</a:t>
            </a:r>
          </a:p>
          <a:p>
            <a:pPr marL="571500" marR="0" lvl="0" indent="-571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</a:rPr>
              <a:t>U</a:t>
            </a: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ltrasonography revealed premature separation of the placental </a:t>
            </a:r>
            <a:r>
              <a:rPr lang="en-US" sz="4000" dirty="0">
                <a:solidFill>
                  <a:schemeClr val="dk1"/>
                </a:solidFill>
              </a:rPr>
              <a:t>wall</a:t>
            </a: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000" b="1" dirty="0">
              <a:solidFill>
                <a:srgbClr val="0070C0"/>
              </a:solidFill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000" b="1" dirty="0">
              <a:solidFill>
                <a:srgbClr val="0070C0"/>
              </a:solidFill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000" b="1" dirty="0">
              <a:solidFill>
                <a:srgbClr val="0070C0"/>
              </a:solidFill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000" b="1" dirty="0">
              <a:solidFill>
                <a:srgbClr val="0070C0"/>
              </a:solidFill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000" b="1" dirty="0">
              <a:solidFill>
                <a:srgbClr val="0070C0"/>
              </a:solidFill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000" b="1" dirty="0">
              <a:solidFill>
                <a:srgbClr val="0070C0"/>
              </a:solidFill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000" b="1" dirty="0">
              <a:solidFill>
                <a:srgbClr val="0070C0"/>
              </a:solidFill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000" b="1" dirty="0">
              <a:solidFill>
                <a:schemeClr val="dk1"/>
              </a:solidFill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000" b="1" dirty="0">
              <a:solidFill>
                <a:srgbClr val="0070C0"/>
              </a:solidFill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000" b="1" dirty="0">
              <a:solidFill>
                <a:srgbClr val="0070C0"/>
              </a:solidFill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000" b="1" dirty="0">
              <a:solidFill>
                <a:srgbClr val="0070C0"/>
              </a:solidFill>
            </a:endParaRPr>
          </a:p>
          <a:p>
            <a:pPr lvl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r>
              <a:rPr lang="en-US" sz="4000" b="1" dirty="0">
                <a:solidFill>
                  <a:srgbClr val="0070C0"/>
                </a:solidFill>
              </a:rPr>
              <a:t>Post-Discharge/Follow-Up:</a:t>
            </a:r>
          </a:p>
          <a:p>
            <a:pPr marL="571500" lvl="0" indent="-571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</a:rPr>
              <a:t>Patient resided at sober living facility where she had access to parenting classes and substance use disorder counseling</a:t>
            </a:r>
          </a:p>
          <a:p>
            <a:pPr marL="571500" lvl="0" indent="-571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</a:rPr>
              <a:t>Close follow up with OBGYN and PCP and patient education to include risk of PA in subsequent pregnancies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4000" b="1" dirty="0"/>
          </a:p>
        </p:txBody>
      </p:sp>
      <p:sp>
        <p:nvSpPr>
          <p:cNvPr id="84" name="Google Shape;84;p1"/>
          <p:cNvSpPr txBox="1"/>
          <p:nvPr/>
        </p:nvSpPr>
        <p:spPr>
          <a:xfrm>
            <a:off x="7962900" y="544168"/>
            <a:ext cx="27965400" cy="255450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t" anchorCtr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Placental Abruption: A Near-Deadly Outcome of Cocaine </a:t>
            </a:r>
            <a:r>
              <a:rPr lang="en-US" sz="8000" b="1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Usage</a:t>
            </a:r>
            <a:r>
              <a:rPr lang="en-US" sz="8000" b="1" i="0" u="none" strike="noStrike" cap="none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During Pregnancy</a:t>
            </a:r>
            <a:endParaRPr sz="8000" dirty="0"/>
          </a:p>
        </p:txBody>
      </p:sp>
      <p:sp>
        <p:nvSpPr>
          <p:cNvPr id="85" name="Google Shape;85;p1"/>
          <p:cNvSpPr txBox="1"/>
          <p:nvPr/>
        </p:nvSpPr>
        <p:spPr>
          <a:xfrm>
            <a:off x="8248650" y="3515618"/>
            <a:ext cx="27508200" cy="14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Heather Moore, PA-S, Clarissa Bartolac, PA-S, Abigail Avery, PA-S, Ashley </a:t>
            </a:r>
            <a:r>
              <a:rPr lang="en-US" sz="4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Nordan</a:t>
            </a:r>
            <a:r>
              <a:rPr lang="en-US" sz="4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MSCR, MPAP, PA-C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Campbell University Physician Assistant Program</a:t>
            </a:r>
            <a:endParaRPr sz="4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609600" y="5177592"/>
            <a:ext cx="42824400" cy="1066800"/>
          </a:xfrm>
          <a:prstGeom prst="rect">
            <a:avLst/>
          </a:prstGeom>
          <a:gradFill>
            <a:gsLst>
              <a:gs pos="0">
                <a:srgbClr val="F5D0D0"/>
              </a:gs>
              <a:gs pos="100000">
                <a:srgbClr val="D96868"/>
              </a:gs>
            </a:gsLst>
            <a:lin ang="5400012" scaled="0"/>
          </a:gradFill>
          <a:ln>
            <a:noFill/>
          </a:ln>
          <a:effectLst>
            <a:outerShdw blurRad="177800" dist="1778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				</a:t>
            </a:r>
            <a:endParaRPr/>
          </a:p>
        </p:txBody>
      </p:sp>
      <p:sp>
        <p:nvSpPr>
          <p:cNvPr id="87" name="Google Shape;87;p1"/>
          <p:cNvSpPr/>
          <p:nvPr/>
        </p:nvSpPr>
        <p:spPr>
          <a:xfrm>
            <a:off x="11125201" y="9587806"/>
            <a:ext cx="10058400" cy="1295400"/>
          </a:xfrm>
          <a:prstGeom prst="rect">
            <a:avLst/>
          </a:prstGeom>
          <a:noFill/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32992899" y="23607010"/>
            <a:ext cx="10543076" cy="1295400"/>
          </a:xfrm>
          <a:prstGeom prst="rect">
            <a:avLst/>
          </a:prstGeom>
          <a:gradFill>
            <a:gsLst>
              <a:gs pos="0">
                <a:srgbClr val="F5D0D0"/>
              </a:gs>
              <a:gs pos="100000">
                <a:srgbClr val="D96868"/>
              </a:gs>
            </a:gsLst>
            <a:lin ang="5400012" scaled="0"/>
          </a:gradFill>
          <a:ln>
            <a:noFill/>
          </a:ln>
          <a:effectLst>
            <a:outerShdw blurRad="177800" dist="1778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3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References</a:t>
            </a:r>
            <a:endParaRPr sz="5300" b="1" dirty="0">
              <a:solidFill>
                <a:schemeClr val="dk1"/>
              </a:solidFill>
            </a:endParaRPr>
          </a:p>
        </p:txBody>
      </p:sp>
      <p:cxnSp>
        <p:nvCxnSpPr>
          <p:cNvPr id="90" name="Google Shape;90;p1"/>
          <p:cNvCxnSpPr>
            <a:cxnSpLocks/>
          </p:cNvCxnSpPr>
          <p:nvPr/>
        </p:nvCxnSpPr>
        <p:spPr>
          <a:xfrm>
            <a:off x="32326963" y="6856850"/>
            <a:ext cx="101546" cy="25874970"/>
          </a:xfrm>
          <a:prstGeom prst="straightConnector1">
            <a:avLst/>
          </a:prstGeom>
          <a:noFill/>
          <a:ln w="254000" cap="flat" cmpd="dbl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1" name="Google Shape;91;p1"/>
          <p:cNvSpPr/>
          <p:nvPr/>
        </p:nvSpPr>
        <p:spPr>
          <a:xfrm>
            <a:off x="2514263" y="5385785"/>
            <a:ext cx="59436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3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</a:t>
            </a:r>
            <a:endParaRPr sz="5300" dirty="0">
              <a:solidFill>
                <a:schemeClr val="dk1"/>
              </a:solidFill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9055668" y="5356395"/>
            <a:ext cx="72963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3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Case Description</a:t>
            </a:r>
            <a:endParaRPr sz="5300" dirty="0">
              <a:solidFill>
                <a:schemeClr val="dk1"/>
              </a:solidFill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35636850" y="5329992"/>
            <a:ext cx="53835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3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endParaRPr sz="5300" dirty="0">
              <a:solidFill>
                <a:schemeClr val="dk1"/>
              </a:solidFill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32992899" y="25486547"/>
            <a:ext cx="10441099" cy="7109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lang="en-US" sz="2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Smid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MC, Metz TD, Gordon AJ. Stimulant Use in Pregnancy: An Under-recognized Epidemic Among Pregnant Women. Clin </a:t>
            </a:r>
            <a:r>
              <a:rPr lang="en-US" sz="2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Obstet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Gynecol. 2019;62(1):168-184.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NIDA. What are the effects of maternal cocaine use?. National Institute on Drug Abuse website.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https://nida.nih.gov/publications/research-reports/cocaine/what-are-effects-maternal-cocaine-use. July 9, 2021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en-US" sz="2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Jarlenski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MP, Paul NC, Krans EE. Polysubstance Use Among Pregnant Women With Opioid Use Disorder in the United States, 2007-2016. </a:t>
            </a:r>
            <a:r>
              <a:rPr lang="en-US" sz="2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Obstet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Gynecol. 2020;136(3):556-564.</a:t>
            </a:r>
            <a:endParaRPr dirty="0"/>
          </a:p>
          <a:p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4. Schmidt P, Skelly CL, Raines DA. Placental Abruption. In: </a:t>
            </a:r>
            <a:r>
              <a:rPr lang="en-US" sz="2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StatPearls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[Internet]. Treasure Island (FL): </a:t>
            </a:r>
            <a:r>
              <a:rPr lang="en-US" sz="2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StatPearls</a:t>
            </a: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Publishing; 2022 Jan-. Available </a:t>
            </a:r>
            <a:r>
              <a:rPr lang="en-US" sz="24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from:</a:t>
            </a:r>
            <a:r>
              <a:rPr lang="en-US" sz="2400" dirty="0" err="1"/>
              <a:t>https</a:t>
            </a:r>
            <a:r>
              <a:rPr lang="en-US" sz="2400" dirty="0"/>
              <a:t>://www-</a:t>
            </a:r>
            <a:r>
              <a:rPr lang="en-US" sz="2400" dirty="0" err="1"/>
              <a:t>ncbi</a:t>
            </a:r>
            <a:r>
              <a:rPr lang="en-US" sz="2400" dirty="0"/>
              <a:t>-</a:t>
            </a:r>
            <a:r>
              <a:rPr lang="en-US" sz="2400" dirty="0" err="1"/>
              <a:t>nlm-nih-gov.proxy.campbell.edu</a:t>
            </a:r>
            <a:r>
              <a:rPr lang="en-US" sz="2400" dirty="0"/>
              <a:t>/books/NBK482335/.</a:t>
            </a:r>
            <a:endParaRPr sz="24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</a:rPr>
              <a:t>5. Soni, A., </a:t>
            </a:r>
            <a:r>
              <a:rPr lang="en-US" sz="2400" dirty="0" err="1">
                <a:solidFill>
                  <a:schemeClr val="dk1"/>
                </a:solidFill>
              </a:rPr>
              <a:t>Fingar</a:t>
            </a:r>
            <a:r>
              <a:rPr lang="en-US" sz="2400" dirty="0">
                <a:solidFill>
                  <a:schemeClr val="dk1"/>
                </a:solidFill>
              </a:rPr>
              <a:t>, K. R., &amp; Reid, L. D. (2019, October). </a:t>
            </a:r>
            <a:r>
              <a:rPr lang="en-US" sz="2400" i="1" dirty="0">
                <a:solidFill>
                  <a:schemeClr val="dk1"/>
                </a:solidFill>
              </a:rPr>
              <a:t>User support</a:t>
            </a:r>
            <a:r>
              <a:rPr lang="en-US" sz="2400" dirty="0">
                <a:solidFill>
                  <a:schemeClr val="dk1"/>
                </a:solidFill>
              </a:rPr>
              <a:t>. Obstetric Delivery Inpatient Stays Involving Substance Use Disorders and Related Clinical Outcomes, 2016 #254. Retrieved March 6, 2023, from https://hcup-us.ahrq.gov/reports/statbriefs/sb254-Delivery-Hospitalizations-Substance-Use-Clinical-Outcomes-2016.jsp </a:t>
            </a:r>
            <a:endParaRPr sz="2400" dirty="0">
              <a:solidFill>
                <a:schemeClr val="dk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dk1"/>
              </a:solidFill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10911845" y="10257591"/>
            <a:ext cx="10744200" cy="13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98" name="Google Shape;98;p1"/>
          <p:cNvSpPr txBox="1"/>
          <p:nvPr/>
        </p:nvSpPr>
        <p:spPr>
          <a:xfrm>
            <a:off x="609600" y="6664346"/>
            <a:ext cx="10193288" cy="17830995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marR="0" lvl="0" indent="-57150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Placental abruption (PA) is the premature separation of the placenta from the lining of the uterus.</a:t>
            </a:r>
            <a:r>
              <a:rPr lang="en-US" sz="4000" dirty="0">
                <a:solidFill>
                  <a:schemeClr val="dk1"/>
                </a:solidFill>
              </a:rPr>
              <a:t> </a:t>
            </a:r>
          </a:p>
          <a:p>
            <a:pPr marL="571500" marR="0" lvl="0" indent="-57150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</a:rPr>
              <a:t>PA is the leading cause of maternal morbidity and mortality.</a:t>
            </a:r>
            <a:endParaRPr lang="en-US" sz="4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4200"/>
            </a:pPr>
            <a:endParaRPr lang="en-US" sz="4200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4200"/>
            </a:pPr>
            <a:endParaRPr lang="en-US" sz="4200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4200"/>
            </a:pPr>
            <a:endParaRPr lang="en-US" sz="4200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4200"/>
            </a:pPr>
            <a:endParaRPr lang="en-US" sz="4200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4200"/>
            </a:pPr>
            <a:endParaRPr lang="en-US" sz="4200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4200"/>
            </a:pPr>
            <a:endParaRPr lang="en-US" sz="4200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4200"/>
            </a:pPr>
            <a:endParaRPr sz="4200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4200"/>
            </a:pPr>
            <a:endParaRPr lang="en-US" sz="4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571500" marR="0" lvl="0" indent="-57150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Risk factors include</a:t>
            </a:r>
            <a:r>
              <a:rPr lang="en-US" sz="4000" dirty="0">
                <a:solidFill>
                  <a:schemeClr val="dk1"/>
                </a:solidFill>
              </a:rPr>
              <a:t> </a:t>
            </a: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prior history of PA, </a:t>
            </a:r>
            <a:r>
              <a:rPr lang="en-US" sz="40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cocaine use</a:t>
            </a: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hypertension, and advanced maternal age</a:t>
            </a:r>
            <a:r>
              <a:rPr lang="en-US" sz="4000" dirty="0">
                <a:solidFill>
                  <a:schemeClr val="dk1"/>
                </a:solidFill>
              </a:rPr>
              <a:t>. </a:t>
            </a:r>
          </a:p>
          <a:p>
            <a:pPr marL="571500" marR="0" lvl="0" indent="-57150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</a:rPr>
              <a:t>Cocaine is the second most common illicit substance used in pregnancy and can lead to negative clinical outcomes due to altered blood flow to the uterus and placenta.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sz="4200" dirty="0"/>
          </a:p>
        </p:txBody>
      </p:sp>
      <p:sp>
        <p:nvSpPr>
          <p:cNvPr id="99" name="Google Shape;99;p1"/>
          <p:cNvSpPr txBox="1"/>
          <p:nvPr/>
        </p:nvSpPr>
        <p:spPr>
          <a:xfrm>
            <a:off x="11615637" y="10017270"/>
            <a:ext cx="9981900" cy="11823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r>
              <a:rPr lang="en-US" sz="4000" b="1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Past Medical History:</a:t>
            </a:r>
          </a:p>
          <a:p>
            <a:pPr marL="571500" marR="0" lvl="0" indent="-571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Placental abruption in a previous pregnancy</a:t>
            </a:r>
            <a:endParaRPr sz="4000" dirty="0">
              <a:solidFill>
                <a:schemeClr val="dk1"/>
              </a:solidFill>
            </a:endParaRPr>
          </a:p>
          <a:p>
            <a:pPr marL="571500" marR="0" lvl="0" indent="-571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</a:rPr>
              <a:t>F</a:t>
            </a: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etal intrauterine growth restriction</a:t>
            </a:r>
            <a:endParaRPr sz="4000" dirty="0">
              <a:solidFill>
                <a:schemeClr val="dk1"/>
              </a:solidFill>
            </a:endParaRPr>
          </a:p>
          <a:p>
            <a:pPr marL="571500" marR="0" lvl="0" indent="-571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</a:rPr>
              <a:t>O</a:t>
            </a: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ligohydramnios</a:t>
            </a:r>
          </a:p>
          <a:p>
            <a:pPr marL="571500" marR="0" lvl="0" indent="-571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</a:rPr>
              <a:t>Substance use disorder</a:t>
            </a:r>
          </a:p>
          <a:p>
            <a:pPr marL="571500" marR="0" lvl="0" indent="-571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</a:rPr>
              <a:t>Hypertension </a:t>
            </a:r>
            <a:endParaRPr lang="en-US" sz="4000" b="1" dirty="0">
              <a:solidFill>
                <a:schemeClr val="dk1"/>
              </a:solidFill>
            </a:endParaRPr>
          </a:p>
          <a:p>
            <a:pPr lvl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r>
              <a:rPr lang="en-US" sz="4000" b="1" dirty="0">
                <a:solidFill>
                  <a:srgbClr val="0070C0"/>
                </a:solidFill>
              </a:rPr>
              <a:t>Barriers to Care:</a:t>
            </a:r>
          </a:p>
          <a:p>
            <a:pPr marL="571500" lvl="0" indent="-571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</a:rPr>
              <a:t>Limited prenatal care</a:t>
            </a:r>
          </a:p>
          <a:p>
            <a:pPr marL="571500" lvl="0" indent="-571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</a:rPr>
              <a:t>Financial limitations and low socioeconomic status</a:t>
            </a:r>
            <a:endParaRPr lang="en-US" sz="4000" b="1" dirty="0">
              <a:solidFill>
                <a:schemeClr val="dk1"/>
              </a:solidFill>
            </a:endParaRPr>
          </a:p>
          <a:p>
            <a:pPr>
              <a:lnSpc>
                <a:spcPct val="115000"/>
              </a:lnSpc>
              <a:spcBef>
                <a:spcPts val="1800"/>
              </a:spcBef>
              <a:buClr>
                <a:schemeClr val="dk1"/>
              </a:buClr>
              <a:buSzPts val="4200"/>
            </a:pPr>
            <a:r>
              <a:rPr lang="en-US" sz="4000" b="1" dirty="0">
                <a:solidFill>
                  <a:srgbClr val="0070C0"/>
                </a:solidFill>
              </a:rPr>
              <a:t>Pertinent Exam Findings: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000" b="1" dirty="0">
              <a:solidFill>
                <a:schemeClr val="dk1"/>
              </a:solidFill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000" b="1" dirty="0">
              <a:solidFill>
                <a:schemeClr val="dk1"/>
              </a:solidFill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000" b="1" dirty="0">
              <a:solidFill>
                <a:schemeClr val="dk1"/>
              </a:solidFill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200" b="1" dirty="0">
              <a:solidFill>
                <a:schemeClr val="dk1"/>
              </a:solidFill>
            </a:endParaRPr>
          </a:p>
        </p:txBody>
      </p:sp>
      <p:pic>
        <p:nvPicPr>
          <p:cNvPr id="100" name="Google Shape;100;p1" descr="Illustration of placental abruption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53445" y="10680413"/>
            <a:ext cx="9182051" cy="5666359"/>
          </a:xfrm>
          <a:prstGeom prst="rect">
            <a:avLst/>
          </a:prstGeom>
          <a:noFill/>
          <a:ln>
            <a:noFill/>
          </a:ln>
          <a:effectLst>
            <a:glow>
              <a:schemeClr val="accent2">
                <a:satMod val="175000"/>
                <a:alpha val="40000"/>
              </a:schemeClr>
            </a:glow>
            <a:outerShdw blurRad="177800" dist="1778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1" name="Google Shape;101;p1"/>
          <p:cNvSpPr txBox="1"/>
          <p:nvPr/>
        </p:nvSpPr>
        <p:spPr>
          <a:xfrm>
            <a:off x="959920" y="16578436"/>
            <a:ext cx="89691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1: </a:t>
            </a:r>
            <a:r>
              <a:rPr lang="en-US" sz="3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Placental Abruption</a:t>
            </a:r>
            <a:endParaRPr sz="34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4" name="Google Shape;104;p1"/>
          <p:cNvCxnSpPr>
            <a:cxnSpLocks/>
          </p:cNvCxnSpPr>
          <p:nvPr/>
        </p:nvCxnSpPr>
        <p:spPr>
          <a:xfrm>
            <a:off x="11037887" y="6712472"/>
            <a:ext cx="87314" cy="25874970"/>
          </a:xfrm>
          <a:prstGeom prst="straightConnector1">
            <a:avLst/>
          </a:prstGeom>
          <a:noFill/>
          <a:ln w="254000" cap="flat" cmpd="dbl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6" name="Google Shape;106;p1"/>
          <p:cNvPicPr preferRelativeResize="0"/>
          <p:nvPr/>
        </p:nvPicPr>
        <p:blipFill rotWithShape="1">
          <a:blip r:embed="rId6">
            <a:alphaModFix/>
          </a:blip>
          <a:srcRect r="7689"/>
          <a:stretch/>
        </p:blipFill>
        <p:spPr>
          <a:xfrm>
            <a:off x="22204646" y="13447032"/>
            <a:ext cx="9435934" cy="6262808"/>
          </a:xfrm>
          <a:prstGeom prst="rect">
            <a:avLst/>
          </a:prstGeom>
          <a:noFill/>
          <a:ln>
            <a:noFill/>
          </a:ln>
          <a:effectLst>
            <a:outerShdw blurRad="177800" dist="1778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7" name="Google Shape;107;p1"/>
          <p:cNvSpPr txBox="1"/>
          <p:nvPr/>
        </p:nvSpPr>
        <p:spPr>
          <a:xfrm>
            <a:off x="22516012" y="20035473"/>
            <a:ext cx="94464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3: </a:t>
            </a:r>
            <a:r>
              <a:rPr lang="en-US" sz="3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Ultrasound of placental hemorrhage</a:t>
            </a:r>
            <a:endParaRPr sz="34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21166" y="23963769"/>
            <a:ext cx="10539158" cy="740850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177800" dist="1778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Google Shape;101;p1">
            <a:extLst>
              <a:ext uri="{FF2B5EF4-FFF2-40B4-BE49-F238E27FC236}">
                <a16:creationId xmlns:a16="http://schemas.microsoft.com/office/drawing/2014/main" id="{EBF1D021-446F-FE5D-4BD0-A59C6AFE44F0}"/>
              </a:ext>
            </a:extLst>
          </p:cNvPr>
          <p:cNvSpPr txBox="1"/>
          <p:nvPr/>
        </p:nvSpPr>
        <p:spPr>
          <a:xfrm>
            <a:off x="678476" y="31593087"/>
            <a:ext cx="10055535" cy="1138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2: </a:t>
            </a:r>
            <a:r>
              <a:rPr lang="en-US" sz="3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Negative Clinical Outcomes of Substance Use in Pregnancy</a:t>
            </a:r>
            <a:endParaRPr sz="34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8629C8-9C51-0425-C05D-229ACA565FD5}"/>
              </a:ext>
            </a:extLst>
          </p:cNvPr>
          <p:cNvSpPr txBox="1"/>
          <p:nvPr/>
        </p:nvSpPr>
        <p:spPr>
          <a:xfrm>
            <a:off x="11608494" y="6879115"/>
            <a:ext cx="20256056" cy="29685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0" cmpd="dbl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endParaRPr lang="en-US" sz="4200" dirty="0"/>
          </a:p>
          <a:p>
            <a:pPr marR="0" lvl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</a:pPr>
            <a:r>
              <a:rPr lang="en-US" sz="4000" dirty="0"/>
              <a:t>A </a:t>
            </a: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37-year-old G6P1132 female</a:t>
            </a:r>
            <a:r>
              <a:rPr lang="en-US" sz="4000" dirty="0"/>
              <a:t> at </a:t>
            </a: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31 weeks gestation with a history of cocaine use in pregnancy </a:t>
            </a: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</a:rPr>
              <a:t>p</a:t>
            </a:r>
            <a:r>
              <a:rPr lang="en-US" sz="4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resented to the Emergency Department with painful vaginal bleeding.</a:t>
            </a:r>
          </a:p>
          <a:p>
            <a:r>
              <a:rPr lang="en-US" sz="4000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54B976-F7EE-7066-E041-859453A4DE13}"/>
              </a:ext>
            </a:extLst>
          </p:cNvPr>
          <p:cNvSpPr txBox="1"/>
          <p:nvPr/>
        </p:nvSpPr>
        <p:spPr>
          <a:xfrm>
            <a:off x="32992899" y="6998719"/>
            <a:ext cx="10274617" cy="18743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dirty="0"/>
              <a:t>Despite its rising prevalence and deleterious outcomes, cocaine usage in pregnancy has been underrecognized by health care providers. 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dirty="0"/>
              <a:t>In order to prevent negative outcomes like PA, health care providers must be vigilant in screening for substance use in pregnancy. 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dirty="0"/>
              <a:t>Appropriate early intervention, and utilization of community resources can all help to prevent poor outcomes.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4000" dirty="0"/>
              <a:t>Intervention after PA in one pregnancy, such as in the case of this patient, is vital, as there is a 10% chance of PA in future pregnancies. </a:t>
            </a: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000" b="1" dirty="0">
                <a:solidFill>
                  <a:srgbClr val="0070C0"/>
                </a:solidFill>
              </a:rPr>
              <a:t>Community Resources:</a:t>
            </a: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4200"/>
            </a:pPr>
            <a:r>
              <a:rPr lang="en-US" sz="4000" dirty="0">
                <a:solidFill>
                  <a:schemeClr val="dk1"/>
                </a:solidFill>
              </a:rPr>
              <a:t>The NC Perinatal Substance Use Specialist </a:t>
            </a:r>
          </a:p>
          <a:p>
            <a:pPr marL="571500" lvl="8" indent="-571500">
              <a:lnSpc>
                <a:spcPct val="115000"/>
              </a:lnSpc>
              <a:spcAft>
                <a:spcPts val="1200"/>
              </a:spcAft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dk1"/>
                </a:solidFill>
              </a:rPr>
              <a:t>Provides information and referral to alcohol and drug treatment for pregnant and parenting women </a:t>
            </a:r>
          </a:p>
          <a:p>
            <a:pPr marL="571500" lvl="0" indent="-57150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4200"/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rgbClr val="333333"/>
                </a:solidFill>
                <a:highlight>
                  <a:srgbClr val="FFFFFF"/>
                </a:highlight>
              </a:rPr>
              <a:t>Services range from outpatient care to long-term residential programs</a:t>
            </a:r>
            <a:endParaRPr lang="en-US" sz="4000" dirty="0">
              <a:solidFill>
                <a:schemeClr val="dk1"/>
              </a:solidFill>
              <a:highlight>
                <a:srgbClr val="FAFAFA"/>
              </a:highlight>
            </a:endParaRPr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4000" dirty="0"/>
          </a:p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4000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BB36DDE-50D0-F52A-F873-811BF6B021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7409018"/>
              </p:ext>
            </p:extLst>
          </p:nvPr>
        </p:nvGraphicFramePr>
        <p:xfrm>
          <a:off x="11368064" y="27195848"/>
          <a:ext cx="20715764" cy="4656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C95A0EB0-97C4-F53A-DB00-F2D2F667A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043293"/>
              </p:ext>
            </p:extLst>
          </p:nvPr>
        </p:nvGraphicFramePr>
        <p:xfrm>
          <a:off x="11657191" y="19068327"/>
          <a:ext cx="9898792" cy="688384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12811">
                  <a:extLst>
                    <a:ext uri="{9D8B030D-6E8A-4147-A177-3AD203B41FA5}">
                      <a16:colId xmlns:a16="http://schemas.microsoft.com/office/drawing/2014/main" val="2263789790"/>
                    </a:ext>
                  </a:extLst>
                </a:gridCol>
                <a:gridCol w="7285981">
                  <a:extLst>
                    <a:ext uri="{9D8B030D-6E8A-4147-A177-3AD203B41FA5}">
                      <a16:colId xmlns:a16="http://schemas.microsoft.com/office/drawing/2014/main" val="2195144307"/>
                    </a:ext>
                  </a:extLst>
                </a:gridCol>
              </a:tblGrid>
              <a:tr h="1031687">
                <a:tc>
                  <a:txBody>
                    <a:bodyPr/>
                    <a:lstStyle/>
                    <a:p>
                      <a:r>
                        <a:rPr lang="en-US" sz="4000" b="1" dirty="0"/>
                        <a:t>Vitals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b="0" dirty="0">
                          <a:solidFill>
                            <a:schemeClr val="dk1"/>
                          </a:solidFill>
                        </a:rPr>
                        <a:t>HR 132, BP 168/102, RR 20, SpO2 96%</a:t>
                      </a:r>
                      <a:endParaRPr lang="en-US" sz="4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927465"/>
                  </a:ext>
                </a:extLst>
              </a:tr>
              <a:tr h="1031687">
                <a:tc>
                  <a:txBody>
                    <a:bodyPr/>
                    <a:lstStyle/>
                    <a:p>
                      <a:r>
                        <a:rPr lang="en-US" sz="4000" b="1" dirty="0"/>
                        <a:t>Skin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Pale, diaphoretic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177581"/>
                  </a:ext>
                </a:extLst>
              </a:tr>
              <a:tr h="1031687">
                <a:tc>
                  <a:txBody>
                    <a:bodyPr/>
                    <a:lstStyle/>
                    <a:p>
                      <a:r>
                        <a:rPr lang="en-US" sz="4000" b="1" dirty="0"/>
                        <a:t>Abdomen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>
                          <a:solidFill>
                            <a:schemeClr val="dk1"/>
                          </a:solidFill>
                        </a:rPr>
                        <a:t>Gravid; Diffusely tender to palpation</a:t>
                      </a:r>
                      <a:endParaRPr 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507300"/>
                  </a:ext>
                </a:extLst>
              </a:tr>
              <a:tr h="1031687">
                <a:tc>
                  <a:txBody>
                    <a:bodyPr/>
                    <a:lstStyle/>
                    <a:p>
                      <a:r>
                        <a:rPr lang="en-US" sz="4000" b="1" dirty="0"/>
                        <a:t>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Fundal Height 29cm; FHR 150bpm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065149"/>
                  </a:ext>
                </a:extLst>
              </a:tr>
              <a:tr h="1031687">
                <a:tc>
                  <a:txBody>
                    <a:bodyPr/>
                    <a:lstStyle/>
                    <a:p>
                      <a:r>
                        <a:rPr lang="en-US" sz="4000" b="1" dirty="0"/>
                        <a:t>Pelvic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Moderate bright red bleeding from the cervical </a:t>
                      </a:r>
                      <a:r>
                        <a:rPr lang="en-US" sz="4000" dirty="0" err="1"/>
                        <a:t>os</a:t>
                      </a:r>
                      <a:r>
                        <a:rPr lang="en-US" sz="4000" dirty="0"/>
                        <a:t>, cervix 1cm dilated and 0% effaced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164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576E2FB-417F-A975-F380-1E29EE24B5A5}"/>
              </a:ext>
            </a:extLst>
          </p:cNvPr>
          <p:cNvSpPr txBox="1"/>
          <p:nvPr/>
        </p:nvSpPr>
        <p:spPr>
          <a:xfrm>
            <a:off x="11606483" y="26344580"/>
            <a:ext cx="61610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Hospital Course:</a:t>
            </a:r>
          </a:p>
          <a:p>
            <a:endParaRPr lang="en-US" sz="4000" dirty="0"/>
          </a:p>
        </p:txBody>
      </p:sp>
      <p:pic>
        <p:nvPicPr>
          <p:cNvPr id="7" name="Google Shape;97;p1">
            <a:extLst>
              <a:ext uri="{FF2B5EF4-FFF2-40B4-BE49-F238E27FC236}">
                <a16:creationId xmlns:a16="http://schemas.microsoft.com/office/drawing/2014/main" id="{EF3874CA-B934-30AB-B14A-4A6CF894F25B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773826" y="267751"/>
            <a:ext cx="5943600" cy="478334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107;p1">
            <a:extLst>
              <a:ext uri="{FF2B5EF4-FFF2-40B4-BE49-F238E27FC236}">
                <a16:creationId xmlns:a16="http://schemas.microsoft.com/office/drawing/2014/main" id="{0BCCCC3E-AD18-FCDD-F245-27D5DF806442}"/>
              </a:ext>
            </a:extLst>
          </p:cNvPr>
          <p:cNvSpPr txBox="1"/>
          <p:nvPr/>
        </p:nvSpPr>
        <p:spPr>
          <a:xfrm>
            <a:off x="12984242" y="31980632"/>
            <a:ext cx="1722659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4: </a:t>
            </a:r>
            <a:r>
              <a:rPr lang="en-US" sz="3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Timeline of hospital course for patient and neonate</a:t>
            </a:r>
            <a:endParaRPr sz="34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1640</TotalTime>
  <Words>707</Words>
  <Application>Microsoft Office PowerPoint</Application>
  <PresentationFormat>Custom</PresentationFormat>
  <Paragraphs>90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Hamrick, Terri</dc:creator>
  <cp:lastModifiedBy>Avery, Abigail L</cp:lastModifiedBy>
  <cp:revision>16</cp:revision>
  <dcterms:created xsi:type="dcterms:W3CDTF">2016-03-29T23:22:40Z</dcterms:created>
  <dcterms:modified xsi:type="dcterms:W3CDTF">2023-03-17T17:45:39Z</dcterms:modified>
</cp:coreProperties>
</file>