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95" r:id="rId3"/>
    <p:sldId id="296" r:id="rId4"/>
    <p:sldId id="264" r:id="rId5"/>
    <p:sldId id="265" r:id="rId6"/>
    <p:sldId id="257" r:id="rId7"/>
    <p:sldId id="259" r:id="rId8"/>
    <p:sldId id="289" r:id="rId9"/>
    <p:sldId id="260" r:id="rId10"/>
    <p:sldId id="266" r:id="rId11"/>
    <p:sldId id="267" r:id="rId12"/>
    <p:sldId id="268" r:id="rId13"/>
    <p:sldId id="269" r:id="rId14"/>
    <p:sldId id="270" r:id="rId15"/>
    <p:sldId id="271" r:id="rId16"/>
    <p:sldId id="272" r:id="rId17"/>
    <p:sldId id="262" r:id="rId18"/>
    <p:sldId id="273" r:id="rId19"/>
    <p:sldId id="261" r:id="rId20"/>
    <p:sldId id="291" r:id="rId21"/>
    <p:sldId id="285" r:id="rId22"/>
    <p:sldId id="297" r:id="rId23"/>
    <p:sldId id="279" r:id="rId24"/>
    <p:sldId id="280" r:id="rId25"/>
    <p:sldId id="286" r:id="rId26"/>
    <p:sldId id="263" r:id="rId27"/>
    <p:sldId id="275" r:id="rId28"/>
    <p:sldId id="276" r:id="rId29"/>
    <p:sldId id="287" r:id="rId30"/>
    <p:sldId id="290" r:id="rId31"/>
    <p:sldId id="281" r:id="rId32"/>
    <p:sldId id="282" r:id="rId33"/>
    <p:sldId id="283" r:id="rId34"/>
    <p:sldId id="277" r:id="rId35"/>
    <p:sldId id="293" r:id="rId36"/>
    <p:sldId id="294"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lly, Daniel R." initials="TDR" lastIdx="1" clrIdx="0">
    <p:extLst>
      <p:ext uri="{19B8F6BF-5375-455C-9EA6-DF929625EA0E}">
        <p15:presenceInfo xmlns:p15="http://schemas.microsoft.com/office/powerpoint/2012/main" userId="S::tillyd@campbell.edu::aed4e1ec-ec94-4f50-b632-833c515892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183" autoAdjust="0"/>
  </p:normalViewPr>
  <p:slideViewPr>
    <p:cSldViewPr snapToGrid="0">
      <p:cViewPr>
        <p:scale>
          <a:sx n="48" d="100"/>
          <a:sy n="48" d="100"/>
        </p:scale>
        <p:origin x="1282" y="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F1D2370-FE4D-4797-8860-3911D56F2EB0}"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B623CC1D-BAFD-423D-930A-A6FCB9EF416C}">
      <dgm:prSet/>
      <dgm:spPr/>
      <dgm:t>
        <a:bodyPr/>
        <a:lstStyle/>
        <a:p>
          <a:r>
            <a:rPr lang="en-US" dirty="0"/>
            <a:t>With the exception of legal writing, grades in your first-year classes </a:t>
          </a:r>
          <a:r>
            <a:rPr lang="en-US" b="1" dirty="0">
              <a:solidFill>
                <a:srgbClr val="FF0000"/>
              </a:solidFill>
            </a:rPr>
            <a:t>will likely depend entirely on your final exam.</a:t>
          </a:r>
        </a:p>
      </dgm:t>
    </dgm:pt>
    <dgm:pt modelId="{B738F8BC-7689-4888-A48B-6D835E96C2C6}" type="parTrans" cxnId="{CB35AF26-47CB-4A48-BBB1-C1B54F4C04E1}">
      <dgm:prSet/>
      <dgm:spPr/>
      <dgm:t>
        <a:bodyPr/>
        <a:lstStyle/>
        <a:p>
          <a:endParaRPr lang="en-US"/>
        </a:p>
      </dgm:t>
    </dgm:pt>
    <dgm:pt modelId="{54D9185A-BDBE-44C4-A560-AF18CBD2F8F4}" type="sibTrans" cxnId="{CB35AF26-47CB-4A48-BBB1-C1B54F4C04E1}">
      <dgm:prSet/>
      <dgm:spPr>
        <a:solidFill>
          <a:srgbClr val="FFC000">
            <a:alpha val="90000"/>
          </a:srgbClr>
        </a:solidFill>
      </dgm:spPr>
      <dgm:t>
        <a:bodyPr/>
        <a:lstStyle/>
        <a:p>
          <a:endParaRPr lang="en-US"/>
        </a:p>
      </dgm:t>
    </dgm:pt>
    <dgm:pt modelId="{A4E7ECBE-4EE6-4B7F-AB9B-783F736A3693}">
      <dgm:prSet/>
      <dgm:spPr/>
      <dgm:t>
        <a:bodyPr/>
        <a:lstStyle/>
        <a:p>
          <a:r>
            <a:rPr lang="en-US"/>
            <a:t>Some of your courses may have midterms; most will not. </a:t>
          </a:r>
        </a:p>
      </dgm:t>
    </dgm:pt>
    <dgm:pt modelId="{D1922A20-B411-4D65-AE1B-91355C1EBD28}" type="parTrans" cxnId="{AB76CE30-1D7F-4C09-BFC8-6479E10E2B54}">
      <dgm:prSet/>
      <dgm:spPr/>
      <dgm:t>
        <a:bodyPr/>
        <a:lstStyle/>
        <a:p>
          <a:endParaRPr lang="en-US"/>
        </a:p>
      </dgm:t>
    </dgm:pt>
    <dgm:pt modelId="{BD075A27-E66F-41BF-ABB6-0B3E080ADA37}" type="sibTrans" cxnId="{AB76CE30-1D7F-4C09-BFC8-6479E10E2B54}">
      <dgm:prSet/>
      <dgm:spPr/>
      <dgm:t>
        <a:bodyPr/>
        <a:lstStyle/>
        <a:p>
          <a:endParaRPr lang="en-US"/>
        </a:p>
      </dgm:t>
    </dgm:pt>
    <dgm:pt modelId="{6C1D56E3-D612-4E24-89CD-F5A839DAEF6B}">
      <dgm:prSet/>
      <dgm:spPr/>
      <dgm:t>
        <a:bodyPr/>
        <a:lstStyle/>
        <a:p>
          <a:r>
            <a:rPr lang="en-US" dirty="0"/>
            <a:t>You </a:t>
          </a:r>
          <a:r>
            <a:rPr lang="en-US" b="1" dirty="0"/>
            <a:t>must</a:t>
          </a:r>
          <a:r>
            <a:rPr lang="en-US" dirty="0"/>
            <a:t> arrange your personal schedule to minimize distractions and obligations during the month prior to examinations commencing.  </a:t>
          </a:r>
        </a:p>
      </dgm:t>
    </dgm:pt>
    <dgm:pt modelId="{6FAC5948-DD81-4C47-B6EC-D151387670FF}" type="parTrans" cxnId="{C6CFB31F-ABC0-4D3F-8187-63FFE6CC1368}">
      <dgm:prSet/>
      <dgm:spPr/>
      <dgm:t>
        <a:bodyPr/>
        <a:lstStyle/>
        <a:p>
          <a:endParaRPr lang="en-US"/>
        </a:p>
      </dgm:t>
    </dgm:pt>
    <dgm:pt modelId="{36FA6175-9A3B-41B5-B20F-0D77A757DBDD}" type="sibTrans" cxnId="{C6CFB31F-ABC0-4D3F-8187-63FFE6CC1368}">
      <dgm:prSet/>
      <dgm:spPr/>
      <dgm:t>
        <a:bodyPr/>
        <a:lstStyle/>
        <a:p>
          <a:endParaRPr lang="en-US"/>
        </a:p>
      </dgm:t>
    </dgm:pt>
    <dgm:pt modelId="{6ED891E6-6620-4866-8556-079E808F378C}" type="pres">
      <dgm:prSet presAssocID="{2F1D2370-FE4D-4797-8860-3911D56F2EB0}" presName="outerComposite" presStyleCnt="0">
        <dgm:presLayoutVars>
          <dgm:chMax val="5"/>
          <dgm:dir/>
          <dgm:resizeHandles val="exact"/>
        </dgm:presLayoutVars>
      </dgm:prSet>
      <dgm:spPr/>
    </dgm:pt>
    <dgm:pt modelId="{2B0B6D6D-43F2-4B66-B4E0-80192A2ABE58}" type="pres">
      <dgm:prSet presAssocID="{2F1D2370-FE4D-4797-8860-3911D56F2EB0}" presName="dummyMaxCanvas" presStyleCnt="0">
        <dgm:presLayoutVars/>
      </dgm:prSet>
      <dgm:spPr/>
    </dgm:pt>
    <dgm:pt modelId="{A4F9C676-DB33-4F10-BF97-02364CE9DE8C}" type="pres">
      <dgm:prSet presAssocID="{2F1D2370-FE4D-4797-8860-3911D56F2EB0}" presName="TwoNodes_1" presStyleLbl="node1" presStyleIdx="0" presStyleCnt="2">
        <dgm:presLayoutVars>
          <dgm:bulletEnabled val="1"/>
        </dgm:presLayoutVars>
      </dgm:prSet>
      <dgm:spPr/>
    </dgm:pt>
    <dgm:pt modelId="{43E5DEA6-E3EF-462F-9829-AB3E4B1EBB24}" type="pres">
      <dgm:prSet presAssocID="{2F1D2370-FE4D-4797-8860-3911D56F2EB0}" presName="TwoNodes_2" presStyleLbl="node1" presStyleIdx="1" presStyleCnt="2">
        <dgm:presLayoutVars>
          <dgm:bulletEnabled val="1"/>
        </dgm:presLayoutVars>
      </dgm:prSet>
      <dgm:spPr/>
    </dgm:pt>
    <dgm:pt modelId="{F5D05B69-B3B3-47C3-8BCA-476F6208E0CE}" type="pres">
      <dgm:prSet presAssocID="{2F1D2370-FE4D-4797-8860-3911D56F2EB0}" presName="TwoConn_1-2" presStyleLbl="fgAccFollowNode1" presStyleIdx="0" presStyleCnt="1">
        <dgm:presLayoutVars>
          <dgm:bulletEnabled val="1"/>
        </dgm:presLayoutVars>
      </dgm:prSet>
      <dgm:spPr/>
    </dgm:pt>
    <dgm:pt modelId="{46D1E5EB-60A3-4527-B546-0CC06BFA38D6}" type="pres">
      <dgm:prSet presAssocID="{2F1D2370-FE4D-4797-8860-3911D56F2EB0}" presName="TwoNodes_1_text" presStyleLbl="node1" presStyleIdx="1" presStyleCnt="2">
        <dgm:presLayoutVars>
          <dgm:bulletEnabled val="1"/>
        </dgm:presLayoutVars>
      </dgm:prSet>
      <dgm:spPr/>
    </dgm:pt>
    <dgm:pt modelId="{176A7175-0E6F-4979-B39F-A2BDB6B65FB6}" type="pres">
      <dgm:prSet presAssocID="{2F1D2370-FE4D-4797-8860-3911D56F2EB0}" presName="TwoNodes_2_text" presStyleLbl="node1" presStyleIdx="1" presStyleCnt="2">
        <dgm:presLayoutVars>
          <dgm:bulletEnabled val="1"/>
        </dgm:presLayoutVars>
      </dgm:prSet>
      <dgm:spPr/>
    </dgm:pt>
  </dgm:ptLst>
  <dgm:cxnLst>
    <dgm:cxn modelId="{A2C4BA0E-6547-4B21-97DB-723A1297BBA3}" type="presOf" srcId="{A4E7ECBE-4EE6-4B7F-AB9B-783F736A3693}" destId="{A4F9C676-DB33-4F10-BF97-02364CE9DE8C}" srcOrd="0" destOrd="1" presId="urn:microsoft.com/office/officeart/2005/8/layout/vProcess5"/>
    <dgm:cxn modelId="{C6CFB31F-ABC0-4D3F-8187-63FFE6CC1368}" srcId="{2F1D2370-FE4D-4797-8860-3911D56F2EB0}" destId="{6C1D56E3-D612-4E24-89CD-F5A839DAEF6B}" srcOrd="1" destOrd="0" parTransId="{6FAC5948-DD81-4C47-B6EC-D151387670FF}" sibTransId="{36FA6175-9A3B-41B5-B20F-0D77A757DBDD}"/>
    <dgm:cxn modelId="{CB35AF26-47CB-4A48-BBB1-C1B54F4C04E1}" srcId="{2F1D2370-FE4D-4797-8860-3911D56F2EB0}" destId="{B623CC1D-BAFD-423D-930A-A6FCB9EF416C}" srcOrd="0" destOrd="0" parTransId="{B738F8BC-7689-4888-A48B-6D835E96C2C6}" sibTransId="{54D9185A-BDBE-44C4-A560-AF18CBD2F8F4}"/>
    <dgm:cxn modelId="{AB76CE30-1D7F-4C09-BFC8-6479E10E2B54}" srcId="{B623CC1D-BAFD-423D-930A-A6FCB9EF416C}" destId="{A4E7ECBE-4EE6-4B7F-AB9B-783F736A3693}" srcOrd="0" destOrd="0" parTransId="{D1922A20-B411-4D65-AE1B-91355C1EBD28}" sibTransId="{BD075A27-E66F-41BF-ABB6-0B3E080ADA37}"/>
    <dgm:cxn modelId="{6564533E-7B9B-4630-9D7E-1267A75AC338}" type="presOf" srcId="{54D9185A-BDBE-44C4-A560-AF18CBD2F8F4}" destId="{F5D05B69-B3B3-47C3-8BCA-476F6208E0CE}" srcOrd="0" destOrd="0" presId="urn:microsoft.com/office/officeart/2005/8/layout/vProcess5"/>
    <dgm:cxn modelId="{9BE23A7A-F7B4-402E-959D-046A10D92FF5}" type="presOf" srcId="{B623CC1D-BAFD-423D-930A-A6FCB9EF416C}" destId="{46D1E5EB-60A3-4527-B546-0CC06BFA38D6}" srcOrd="1" destOrd="0" presId="urn:microsoft.com/office/officeart/2005/8/layout/vProcess5"/>
    <dgm:cxn modelId="{B28672B9-EE7C-4853-9ACB-CC052A8A9C34}" type="presOf" srcId="{2F1D2370-FE4D-4797-8860-3911D56F2EB0}" destId="{6ED891E6-6620-4866-8556-079E808F378C}" srcOrd="0" destOrd="0" presId="urn:microsoft.com/office/officeart/2005/8/layout/vProcess5"/>
    <dgm:cxn modelId="{E7C043D9-018B-4116-889A-3DEBDA6F9B89}" type="presOf" srcId="{6C1D56E3-D612-4E24-89CD-F5A839DAEF6B}" destId="{43E5DEA6-E3EF-462F-9829-AB3E4B1EBB24}" srcOrd="0" destOrd="0" presId="urn:microsoft.com/office/officeart/2005/8/layout/vProcess5"/>
    <dgm:cxn modelId="{BDC3E4DE-BC13-4856-B830-934022D6B7CD}" type="presOf" srcId="{B623CC1D-BAFD-423D-930A-A6FCB9EF416C}" destId="{A4F9C676-DB33-4F10-BF97-02364CE9DE8C}" srcOrd="0" destOrd="0" presId="urn:microsoft.com/office/officeart/2005/8/layout/vProcess5"/>
    <dgm:cxn modelId="{18D2A3E1-7144-4EBD-8D50-4A308856FEC8}" type="presOf" srcId="{6C1D56E3-D612-4E24-89CD-F5A839DAEF6B}" destId="{176A7175-0E6F-4979-B39F-A2BDB6B65FB6}" srcOrd="1" destOrd="0" presId="urn:microsoft.com/office/officeart/2005/8/layout/vProcess5"/>
    <dgm:cxn modelId="{2A5BFCF7-478A-410E-9CDD-CD702F98614F}" type="presOf" srcId="{A4E7ECBE-4EE6-4B7F-AB9B-783F736A3693}" destId="{46D1E5EB-60A3-4527-B546-0CC06BFA38D6}" srcOrd="1" destOrd="1" presId="urn:microsoft.com/office/officeart/2005/8/layout/vProcess5"/>
    <dgm:cxn modelId="{CA972307-30BD-4498-B26C-9DE6A1185345}" type="presParOf" srcId="{6ED891E6-6620-4866-8556-079E808F378C}" destId="{2B0B6D6D-43F2-4B66-B4E0-80192A2ABE58}" srcOrd="0" destOrd="0" presId="urn:microsoft.com/office/officeart/2005/8/layout/vProcess5"/>
    <dgm:cxn modelId="{F5544BD6-A19F-43C1-93EA-E61510C1B95B}" type="presParOf" srcId="{6ED891E6-6620-4866-8556-079E808F378C}" destId="{A4F9C676-DB33-4F10-BF97-02364CE9DE8C}" srcOrd="1" destOrd="0" presId="urn:microsoft.com/office/officeart/2005/8/layout/vProcess5"/>
    <dgm:cxn modelId="{D6491248-DDE9-4AA3-B6F1-91F97FA54E52}" type="presParOf" srcId="{6ED891E6-6620-4866-8556-079E808F378C}" destId="{43E5DEA6-E3EF-462F-9829-AB3E4B1EBB24}" srcOrd="2" destOrd="0" presId="urn:microsoft.com/office/officeart/2005/8/layout/vProcess5"/>
    <dgm:cxn modelId="{168D3610-9185-4604-AD5A-8CEAAE698167}" type="presParOf" srcId="{6ED891E6-6620-4866-8556-079E808F378C}" destId="{F5D05B69-B3B3-47C3-8BCA-476F6208E0CE}" srcOrd="3" destOrd="0" presId="urn:microsoft.com/office/officeart/2005/8/layout/vProcess5"/>
    <dgm:cxn modelId="{5468B7D6-BEFC-44C2-ACCD-A6D78CAECEB7}" type="presParOf" srcId="{6ED891E6-6620-4866-8556-079E808F378C}" destId="{46D1E5EB-60A3-4527-B546-0CC06BFA38D6}" srcOrd="4" destOrd="0" presId="urn:microsoft.com/office/officeart/2005/8/layout/vProcess5"/>
    <dgm:cxn modelId="{D0E20E06-4C1C-4DBB-A224-4C006104C0EF}" type="presParOf" srcId="{6ED891E6-6620-4866-8556-079E808F378C}" destId="{176A7175-0E6F-4979-B39F-A2BDB6B65FB6}"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840A72-A74D-44A3-8E58-0EE49EDC435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5AE04E5-8CA5-4EBA-AEC0-FCB9B137FF17}">
      <dgm:prSet/>
      <dgm:spPr/>
      <dgm:t>
        <a:bodyPr/>
        <a:lstStyle/>
        <a:p>
          <a:pPr>
            <a:lnSpc>
              <a:spcPct val="100000"/>
            </a:lnSpc>
          </a:pPr>
          <a:r>
            <a:rPr lang="en-US"/>
            <a:t>Odds are that you will want to become a member of a bar, somewhere, after finishing law school</a:t>
          </a:r>
        </a:p>
      </dgm:t>
    </dgm:pt>
    <dgm:pt modelId="{ABDE15DC-7C3C-484C-98D6-DB4ED3DDF70F}" type="parTrans" cxnId="{A92B9919-0F8E-4DBC-BD72-C3503299361A}">
      <dgm:prSet/>
      <dgm:spPr/>
      <dgm:t>
        <a:bodyPr/>
        <a:lstStyle/>
        <a:p>
          <a:endParaRPr lang="en-US"/>
        </a:p>
      </dgm:t>
    </dgm:pt>
    <dgm:pt modelId="{01665A43-71FF-412F-98B6-4D81EA09E41B}" type="sibTrans" cxnId="{A92B9919-0F8E-4DBC-BD72-C3503299361A}">
      <dgm:prSet/>
      <dgm:spPr/>
      <dgm:t>
        <a:bodyPr/>
        <a:lstStyle/>
        <a:p>
          <a:endParaRPr lang="en-US"/>
        </a:p>
      </dgm:t>
    </dgm:pt>
    <dgm:pt modelId="{EAE4E447-3D5A-416B-A5C0-708869E3C6B9}">
      <dgm:prSet/>
      <dgm:spPr/>
      <dgm:t>
        <a:bodyPr/>
        <a:lstStyle/>
        <a:p>
          <a:pPr>
            <a:lnSpc>
              <a:spcPct val="100000"/>
            </a:lnSpc>
          </a:pPr>
          <a:r>
            <a:rPr lang="en-US"/>
            <a:t>Every state has a “character and fitness” requirement, in addition to the big scary exam</a:t>
          </a:r>
        </a:p>
      </dgm:t>
    </dgm:pt>
    <dgm:pt modelId="{1D8C05B4-24CD-4C19-866A-2BDDBB3D5343}" type="parTrans" cxnId="{59E70EC4-02D6-425F-96B9-9944F21BDB27}">
      <dgm:prSet/>
      <dgm:spPr/>
      <dgm:t>
        <a:bodyPr/>
        <a:lstStyle/>
        <a:p>
          <a:endParaRPr lang="en-US"/>
        </a:p>
      </dgm:t>
    </dgm:pt>
    <dgm:pt modelId="{2531DB63-765D-487C-A37E-838DE63949CF}" type="sibTrans" cxnId="{59E70EC4-02D6-425F-96B9-9944F21BDB27}">
      <dgm:prSet/>
      <dgm:spPr/>
      <dgm:t>
        <a:bodyPr/>
        <a:lstStyle/>
        <a:p>
          <a:endParaRPr lang="en-US"/>
        </a:p>
      </dgm:t>
    </dgm:pt>
    <dgm:pt modelId="{7AFE6CA2-7FEF-468D-ACB2-EAD115D028BC}">
      <dgm:prSet/>
      <dgm:spPr/>
      <dgm:t>
        <a:bodyPr/>
        <a:lstStyle/>
        <a:p>
          <a:pPr>
            <a:lnSpc>
              <a:spcPct val="100000"/>
            </a:lnSpc>
          </a:pPr>
          <a:r>
            <a:rPr lang="en-US"/>
            <a:t>You began to establish your character and fitness report when you applied for law school</a:t>
          </a:r>
          <a:endParaRPr lang="en-US" dirty="0"/>
        </a:p>
      </dgm:t>
    </dgm:pt>
    <dgm:pt modelId="{8A9869FB-E9CA-4FAD-9B56-F09C6847CD1A}" type="parTrans" cxnId="{F2E46D0B-3514-40FC-8B7E-FB53C4E79D1E}">
      <dgm:prSet/>
      <dgm:spPr/>
      <dgm:t>
        <a:bodyPr/>
        <a:lstStyle/>
        <a:p>
          <a:endParaRPr lang="en-US"/>
        </a:p>
      </dgm:t>
    </dgm:pt>
    <dgm:pt modelId="{7FF65E0B-B313-4792-8F8D-D189AE94EA56}" type="sibTrans" cxnId="{F2E46D0B-3514-40FC-8B7E-FB53C4E79D1E}">
      <dgm:prSet/>
      <dgm:spPr/>
      <dgm:t>
        <a:bodyPr/>
        <a:lstStyle/>
        <a:p>
          <a:endParaRPr lang="en-US"/>
        </a:p>
      </dgm:t>
    </dgm:pt>
    <dgm:pt modelId="{DC125EFA-3E51-4F8E-8D79-1751BE380A8D}">
      <dgm:prSet/>
      <dgm:spPr/>
      <dgm:t>
        <a:bodyPr/>
        <a:lstStyle/>
        <a:p>
          <a:pPr>
            <a:lnSpc>
              <a:spcPct val="100000"/>
            </a:lnSpc>
          </a:pPr>
          <a:r>
            <a:rPr lang="en-US" dirty="0">
              <a:solidFill>
                <a:srgbClr val="FF0000"/>
              </a:solidFill>
            </a:rPr>
            <a:t>You must update your “character and fitness” report EVERY YEAR, at least once per year, </a:t>
          </a:r>
          <a:r>
            <a:rPr lang="en-US" u="sng" dirty="0">
              <a:solidFill>
                <a:srgbClr val="FF0000"/>
              </a:solidFill>
            </a:rPr>
            <a:t>during law school</a:t>
          </a:r>
        </a:p>
      </dgm:t>
    </dgm:pt>
    <dgm:pt modelId="{F0489941-0130-4E1E-A54F-0C434D67ED7B}" type="parTrans" cxnId="{1C2347AE-4CEF-40C1-82E6-9A754147FC18}">
      <dgm:prSet/>
      <dgm:spPr/>
      <dgm:t>
        <a:bodyPr/>
        <a:lstStyle/>
        <a:p>
          <a:endParaRPr lang="en-US"/>
        </a:p>
      </dgm:t>
    </dgm:pt>
    <dgm:pt modelId="{2D2B439C-9E60-41BC-B88B-387419E9E1F0}" type="sibTrans" cxnId="{1C2347AE-4CEF-40C1-82E6-9A754147FC18}">
      <dgm:prSet/>
      <dgm:spPr/>
      <dgm:t>
        <a:bodyPr/>
        <a:lstStyle/>
        <a:p>
          <a:endParaRPr lang="en-US"/>
        </a:p>
      </dgm:t>
    </dgm:pt>
    <dgm:pt modelId="{EDFB7471-8858-4E7D-AC86-797B2ED13E93}" type="pres">
      <dgm:prSet presAssocID="{0D840A72-A74D-44A3-8E58-0EE49EDC435F}" presName="root" presStyleCnt="0">
        <dgm:presLayoutVars>
          <dgm:dir/>
          <dgm:resizeHandles val="exact"/>
        </dgm:presLayoutVars>
      </dgm:prSet>
      <dgm:spPr/>
    </dgm:pt>
    <dgm:pt modelId="{284F75BE-43A3-4599-96B7-ADB69BC753FA}" type="pres">
      <dgm:prSet presAssocID="{45AE04E5-8CA5-4EBA-AEC0-FCB9B137FF17}" presName="compNode" presStyleCnt="0"/>
      <dgm:spPr/>
    </dgm:pt>
    <dgm:pt modelId="{0C9425F0-309E-4D98-AE2A-7CC8566B83F0}" type="pres">
      <dgm:prSet presAssocID="{45AE04E5-8CA5-4EBA-AEC0-FCB9B137FF17}" presName="bgRect" presStyleLbl="bgShp" presStyleIdx="0" presStyleCnt="4"/>
      <dgm:spPr/>
    </dgm:pt>
    <dgm:pt modelId="{FA881E84-C744-4DC0-B44B-771394ED4A2C}" type="pres">
      <dgm:prSet presAssocID="{45AE04E5-8CA5-4EBA-AEC0-FCB9B137FF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mily"/>
        </a:ext>
      </dgm:extLst>
    </dgm:pt>
    <dgm:pt modelId="{6C780D9C-25BD-49E4-82CE-DAC84AE52B6F}" type="pres">
      <dgm:prSet presAssocID="{45AE04E5-8CA5-4EBA-AEC0-FCB9B137FF17}" presName="spaceRect" presStyleCnt="0"/>
      <dgm:spPr/>
    </dgm:pt>
    <dgm:pt modelId="{17A50B78-F592-4D0D-9991-313E4880BD58}" type="pres">
      <dgm:prSet presAssocID="{45AE04E5-8CA5-4EBA-AEC0-FCB9B137FF17}" presName="parTx" presStyleLbl="revTx" presStyleIdx="0" presStyleCnt="4">
        <dgm:presLayoutVars>
          <dgm:chMax val="0"/>
          <dgm:chPref val="0"/>
        </dgm:presLayoutVars>
      </dgm:prSet>
      <dgm:spPr/>
    </dgm:pt>
    <dgm:pt modelId="{03507C84-C28F-44C4-A5E8-18C6006D671E}" type="pres">
      <dgm:prSet presAssocID="{01665A43-71FF-412F-98B6-4D81EA09E41B}" presName="sibTrans" presStyleCnt="0"/>
      <dgm:spPr/>
    </dgm:pt>
    <dgm:pt modelId="{17345DB5-E624-4C7B-B04B-8900517F64B9}" type="pres">
      <dgm:prSet presAssocID="{EAE4E447-3D5A-416B-A5C0-708869E3C6B9}" presName="compNode" presStyleCnt="0"/>
      <dgm:spPr/>
    </dgm:pt>
    <dgm:pt modelId="{9DCE7CDA-6C73-4B92-A4DB-B93C82CF2AE9}" type="pres">
      <dgm:prSet presAssocID="{EAE4E447-3D5A-416B-A5C0-708869E3C6B9}" presName="bgRect" presStyleLbl="bgShp" presStyleIdx="1" presStyleCnt="4"/>
      <dgm:spPr/>
    </dgm:pt>
    <dgm:pt modelId="{B7FACDE9-3D3A-417F-800B-19E605161AD3}" type="pres">
      <dgm:prSet presAssocID="{EAE4E447-3D5A-416B-A5C0-708869E3C6B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ctionary Remove"/>
        </a:ext>
      </dgm:extLst>
    </dgm:pt>
    <dgm:pt modelId="{20642108-4FA5-463F-A166-8F033D1132A8}" type="pres">
      <dgm:prSet presAssocID="{EAE4E447-3D5A-416B-A5C0-708869E3C6B9}" presName="spaceRect" presStyleCnt="0"/>
      <dgm:spPr/>
    </dgm:pt>
    <dgm:pt modelId="{01239DCA-AC79-4CB6-9B61-5DB7AC899DC6}" type="pres">
      <dgm:prSet presAssocID="{EAE4E447-3D5A-416B-A5C0-708869E3C6B9}" presName="parTx" presStyleLbl="revTx" presStyleIdx="1" presStyleCnt="4">
        <dgm:presLayoutVars>
          <dgm:chMax val="0"/>
          <dgm:chPref val="0"/>
        </dgm:presLayoutVars>
      </dgm:prSet>
      <dgm:spPr/>
    </dgm:pt>
    <dgm:pt modelId="{43C18749-ECF1-4477-9129-88D868488E96}" type="pres">
      <dgm:prSet presAssocID="{2531DB63-765D-487C-A37E-838DE63949CF}" presName="sibTrans" presStyleCnt="0"/>
      <dgm:spPr/>
    </dgm:pt>
    <dgm:pt modelId="{CF914CC2-3906-444B-9475-433C0334BF15}" type="pres">
      <dgm:prSet presAssocID="{7AFE6CA2-7FEF-468D-ACB2-EAD115D028BC}" presName="compNode" presStyleCnt="0"/>
      <dgm:spPr/>
    </dgm:pt>
    <dgm:pt modelId="{6C3A6BC7-F52A-4FAE-AA42-328BA53416BA}" type="pres">
      <dgm:prSet presAssocID="{7AFE6CA2-7FEF-468D-ACB2-EAD115D028BC}" presName="bgRect" presStyleLbl="bgShp" presStyleIdx="2" presStyleCnt="4"/>
      <dgm:spPr/>
    </dgm:pt>
    <dgm:pt modelId="{FF0D8F38-978E-4CA8-9B7D-7D23EE05422D}" type="pres">
      <dgm:prSet presAssocID="{7AFE6CA2-7FEF-468D-ACB2-EAD115D028BC}" presName="iconRect" presStyleLbl="nod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Right Double Quote"/>
        </a:ext>
      </dgm:extLst>
    </dgm:pt>
    <dgm:pt modelId="{1643D02E-F7E0-4C57-9A73-B3CE25322CCC}" type="pres">
      <dgm:prSet presAssocID="{7AFE6CA2-7FEF-468D-ACB2-EAD115D028BC}" presName="spaceRect" presStyleCnt="0"/>
      <dgm:spPr/>
    </dgm:pt>
    <dgm:pt modelId="{00937325-9BC2-4CA5-8EA3-A991C056ACE4}" type="pres">
      <dgm:prSet presAssocID="{7AFE6CA2-7FEF-468D-ACB2-EAD115D028BC}" presName="parTx" presStyleLbl="revTx" presStyleIdx="2" presStyleCnt="4">
        <dgm:presLayoutVars>
          <dgm:chMax val="0"/>
          <dgm:chPref val="0"/>
        </dgm:presLayoutVars>
      </dgm:prSet>
      <dgm:spPr/>
    </dgm:pt>
    <dgm:pt modelId="{B34CF52C-CFCA-4A72-AC35-56914530914F}" type="pres">
      <dgm:prSet presAssocID="{7FF65E0B-B313-4792-8F8D-D189AE94EA56}" presName="sibTrans" presStyleCnt="0"/>
      <dgm:spPr/>
    </dgm:pt>
    <dgm:pt modelId="{C202B82F-F0FD-4D8C-A9BD-EA40B3633051}" type="pres">
      <dgm:prSet presAssocID="{DC125EFA-3E51-4F8E-8D79-1751BE380A8D}" presName="compNode" presStyleCnt="0"/>
      <dgm:spPr/>
    </dgm:pt>
    <dgm:pt modelId="{300DD66B-8FD4-478E-ADAC-82547F5AA7CE}" type="pres">
      <dgm:prSet presAssocID="{DC125EFA-3E51-4F8E-8D79-1751BE380A8D}" presName="bgRect" presStyleLbl="bgShp" presStyleIdx="3" presStyleCnt="4"/>
      <dgm:spPr/>
    </dgm:pt>
    <dgm:pt modelId="{5E7465F7-F2B6-4245-87EA-23141B3FD1F3}" type="pres">
      <dgm:prSet presAssocID="{DC125EFA-3E51-4F8E-8D79-1751BE380A8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ngerprint"/>
        </a:ext>
      </dgm:extLst>
    </dgm:pt>
    <dgm:pt modelId="{2090B1D7-5F49-4C47-9CD2-DECABA73F5A3}" type="pres">
      <dgm:prSet presAssocID="{DC125EFA-3E51-4F8E-8D79-1751BE380A8D}" presName="spaceRect" presStyleCnt="0"/>
      <dgm:spPr/>
    </dgm:pt>
    <dgm:pt modelId="{CDE213EA-EF6D-4655-9956-EFF9E531E931}" type="pres">
      <dgm:prSet presAssocID="{DC125EFA-3E51-4F8E-8D79-1751BE380A8D}" presName="parTx" presStyleLbl="revTx" presStyleIdx="3" presStyleCnt="4">
        <dgm:presLayoutVars>
          <dgm:chMax val="0"/>
          <dgm:chPref val="0"/>
        </dgm:presLayoutVars>
      </dgm:prSet>
      <dgm:spPr/>
    </dgm:pt>
  </dgm:ptLst>
  <dgm:cxnLst>
    <dgm:cxn modelId="{F2E46D0B-3514-40FC-8B7E-FB53C4E79D1E}" srcId="{0D840A72-A74D-44A3-8E58-0EE49EDC435F}" destId="{7AFE6CA2-7FEF-468D-ACB2-EAD115D028BC}" srcOrd="2" destOrd="0" parTransId="{8A9869FB-E9CA-4FAD-9B56-F09C6847CD1A}" sibTransId="{7FF65E0B-B313-4792-8F8D-D189AE94EA56}"/>
    <dgm:cxn modelId="{A92B9919-0F8E-4DBC-BD72-C3503299361A}" srcId="{0D840A72-A74D-44A3-8E58-0EE49EDC435F}" destId="{45AE04E5-8CA5-4EBA-AEC0-FCB9B137FF17}" srcOrd="0" destOrd="0" parTransId="{ABDE15DC-7C3C-484C-98D6-DB4ED3DDF70F}" sibTransId="{01665A43-71FF-412F-98B6-4D81EA09E41B}"/>
    <dgm:cxn modelId="{9729642A-DD10-4B25-A9F3-E93A407029EA}" type="presOf" srcId="{7AFE6CA2-7FEF-468D-ACB2-EAD115D028BC}" destId="{00937325-9BC2-4CA5-8EA3-A991C056ACE4}" srcOrd="0" destOrd="0" presId="urn:microsoft.com/office/officeart/2018/2/layout/IconVerticalSolidList"/>
    <dgm:cxn modelId="{99354B7D-618E-457B-B8A9-561371DE34AE}" type="presOf" srcId="{DC125EFA-3E51-4F8E-8D79-1751BE380A8D}" destId="{CDE213EA-EF6D-4655-9956-EFF9E531E931}" srcOrd="0" destOrd="0" presId="urn:microsoft.com/office/officeart/2018/2/layout/IconVerticalSolidList"/>
    <dgm:cxn modelId="{0872407E-FC59-4F3E-A44B-D6FC9684961A}" type="presOf" srcId="{0D840A72-A74D-44A3-8E58-0EE49EDC435F}" destId="{EDFB7471-8858-4E7D-AC86-797B2ED13E93}" srcOrd="0" destOrd="0" presId="urn:microsoft.com/office/officeart/2018/2/layout/IconVerticalSolidList"/>
    <dgm:cxn modelId="{44DED58B-AD2A-4376-BB26-29BD81214C05}" type="presOf" srcId="{45AE04E5-8CA5-4EBA-AEC0-FCB9B137FF17}" destId="{17A50B78-F592-4D0D-9991-313E4880BD58}" srcOrd="0" destOrd="0" presId="urn:microsoft.com/office/officeart/2018/2/layout/IconVerticalSolidList"/>
    <dgm:cxn modelId="{1C2347AE-4CEF-40C1-82E6-9A754147FC18}" srcId="{0D840A72-A74D-44A3-8E58-0EE49EDC435F}" destId="{DC125EFA-3E51-4F8E-8D79-1751BE380A8D}" srcOrd="3" destOrd="0" parTransId="{F0489941-0130-4E1E-A54F-0C434D67ED7B}" sibTransId="{2D2B439C-9E60-41BC-B88B-387419E9E1F0}"/>
    <dgm:cxn modelId="{59E70EC4-02D6-425F-96B9-9944F21BDB27}" srcId="{0D840A72-A74D-44A3-8E58-0EE49EDC435F}" destId="{EAE4E447-3D5A-416B-A5C0-708869E3C6B9}" srcOrd="1" destOrd="0" parTransId="{1D8C05B4-24CD-4C19-866A-2BDDBB3D5343}" sibTransId="{2531DB63-765D-487C-A37E-838DE63949CF}"/>
    <dgm:cxn modelId="{B48685E7-1D54-445B-8C56-431FE1FB53E0}" type="presOf" srcId="{EAE4E447-3D5A-416B-A5C0-708869E3C6B9}" destId="{01239DCA-AC79-4CB6-9B61-5DB7AC899DC6}" srcOrd="0" destOrd="0" presId="urn:microsoft.com/office/officeart/2018/2/layout/IconVerticalSolidList"/>
    <dgm:cxn modelId="{9AE1409B-FC09-4700-B179-C45C3A297C7C}" type="presParOf" srcId="{EDFB7471-8858-4E7D-AC86-797B2ED13E93}" destId="{284F75BE-43A3-4599-96B7-ADB69BC753FA}" srcOrd="0" destOrd="0" presId="urn:microsoft.com/office/officeart/2018/2/layout/IconVerticalSolidList"/>
    <dgm:cxn modelId="{47C87E5B-DC23-4B6A-BCAE-6CCA03CA702A}" type="presParOf" srcId="{284F75BE-43A3-4599-96B7-ADB69BC753FA}" destId="{0C9425F0-309E-4D98-AE2A-7CC8566B83F0}" srcOrd="0" destOrd="0" presId="urn:microsoft.com/office/officeart/2018/2/layout/IconVerticalSolidList"/>
    <dgm:cxn modelId="{C56B0243-DD51-4A67-A708-7631352B4041}" type="presParOf" srcId="{284F75BE-43A3-4599-96B7-ADB69BC753FA}" destId="{FA881E84-C744-4DC0-B44B-771394ED4A2C}" srcOrd="1" destOrd="0" presId="urn:microsoft.com/office/officeart/2018/2/layout/IconVerticalSolidList"/>
    <dgm:cxn modelId="{46A4656D-A9BA-44D0-8B09-499FDE8EAD42}" type="presParOf" srcId="{284F75BE-43A3-4599-96B7-ADB69BC753FA}" destId="{6C780D9C-25BD-49E4-82CE-DAC84AE52B6F}" srcOrd="2" destOrd="0" presId="urn:microsoft.com/office/officeart/2018/2/layout/IconVerticalSolidList"/>
    <dgm:cxn modelId="{F6F6987C-6DB0-4EA4-B23D-F2C4FC94672A}" type="presParOf" srcId="{284F75BE-43A3-4599-96B7-ADB69BC753FA}" destId="{17A50B78-F592-4D0D-9991-313E4880BD58}" srcOrd="3" destOrd="0" presId="urn:microsoft.com/office/officeart/2018/2/layout/IconVerticalSolidList"/>
    <dgm:cxn modelId="{EFD6C46B-478F-4001-9DC7-EF60C508F74A}" type="presParOf" srcId="{EDFB7471-8858-4E7D-AC86-797B2ED13E93}" destId="{03507C84-C28F-44C4-A5E8-18C6006D671E}" srcOrd="1" destOrd="0" presId="urn:microsoft.com/office/officeart/2018/2/layout/IconVerticalSolidList"/>
    <dgm:cxn modelId="{97836354-EC22-49FD-8E19-76CA4485B568}" type="presParOf" srcId="{EDFB7471-8858-4E7D-AC86-797B2ED13E93}" destId="{17345DB5-E624-4C7B-B04B-8900517F64B9}" srcOrd="2" destOrd="0" presId="urn:microsoft.com/office/officeart/2018/2/layout/IconVerticalSolidList"/>
    <dgm:cxn modelId="{97599B7E-17F0-4BAB-A6A2-BED11886BF4A}" type="presParOf" srcId="{17345DB5-E624-4C7B-B04B-8900517F64B9}" destId="{9DCE7CDA-6C73-4B92-A4DB-B93C82CF2AE9}" srcOrd="0" destOrd="0" presId="urn:microsoft.com/office/officeart/2018/2/layout/IconVerticalSolidList"/>
    <dgm:cxn modelId="{0B39741D-9BB2-4A83-ACE2-8FB2834F6B3B}" type="presParOf" srcId="{17345DB5-E624-4C7B-B04B-8900517F64B9}" destId="{B7FACDE9-3D3A-417F-800B-19E605161AD3}" srcOrd="1" destOrd="0" presId="urn:microsoft.com/office/officeart/2018/2/layout/IconVerticalSolidList"/>
    <dgm:cxn modelId="{D6A1946B-7760-4872-B8F7-93083FFE4D48}" type="presParOf" srcId="{17345DB5-E624-4C7B-B04B-8900517F64B9}" destId="{20642108-4FA5-463F-A166-8F033D1132A8}" srcOrd="2" destOrd="0" presId="urn:microsoft.com/office/officeart/2018/2/layout/IconVerticalSolidList"/>
    <dgm:cxn modelId="{0360738B-0E34-4BE4-8ADA-12719062BA82}" type="presParOf" srcId="{17345DB5-E624-4C7B-B04B-8900517F64B9}" destId="{01239DCA-AC79-4CB6-9B61-5DB7AC899DC6}" srcOrd="3" destOrd="0" presId="urn:microsoft.com/office/officeart/2018/2/layout/IconVerticalSolidList"/>
    <dgm:cxn modelId="{F00A7828-2E2C-4C62-BA3B-A8BC5BCC96AA}" type="presParOf" srcId="{EDFB7471-8858-4E7D-AC86-797B2ED13E93}" destId="{43C18749-ECF1-4477-9129-88D868488E96}" srcOrd="3" destOrd="0" presId="urn:microsoft.com/office/officeart/2018/2/layout/IconVerticalSolidList"/>
    <dgm:cxn modelId="{AEA3FAFF-C485-4E13-9AFB-0B79A503FD29}" type="presParOf" srcId="{EDFB7471-8858-4E7D-AC86-797B2ED13E93}" destId="{CF914CC2-3906-444B-9475-433C0334BF15}" srcOrd="4" destOrd="0" presId="urn:microsoft.com/office/officeart/2018/2/layout/IconVerticalSolidList"/>
    <dgm:cxn modelId="{3FEE58F7-A2C4-4D72-98F3-24623DC54575}" type="presParOf" srcId="{CF914CC2-3906-444B-9475-433C0334BF15}" destId="{6C3A6BC7-F52A-4FAE-AA42-328BA53416BA}" srcOrd="0" destOrd="0" presId="urn:microsoft.com/office/officeart/2018/2/layout/IconVerticalSolidList"/>
    <dgm:cxn modelId="{FAD2A23D-0DEC-40AF-A929-A1280684F30F}" type="presParOf" srcId="{CF914CC2-3906-444B-9475-433C0334BF15}" destId="{FF0D8F38-978E-4CA8-9B7D-7D23EE05422D}" srcOrd="1" destOrd="0" presId="urn:microsoft.com/office/officeart/2018/2/layout/IconVerticalSolidList"/>
    <dgm:cxn modelId="{5331C1F0-CA4B-46A7-B24B-69722594159E}" type="presParOf" srcId="{CF914CC2-3906-444B-9475-433C0334BF15}" destId="{1643D02E-F7E0-4C57-9A73-B3CE25322CCC}" srcOrd="2" destOrd="0" presId="urn:microsoft.com/office/officeart/2018/2/layout/IconVerticalSolidList"/>
    <dgm:cxn modelId="{EFD1366B-A053-4994-B3B0-9D3465117DE0}" type="presParOf" srcId="{CF914CC2-3906-444B-9475-433C0334BF15}" destId="{00937325-9BC2-4CA5-8EA3-A991C056ACE4}" srcOrd="3" destOrd="0" presId="urn:microsoft.com/office/officeart/2018/2/layout/IconVerticalSolidList"/>
    <dgm:cxn modelId="{E283D7DE-A2A3-4B55-9D7A-CC8C3AACC89E}" type="presParOf" srcId="{EDFB7471-8858-4E7D-AC86-797B2ED13E93}" destId="{B34CF52C-CFCA-4A72-AC35-56914530914F}" srcOrd="5" destOrd="0" presId="urn:microsoft.com/office/officeart/2018/2/layout/IconVerticalSolidList"/>
    <dgm:cxn modelId="{380ECF2E-0241-4BDB-BAFD-E91451A2AC6A}" type="presParOf" srcId="{EDFB7471-8858-4E7D-AC86-797B2ED13E93}" destId="{C202B82F-F0FD-4D8C-A9BD-EA40B3633051}" srcOrd="6" destOrd="0" presId="urn:microsoft.com/office/officeart/2018/2/layout/IconVerticalSolidList"/>
    <dgm:cxn modelId="{13C68062-7E6C-463C-949E-0480F3A3715B}" type="presParOf" srcId="{C202B82F-F0FD-4D8C-A9BD-EA40B3633051}" destId="{300DD66B-8FD4-478E-ADAC-82547F5AA7CE}" srcOrd="0" destOrd="0" presId="urn:microsoft.com/office/officeart/2018/2/layout/IconVerticalSolidList"/>
    <dgm:cxn modelId="{D4FBE615-3DCC-446F-B9A8-548D6E577D68}" type="presParOf" srcId="{C202B82F-F0FD-4D8C-A9BD-EA40B3633051}" destId="{5E7465F7-F2B6-4245-87EA-23141B3FD1F3}" srcOrd="1" destOrd="0" presId="urn:microsoft.com/office/officeart/2018/2/layout/IconVerticalSolidList"/>
    <dgm:cxn modelId="{9BA6AA55-5AEF-4F53-8E02-227D27ED5E1D}" type="presParOf" srcId="{C202B82F-F0FD-4D8C-A9BD-EA40B3633051}" destId="{2090B1D7-5F49-4C47-9CD2-DECABA73F5A3}" srcOrd="2" destOrd="0" presId="urn:microsoft.com/office/officeart/2018/2/layout/IconVerticalSolidList"/>
    <dgm:cxn modelId="{2DFBE202-21DA-41FA-9174-3AD1F975792E}" type="presParOf" srcId="{C202B82F-F0FD-4D8C-A9BD-EA40B3633051}" destId="{CDE213EA-EF6D-4655-9956-EFF9E531E93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9C676-DB33-4F10-BF97-02364CE9DE8C}">
      <dsp:nvSpPr>
        <dsp:cNvPr id="0" name=""/>
        <dsp:cNvSpPr/>
      </dsp:nvSpPr>
      <dsp:spPr>
        <a:xfrm>
          <a:off x="0" y="0"/>
          <a:ext cx="9262110" cy="174731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With the exception of legal writing, grades in your first-year classes </a:t>
          </a:r>
          <a:r>
            <a:rPr lang="en-US" sz="2700" b="1" kern="1200" dirty="0">
              <a:solidFill>
                <a:srgbClr val="FF0000"/>
              </a:solidFill>
            </a:rPr>
            <a:t>will likely depend entirely on your final exam.</a:t>
          </a:r>
        </a:p>
        <a:p>
          <a:pPr marL="228600" lvl="1" indent="-228600" algn="l" defTabSz="933450">
            <a:lnSpc>
              <a:spcPct val="90000"/>
            </a:lnSpc>
            <a:spcBef>
              <a:spcPct val="0"/>
            </a:spcBef>
            <a:spcAft>
              <a:spcPct val="15000"/>
            </a:spcAft>
            <a:buChar char="•"/>
          </a:pPr>
          <a:r>
            <a:rPr lang="en-US" sz="2100" kern="1200"/>
            <a:t>Some of your courses may have midterms; most will not. </a:t>
          </a:r>
        </a:p>
      </dsp:txBody>
      <dsp:txXfrm>
        <a:off x="51177" y="51177"/>
        <a:ext cx="7456123" cy="1644961"/>
      </dsp:txXfrm>
    </dsp:sp>
    <dsp:sp modelId="{43E5DEA6-E3EF-462F-9829-AB3E4B1EBB24}">
      <dsp:nvSpPr>
        <dsp:cNvPr id="0" name=""/>
        <dsp:cNvSpPr/>
      </dsp:nvSpPr>
      <dsp:spPr>
        <a:xfrm>
          <a:off x="1634489" y="2135608"/>
          <a:ext cx="9262110" cy="1747315"/>
        </a:xfrm>
        <a:prstGeom prst="roundRect">
          <a:avLst>
            <a:gd name="adj" fmla="val 10000"/>
          </a:avLst>
        </a:prstGeom>
        <a:solidFill>
          <a:schemeClr val="accent5">
            <a:hueOff val="29384"/>
            <a:satOff val="-7104"/>
            <a:lumOff val="-125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You </a:t>
          </a:r>
          <a:r>
            <a:rPr lang="en-US" sz="2700" b="1" kern="1200" dirty="0"/>
            <a:t>must</a:t>
          </a:r>
          <a:r>
            <a:rPr lang="en-US" sz="2700" kern="1200" dirty="0"/>
            <a:t> arrange your personal schedule to minimize distractions and obligations during the month prior to examinations commencing.  </a:t>
          </a:r>
        </a:p>
      </dsp:txBody>
      <dsp:txXfrm>
        <a:off x="1685666" y="2186785"/>
        <a:ext cx="6389510" cy="1644961"/>
      </dsp:txXfrm>
    </dsp:sp>
    <dsp:sp modelId="{F5D05B69-B3B3-47C3-8BCA-476F6208E0CE}">
      <dsp:nvSpPr>
        <dsp:cNvPr id="0" name=""/>
        <dsp:cNvSpPr/>
      </dsp:nvSpPr>
      <dsp:spPr>
        <a:xfrm>
          <a:off x="8126354" y="1373584"/>
          <a:ext cx="1135755" cy="1135755"/>
        </a:xfrm>
        <a:prstGeom prst="downArrow">
          <a:avLst>
            <a:gd name="adj1" fmla="val 55000"/>
            <a:gd name="adj2" fmla="val 45000"/>
          </a:avLst>
        </a:prstGeom>
        <a:solidFill>
          <a:srgbClr val="FFC000">
            <a:alpha val="90000"/>
          </a:srgb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81899" y="1373584"/>
        <a:ext cx="624665" cy="854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425F0-309E-4D98-AE2A-7CC8566B83F0}">
      <dsp:nvSpPr>
        <dsp:cNvPr id="0" name=""/>
        <dsp:cNvSpPr/>
      </dsp:nvSpPr>
      <dsp:spPr>
        <a:xfrm>
          <a:off x="0" y="2051"/>
          <a:ext cx="6596063" cy="103953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881E84-C744-4DC0-B44B-771394ED4A2C}">
      <dsp:nvSpPr>
        <dsp:cNvPr id="0" name=""/>
        <dsp:cNvSpPr/>
      </dsp:nvSpPr>
      <dsp:spPr>
        <a:xfrm>
          <a:off x="314458" y="235946"/>
          <a:ext cx="571743" cy="5717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A50B78-F592-4D0D-9991-313E4880BD58}">
      <dsp:nvSpPr>
        <dsp:cNvPr id="0" name=""/>
        <dsp:cNvSpPr/>
      </dsp:nvSpPr>
      <dsp:spPr>
        <a:xfrm>
          <a:off x="1200661" y="2051"/>
          <a:ext cx="5395401" cy="103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17" tIns="110017" rIns="110017" bIns="110017" numCol="1" spcCol="1270" anchor="ctr" anchorCtr="0">
          <a:noAutofit/>
        </a:bodyPr>
        <a:lstStyle/>
        <a:p>
          <a:pPr marL="0" lvl="0" indent="0" algn="l" defTabSz="844550">
            <a:lnSpc>
              <a:spcPct val="100000"/>
            </a:lnSpc>
            <a:spcBef>
              <a:spcPct val="0"/>
            </a:spcBef>
            <a:spcAft>
              <a:spcPct val="35000"/>
            </a:spcAft>
            <a:buNone/>
          </a:pPr>
          <a:r>
            <a:rPr lang="en-US" sz="1900" kern="1200"/>
            <a:t>Odds are that you will want to become a member of a bar, somewhere, after finishing law school</a:t>
          </a:r>
        </a:p>
      </dsp:txBody>
      <dsp:txXfrm>
        <a:off x="1200661" y="2051"/>
        <a:ext cx="5395401" cy="1039533"/>
      </dsp:txXfrm>
    </dsp:sp>
    <dsp:sp modelId="{9DCE7CDA-6C73-4B92-A4DB-B93C82CF2AE9}">
      <dsp:nvSpPr>
        <dsp:cNvPr id="0" name=""/>
        <dsp:cNvSpPr/>
      </dsp:nvSpPr>
      <dsp:spPr>
        <a:xfrm>
          <a:off x="0" y="1301468"/>
          <a:ext cx="6596063" cy="103953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FACDE9-3D3A-417F-800B-19E605161AD3}">
      <dsp:nvSpPr>
        <dsp:cNvPr id="0" name=""/>
        <dsp:cNvSpPr/>
      </dsp:nvSpPr>
      <dsp:spPr>
        <a:xfrm>
          <a:off x="314458" y="1535363"/>
          <a:ext cx="571743" cy="5717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239DCA-AC79-4CB6-9B61-5DB7AC899DC6}">
      <dsp:nvSpPr>
        <dsp:cNvPr id="0" name=""/>
        <dsp:cNvSpPr/>
      </dsp:nvSpPr>
      <dsp:spPr>
        <a:xfrm>
          <a:off x="1200661" y="1301468"/>
          <a:ext cx="5395401" cy="103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17" tIns="110017" rIns="110017" bIns="110017" numCol="1" spcCol="1270" anchor="ctr" anchorCtr="0">
          <a:noAutofit/>
        </a:bodyPr>
        <a:lstStyle/>
        <a:p>
          <a:pPr marL="0" lvl="0" indent="0" algn="l" defTabSz="844550">
            <a:lnSpc>
              <a:spcPct val="100000"/>
            </a:lnSpc>
            <a:spcBef>
              <a:spcPct val="0"/>
            </a:spcBef>
            <a:spcAft>
              <a:spcPct val="35000"/>
            </a:spcAft>
            <a:buNone/>
          </a:pPr>
          <a:r>
            <a:rPr lang="en-US" sz="1900" kern="1200"/>
            <a:t>Every state has a “character and fitness” requirement, in addition to the big scary exam</a:t>
          </a:r>
        </a:p>
      </dsp:txBody>
      <dsp:txXfrm>
        <a:off x="1200661" y="1301468"/>
        <a:ext cx="5395401" cy="1039533"/>
      </dsp:txXfrm>
    </dsp:sp>
    <dsp:sp modelId="{6C3A6BC7-F52A-4FAE-AA42-328BA53416BA}">
      <dsp:nvSpPr>
        <dsp:cNvPr id="0" name=""/>
        <dsp:cNvSpPr/>
      </dsp:nvSpPr>
      <dsp:spPr>
        <a:xfrm>
          <a:off x="0" y="2600885"/>
          <a:ext cx="6596063" cy="103953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0D8F38-978E-4CA8-9B7D-7D23EE05422D}">
      <dsp:nvSpPr>
        <dsp:cNvPr id="0" name=""/>
        <dsp:cNvSpPr/>
      </dsp:nvSpPr>
      <dsp:spPr>
        <a:xfrm>
          <a:off x="314458" y="2834780"/>
          <a:ext cx="571743" cy="571743"/>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937325-9BC2-4CA5-8EA3-A991C056ACE4}">
      <dsp:nvSpPr>
        <dsp:cNvPr id="0" name=""/>
        <dsp:cNvSpPr/>
      </dsp:nvSpPr>
      <dsp:spPr>
        <a:xfrm>
          <a:off x="1200661" y="2600885"/>
          <a:ext cx="5395401" cy="103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17" tIns="110017" rIns="110017" bIns="110017" numCol="1" spcCol="1270" anchor="ctr" anchorCtr="0">
          <a:noAutofit/>
        </a:bodyPr>
        <a:lstStyle/>
        <a:p>
          <a:pPr marL="0" lvl="0" indent="0" algn="l" defTabSz="844550">
            <a:lnSpc>
              <a:spcPct val="100000"/>
            </a:lnSpc>
            <a:spcBef>
              <a:spcPct val="0"/>
            </a:spcBef>
            <a:spcAft>
              <a:spcPct val="35000"/>
            </a:spcAft>
            <a:buNone/>
          </a:pPr>
          <a:r>
            <a:rPr lang="en-US" sz="1900" kern="1200"/>
            <a:t>You began to establish your character and fitness report when you applied for law school</a:t>
          </a:r>
          <a:endParaRPr lang="en-US" sz="1900" kern="1200" dirty="0"/>
        </a:p>
      </dsp:txBody>
      <dsp:txXfrm>
        <a:off x="1200661" y="2600885"/>
        <a:ext cx="5395401" cy="1039533"/>
      </dsp:txXfrm>
    </dsp:sp>
    <dsp:sp modelId="{300DD66B-8FD4-478E-ADAC-82547F5AA7CE}">
      <dsp:nvSpPr>
        <dsp:cNvPr id="0" name=""/>
        <dsp:cNvSpPr/>
      </dsp:nvSpPr>
      <dsp:spPr>
        <a:xfrm>
          <a:off x="0" y="3900303"/>
          <a:ext cx="6596063" cy="103953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7465F7-F2B6-4245-87EA-23141B3FD1F3}">
      <dsp:nvSpPr>
        <dsp:cNvPr id="0" name=""/>
        <dsp:cNvSpPr/>
      </dsp:nvSpPr>
      <dsp:spPr>
        <a:xfrm>
          <a:off x="314458" y="4134198"/>
          <a:ext cx="571743" cy="5717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E213EA-EF6D-4655-9956-EFF9E531E931}">
      <dsp:nvSpPr>
        <dsp:cNvPr id="0" name=""/>
        <dsp:cNvSpPr/>
      </dsp:nvSpPr>
      <dsp:spPr>
        <a:xfrm>
          <a:off x="1200661" y="3900303"/>
          <a:ext cx="5395401" cy="103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17" tIns="110017" rIns="110017" bIns="110017" numCol="1" spcCol="1270" anchor="ctr" anchorCtr="0">
          <a:noAutofit/>
        </a:bodyPr>
        <a:lstStyle/>
        <a:p>
          <a:pPr marL="0" lvl="0" indent="0" algn="l" defTabSz="844550">
            <a:lnSpc>
              <a:spcPct val="100000"/>
            </a:lnSpc>
            <a:spcBef>
              <a:spcPct val="0"/>
            </a:spcBef>
            <a:spcAft>
              <a:spcPct val="35000"/>
            </a:spcAft>
            <a:buNone/>
          </a:pPr>
          <a:r>
            <a:rPr lang="en-US" sz="1900" kern="1200" dirty="0">
              <a:solidFill>
                <a:srgbClr val="FF0000"/>
              </a:solidFill>
            </a:rPr>
            <a:t>You must update your “character and fitness” report EVERY YEAR, at least once per year, </a:t>
          </a:r>
          <a:r>
            <a:rPr lang="en-US" sz="1900" u="sng" kern="1200" dirty="0">
              <a:solidFill>
                <a:srgbClr val="FF0000"/>
              </a:solidFill>
            </a:rPr>
            <a:t>during law school</a:t>
          </a:r>
        </a:p>
      </dsp:txBody>
      <dsp:txXfrm>
        <a:off x="1200661" y="3900303"/>
        <a:ext cx="5395401" cy="103953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138135-91E5-4F48-83A6-A7FFC2485A32}" type="datetimeFigureOut">
              <a:rPr lang="en-US" smtClean="0"/>
              <a:t>8/10/2025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7E7D669-1B1E-4928-B81F-17D0BCB8F9D1}" type="slidenum">
              <a:rPr lang="en-US" smtClean="0"/>
              <a:t>‹#›</a:t>
            </a:fld>
            <a:endParaRPr lang="en-US"/>
          </a:p>
        </p:txBody>
      </p:sp>
    </p:spTree>
    <p:extLst>
      <p:ext uri="{BB962C8B-B14F-4D97-AF65-F5344CB8AC3E}">
        <p14:creationId xmlns:p14="http://schemas.microsoft.com/office/powerpoint/2010/main" val="291017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7D669-1B1E-4928-B81F-17D0BCB8F9D1}" type="slidenum">
              <a:rPr lang="en-US" smtClean="0"/>
              <a:t>1</a:t>
            </a:fld>
            <a:endParaRPr lang="en-US"/>
          </a:p>
        </p:txBody>
      </p:sp>
    </p:spTree>
    <p:extLst>
      <p:ext uri="{BB962C8B-B14F-4D97-AF65-F5344CB8AC3E}">
        <p14:creationId xmlns:p14="http://schemas.microsoft.com/office/powerpoint/2010/main" val="960005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 probation: this becomes relevant after your first semester of law school.</a:t>
            </a:r>
          </a:p>
          <a:p>
            <a:endParaRPr lang="en-US" dirty="0"/>
          </a:p>
          <a:p>
            <a:r>
              <a:rPr lang="en-US" dirty="0"/>
              <a:t>If your first semester average is below a 75, but you have not been excluded, you’ll be put on probation.  You will then be in frequent contact with me and our Director of Academic Support, and your extra-curricular activities will be curtailed.  We will strive to help you get back on the right track to academic success.</a:t>
            </a:r>
          </a:p>
        </p:txBody>
      </p:sp>
      <p:sp>
        <p:nvSpPr>
          <p:cNvPr id="4" name="Slide Number Placeholder 3"/>
          <p:cNvSpPr>
            <a:spLocks noGrp="1"/>
          </p:cNvSpPr>
          <p:nvPr>
            <p:ph type="sldNum" sz="quarter" idx="10"/>
          </p:nvPr>
        </p:nvSpPr>
        <p:spPr/>
        <p:txBody>
          <a:bodyPr/>
          <a:lstStyle/>
          <a:p>
            <a:fld id="{17E7D669-1B1E-4928-B81F-17D0BCB8F9D1}" type="slidenum">
              <a:rPr lang="en-US" smtClean="0"/>
              <a:t>11</a:t>
            </a:fld>
            <a:endParaRPr lang="en-US"/>
          </a:p>
        </p:txBody>
      </p:sp>
    </p:spTree>
    <p:extLst>
      <p:ext uri="{BB962C8B-B14F-4D97-AF65-F5344CB8AC3E}">
        <p14:creationId xmlns:p14="http://schemas.microsoft.com/office/powerpoint/2010/main" val="93917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rules on academic exclusion applicable to first year students</a:t>
            </a:r>
          </a:p>
          <a:p>
            <a:endParaRPr lang="en-US" dirty="0"/>
          </a:p>
          <a:p>
            <a:pPr marL="232943" indent="-232943">
              <a:buAutoNum type="arabicPeriod"/>
            </a:pPr>
            <a:r>
              <a:rPr lang="en-US" dirty="0"/>
              <a:t>The 2F rule – 2Fs in full semester</a:t>
            </a:r>
          </a:p>
          <a:p>
            <a:pPr marL="232943" indent="-232943">
              <a:buAutoNum type="arabicPeriod"/>
            </a:pPr>
            <a:r>
              <a:rPr lang="en-US" dirty="0"/>
              <a:t>The first semester GPA rule:  if it is below a 70</a:t>
            </a:r>
          </a:p>
          <a:p>
            <a:pPr marL="232943" indent="-232943">
              <a:buAutoNum type="arabicPeriod"/>
            </a:pPr>
            <a:r>
              <a:rPr lang="en-US" dirty="0"/>
              <a:t>The second semester cumulative GPA rule: if it falls below 73.5</a:t>
            </a:r>
          </a:p>
        </p:txBody>
      </p:sp>
      <p:sp>
        <p:nvSpPr>
          <p:cNvPr id="4" name="Slide Number Placeholder 3"/>
          <p:cNvSpPr>
            <a:spLocks noGrp="1"/>
          </p:cNvSpPr>
          <p:nvPr>
            <p:ph type="sldNum" sz="quarter" idx="10"/>
          </p:nvPr>
        </p:nvSpPr>
        <p:spPr/>
        <p:txBody>
          <a:bodyPr/>
          <a:lstStyle/>
          <a:p>
            <a:fld id="{17E7D669-1B1E-4928-B81F-17D0BCB8F9D1}" type="slidenum">
              <a:rPr lang="en-US" smtClean="0"/>
              <a:t>12</a:t>
            </a:fld>
            <a:endParaRPr lang="en-US"/>
          </a:p>
        </p:txBody>
      </p:sp>
    </p:spTree>
    <p:extLst>
      <p:ext uri="{BB962C8B-B14F-4D97-AF65-F5344CB8AC3E}">
        <p14:creationId xmlns:p14="http://schemas.microsoft.com/office/powerpoint/2010/main" val="1211988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excluded there is no right of appeal, NO EXCEPTIONS</a:t>
            </a:r>
          </a:p>
          <a:p>
            <a:endParaRPr lang="en-US" dirty="0"/>
          </a:p>
          <a:p>
            <a:r>
              <a:rPr lang="en-US" dirty="0"/>
              <a:t>This is why it is incredibly important to get in touch with me if a serious personal situation is hindering your ability to succeed in law school.</a:t>
            </a:r>
          </a:p>
          <a:p>
            <a:endParaRPr lang="en-US" dirty="0"/>
          </a:p>
          <a:p>
            <a:r>
              <a:rPr lang="en-US" dirty="0"/>
              <a:t>Example: an illness, a divorce, a parent diagnosed with late-stage cancer, your crazy heroin-addicted ex is stalking you.</a:t>
            </a:r>
          </a:p>
          <a:p>
            <a:endParaRPr lang="en-US" dirty="0"/>
          </a:p>
          <a:p>
            <a:r>
              <a:rPr lang="en-US" dirty="0"/>
              <a:t>We can take steps to support and protect you during the semester. For example, you can meet with Academic Support if you are struggling with classes. We can refer you to Bar Cares if you are struggling with substances. We have a counselor who can meet with you at school if you are having mental health issues. </a:t>
            </a:r>
          </a:p>
          <a:p>
            <a:endParaRPr lang="en-US" dirty="0"/>
          </a:p>
          <a:p>
            <a:r>
              <a:rPr lang="en-US" dirty="0"/>
              <a:t>BUT WE CAN ONLY HELP YOU BEFORE THE GRADES COME OUT. Once you take your exams and get your grades, it is too late.</a:t>
            </a:r>
          </a:p>
          <a:p>
            <a:endParaRPr lang="en-US" dirty="0"/>
          </a:p>
          <a:p>
            <a:r>
              <a:rPr lang="en-US" dirty="0"/>
              <a:t>So please, BE PROACTIVE!!</a:t>
            </a:r>
          </a:p>
        </p:txBody>
      </p:sp>
      <p:sp>
        <p:nvSpPr>
          <p:cNvPr id="4" name="Slide Number Placeholder 3"/>
          <p:cNvSpPr>
            <a:spLocks noGrp="1"/>
          </p:cNvSpPr>
          <p:nvPr>
            <p:ph type="sldNum" sz="quarter" idx="10"/>
          </p:nvPr>
        </p:nvSpPr>
        <p:spPr/>
        <p:txBody>
          <a:bodyPr/>
          <a:lstStyle/>
          <a:p>
            <a:fld id="{17E7D669-1B1E-4928-B81F-17D0BCB8F9D1}" type="slidenum">
              <a:rPr lang="en-US" smtClean="0"/>
              <a:t>13</a:t>
            </a:fld>
            <a:endParaRPr lang="en-US"/>
          </a:p>
        </p:txBody>
      </p:sp>
    </p:spTree>
    <p:extLst>
      <p:ext uri="{BB962C8B-B14F-4D97-AF65-F5344CB8AC3E}">
        <p14:creationId xmlns:p14="http://schemas.microsoft.com/office/powerpoint/2010/main" val="2523688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excluded, you can reapply through the admissions office after two years has elapsed.</a:t>
            </a:r>
          </a:p>
        </p:txBody>
      </p:sp>
      <p:sp>
        <p:nvSpPr>
          <p:cNvPr id="4" name="Slide Number Placeholder 3"/>
          <p:cNvSpPr>
            <a:spLocks noGrp="1"/>
          </p:cNvSpPr>
          <p:nvPr>
            <p:ph type="sldNum" sz="quarter" idx="10"/>
          </p:nvPr>
        </p:nvSpPr>
        <p:spPr/>
        <p:txBody>
          <a:bodyPr/>
          <a:lstStyle/>
          <a:p>
            <a:fld id="{17E7D669-1B1E-4928-B81F-17D0BCB8F9D1}" type="slidenum">
              <a:rPr lang="en-US" smtClean="0"/>
              <a:t>14</a:t>
            </a:fld>
            <a:endParaRPr lang="en-US"/>
          </a:p>
        </p:txBody>
      </p:sp>
    </p:spTree>
    <p:extLst>
      <p:ext uri="{BB962C8B-B14F-4D97-AF65-F5344CB8AC3E}">
        <p14:creationId xmlns:p14="http://schemas.microsoft.com/office/powerpoint/2010/main" val="304881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if you fail a class but are not academically excluded?</a:t>
            </a:r>
          </a:p>
          <a:p>
            <a:endParaRPr lang="en-US" dirty="0"/>
          </a:p>
          <a:p>
            <a:r>
              <a:rPr lang="en-US" dirty="0"/>
              <a:t>You will need to repeat that course.  So, if you fail Contracts, you will take it again.</a:t>
            </a:r>
          </a:p>
          <a:p>
            <a:endParaRPr lang="en-US" dirty="0"/>
          </a:p>
          <a:p>
            <a:r>
              <a:rPr lang="en-US" dirty="0"/>
              <a:t>At its discretion, the faculty might require you to retake certain courses even if you haven’t failed it but received a grade below 75.  Thus, if you get a 66 in Civil Procedure, we might require you to retake it, or to take an upper level course that reinforces the material.</a:t>
            </a:r>
          </a:p>
          <a:p>
            <a:endParaRPr lang="en-US" dirty="0"/>
          </a:p>
          <a:p>
            <a:r>
              <a:rPr lang="en-US" dirty="0"/>
              <a:t>If you repeat a course, both grades are factored into your cumulative averages.</a:t>
            </a:r>
          </a:p>
        </p:txBody>
      </p:sp>
      <p:sp>
        <p:nvSpPr>
          <p:cNvPr id="4" name="Slide Number Placeholder 3"/>
          <p:cNvSpPr>
            <a:spLocks noGrp="1"/>
          </p:cNvSpPr>
          <p:nvPr>
            <p:ph type="sldNum" sz="quarter" idx="10"/>
          </p:nvPr>
        </p:nvSpPr>
        <p:spPr/>
        <p:txBody>
          <a:bodyPr/>
          <a:lstStyle/>
          <a:p>
            <a:fld id="{17E7D669-1B1E-4928-B81F-17D0BCB8F9D1}" type="slidenum">
              <a:rPr lang="en-US" smtClean="0"/>
              <a:t>15</a:t>
            </a:fld>
            <a:endParaRPr lang="en-US"/>
          </a:p>
        </p:txBody>
      </p:sp>
    </p:spTree>
    <p:extLst>
      <p:ext uri="{BB962C8B-B14F-4D97-AF65-F5344CB8AC3E}">
        <p14:creationId xmlns:p14="http://schemas.microsoft.com/office/powerpoint/2010/main" val="1712556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grievance about a course that does not relate to being excluded, you address it </a:t>
            </a:r>
          </a:p>
          <a:p>
            <a:pPr marL="232943" indent="-232943">
              <a:buAutoNum type="arabicParenBoth"/>
            </a:pPr>
            <a:r>
              <a:rPr lang="en-US" dirty="0"/>
              <a:t>With the professor,</a:t>
            </a:r>
          </a:p>
          <a:p>
            <a:pPr marL="232943" indent="-232943">
              <a:buAutoNum type="arabicParenBoth"/>
            </a:pPr>
            <a:r>
              <a:rPr lang="en-US" dirty="0"/>
              <a:t>With Assoc. Dean DeStefano.</a:t>
            </a:r>
          </a:p>
          <a:p>
            <a:pPr marL="232943" indent="-232943">
              <a:buAutoNum type="arabicParenBoth"/>
            </a:pPr>
            <a:r>
              <a:rPr lang="en-US" dirty="0"/>
              <a:t>With Dean Leonard</a:t>
            </a:r>
          </a:p>
          <a:p>
            <a:pPr marL="232943" indent="-232943">
              <a:buAutoNum type="arabicParenBoth"/>
            </a:pPr>
            <a:r>
              <a:rPr lang="en-US" dirty="0"/>
              <a:t>IN THAT ORDER! You have entered a professional school, and you will handle matters as you are expected to do in a professional setting. </a:t>
            </a:r>
          </a:p>
        </p:txBody>
      </p:sp>
      <p:sp>
        <p:nvSpPr>
          <p:cNvPr id="4" name="Slide Number Placeholder 3"/>
          <p:cNvSpPr>
            <a:spLocks noGrp="1"/>
          </p:cNvSpPr>
          <p:nvPr>
            <p:ph type="sldNum" sz="quarter" idx="10"/>
          </p:nvPr>
        </p:nvSpPr>
        <p:spPr/>
        <p:txBody>
          <a:bodyPr/>
          <a:lstStyle/>
          <a:p>
            <a:fld id="{17E7D669-1B1E-4928-B81F-17D0BCB8F9D1}" type="slidenum">
              <a:rPr lang="en-US" smtClean="0"/>
              <a:t>16</a:t>
            </a:fld>
            <a:endParaRPr lang="en-US"/>
          </a:p>
        </p:txBody>
      </p:sp>
    </p:spTree>
    <p:extLst>
      <p:ext uri="{BB962C8B-B14F-4D97-AF65-F5344CB8AC3E}">
        <p14:creationId xmlns:p14="http://schemas.microsoft.com/office/powerpoint/2010/main" val="743327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our Title IX policy.  The law school follows the TIX policy of Campbell University, which is found on the  University website.</a:t>
            </a:r>
          </a:p>
          <a:p>
            <a:r>
              <a:rPr lang="en-US" dirty="0"/>
              <a:t>It prohibits discrimination and harassment in all of our programs and activities on the following bases;</a:t>
            </a:r>
            <a:br>
              <a:rPr lang="en-US" dirty="0"/>
            </a:br>
            <a:br>
              <a:rPr lang="en-US" dirty="0"/>
            </a:br>
            <a:r>
              <a:rPr lang="en-US" dirty="0"/>
              <a:t>race, color, sex, sexual orientation, gender identity, age, ethnicity, national origin, religion, disability, genetic information, and protected veteran status.</a:t>
            </a:r>
          </a:p>
        </p:txBody>
      </p:sp>
      <p:sp>
        <p:nvSpPr>
          <p:cNvPr id="4" name="Slide Number Placeholder 3"/>
          <p:cNvSpPr>
            <a:spLocks noGrp="1"/>
          </p:cNvSpPr>
          <p:nvPr>
            <p:ph type="sldNum" sz="quarter" idx="10"/>
          </p:nvPr>
        </p:nvSpPr>
        <p:spPr/>
        <p:txBody>
          <a:bodyPr/>
          <a:lstStyle/>
          <a:p>
            <a:fld id="{17E7D669-1B1E-4928-B81F-17D0BCB8F9D1}" type="slidenum">
              <a:rPr lang="en-US" smtClean="0"/>
              <a:t>17</a:t>
            </a:fld>
            <a:endParaRPr lang="en-US"/>
          </a:p>
        </p:txBody>
      </p:sp>
    </p:spTree>
    <p:extLst>
      <p:ext uri="{BB962C8B-B14F-4D97-AF65-F5344CB8AC3E}">
        <p14:creationId xmlns:p14="http://schemas.microsoft.com/office/powerpoint/2010/main" val="431328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Title IX concern, please bring it to Dean Ludington.  (If the complaint is that I have been harassing you, you probably should contact the Title IX coordinators directly)</a:t>
            </a:r>
          </a:p>
          <a:p>
            <a:endParaRPr lang="en-US" dirty="0"/>
          </a:p>
          <a:p>
            <a:r>
              <a:rPr lang="en-US" dirty="0"/>
              <a:t>Be advised that if you report an instance of sexual harassment or discrimination to me, or anyone else on the faculty and staff, we are legally obligated to report that to the Title IX coordinators.</a:t>
            </a:r>
          </a:p>
        </p:txBody>
      </p:sp>
      <p:sp>
        <p:nvSpPr>
          <p:cNvPr id="4" name="Slide Number Placeholder 3"/>
          <p:cNvSpPr>
            <a:spLocks noGrp="1"/>
          </p:cNvSpPr>
          <p:nvPr>
            <p:ph type="sldNum" sz="quarter" idx="10"/>
          </p:nvPr>
        </p:nvSpPr>
        <p:spPr/>
        <p:txBody>
          <a:bodyPr/>
          <a:lstStyle/>
          <a:p>
            <a:fld id="{17E7D669-1B1E-4928-B81F-17D0BCB8F9D1}" type="slidenum">
              <a:rPr lang="en-US" smtClean="0"/>
              <a:t>18</a:t>
            </a:fld>
            <a:endParaRPr lang="en-US"/>
          </a:p>
        </p:txBody>
      </p:sp>
    </p:spTree>
    <p:extLst>
      <p:ext uri="{BB962C8B-B14F-4D97-AF65-F5344CB8AC3E}">
        <p14:creationId xmlns:p14="http://schemas.microsoft.com/office/powerpoint/2010/main" val="3609801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ABA requires us to make public disclosures on a raft of information</a:t>
            </a:r>
          </a:p>
          <a:p>
            <a:r>
              <a:rPr lang="en-US" dirty="0"/>
              <a:t>I don’t have time to review all of it with you today</a:t>
            </a:r>
          </a:p>
          <a:p>
            <a:r>
              <a:rPr lang="en-US" dirty="0"/>
              <a:t>I encourage all of you to visit our required disclosures page on the web site and read what we have posted.  It includes:</a:t>
            </a:r>
          </a:p>
          <a:p>
            <a:r>
              <a:rPr lang="en-US" dirty="0"/>
              <a:t>Attrition rates</a:t>
            </a:r>
          </a:p>
          <a:p>
            <a:r>
              <a:rPr lang="en-US" dirty="0"/>
              <a:t>Bar passage data</a:t>
            </a:r>
          </a:p>
          <a:p>
            <a:r>
              <a:rPr lang="en-US" dirty="0"/>
              <a:t>Employment data</a:t>
            </a:r>
          </a:p>
          <a:p>
            <a:r>
              <a:rPr lang="en-US" dirty="0"/>
              <a:t>Other information of interest about student organizations, library resources, tuition costs, demographic profile of our incoming class, and the results of the law school student satisfaction survey.</a:t>
            </a:r>
          </a:p>
        </p:txBody>
      </p:sp>
      <p:sp>
        <p:nvSpPr>
          <p:cNvPr id="4" name="Slide Number Placeholder 3"/>
          <p:cNvSpPr>
            <a:spLocks noGrp="1"/>
          </p:cNvSpPr>
          <p:nvPr>
            <p:ph type="sldNum" sz="quarter" idx="10"/>
          </p:nvPr>
        </p:nvSpPr>
        <p:spPr/>
        <p:txBody>
          <a:bodyPr/>
          <a:lstStyle/>
          <a:p>
            <a:fld id="{17E7D669-1B1E-4928-B81F-17D0BCB8F9D1}" type="slidenum">
              <a:rPr lang="en-US" smtClean="0"/>
              <a:t>19</a:t>
            </a:fld>
            <a:endParaRPr lang="en-US"/>
          </a:p>
        </p:txBody>
      </p:sp>
    </p:spTree>
    <p:extLst>
      <p:ext uri="{BB962C8B-B14F-4D97-AF65-F5344CB8AC3E}">
        <p14:creationId xmlns:p14="http://schemas.microsoft.com/office/powerpoint/2010/main" val="2404190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over to Sha</a:t>
            </a:r>
          </a:p>
        </p:txBody>
      </p:sp>
      <p:sp>
        <p:nvSpPr>
          <p:cNvPr id="4" name="Slide Number Placeholder 3"/>
          <p:cNvSpPr>
            <a:spLocks noGrp="1"/>
          </p:cNvSpPr>
          <p:nvPr>
            <p:ph type="sldNum" sz="quarter" idx="5"/>
          </p:nvPr>
        </p:nvSpPr>
        <p:spPr/>
        <p:txBody>
          <a:bodyPr/>
          <a:lstStyle/>
          <a:p>
            <a:fld id="{17E7D669-1B1E-4928-B81F-17D0BCB8F9D1}" type="slidenum">
              <a:rPr lang="en-US" smtClean="0"/>
              <a:t>20</a:t>
            </a:fld>
            <a:endParaRPr lang="en-US"/>
          </a:p>
        </p:txBody>
      </p:sp>
    </p:spTree>
    <p:extLst>
      <p:ext uri="{BB962C8B-B14F-4D97-AF65-F5344CB8AC3E}">
        <p14:creationId xmlns:p14="http://schemas.microsoft.com/office/powerpoint/2010/main" val="156570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E7D669-1B1E-4928-B81F-17D0BCB8F9D1}" type="slidenum">
              <a:rPr lang="en-US" smtClean="0"/>
              <a:t>2</a:t>
            </a:fld>
            <a:endParaRPr lang="en-US"/>
          </a:p>
        </p:txBody>
      </p:sp>
    </p:spTree>
    <p:extLst>
      <p:ext uri="{BB962C8B-B14F-4D97-AF65-F5344CB8AC3E}">
        <p14:creationId xmlns:p14="http://schemas.microsoft.com/office/powerpoint/2010/main" val="1518362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will ask you to submit another form at the beginning of the third term</a:t>
            </a:r>
          </a:p>
        </p:txBody>
      </p:sp>
      <p:sp>
        <p:nvSpPr>
          <p:cNvPr id="4" name="Slide Number Placeholder 3"/>
          <p:cNvSpPr>
            <a:spLocks noGrp="1"/>
          </p:cNvSpPr>
          <p:nvPr>
            <p:ph type="sldNum" sz="quarter" idx="10"/>
          </p:nvPr>
        </p:nvSpPr>
        <p:spPr/>
        <p:txBody>
          <a:bodyPr/>
          <a:lstStyle/>
          <a:p>
            <a:fld id="{17E7D669-1B1E-4928-B81F-17D0BCB8F9D1}" type="slidenum">
              <a:rPr lang="en-US" smtClean="0"/>
              <a:t>21</a:t>
            </a:fld>
            <a:endParaRPr lang="en-US"/>
          </a:p>
        </p:txBody>
      </p:sp>
    </p:spTree>
    <p:extLst>
      <p:ext uri="{BB962C8B-B14F-4D97-AF65-F5344CB8AC3E}">
        <p14:creationId xmlns:p14="http://schemas.microsoft.com/office/powerpoint/2010/main" val="3227892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E7D669-1B1E-4928-B81F-17D0BCB8F9D1}" type="slidenum">
              <a:rPr lang="en-US" smtClean="0"/>
              <a:t>22</a:t>
            </a:fld>
            <a:endParaRPr lang="en-US"/>
          </a:p>
        </p:txBody>
      </p:sp>
    </p:spTree>
    <p:extLst>
      <p:ext uri="{BB962C8B-B14F-4D97-AF65-F5344CB8AC3E}">
        <p14:creationId xmlns:p14="http://schemas.microsoft.com/office/powerpoint/2010/main" val="3556292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7D669-1B1E-4928-B81F-17D0BCB8F9D1}" type="slidenum">
              <a:rPr lang="en-US" smtClean="0"/>
              <a:t>23</a:t>
            </a:fld>
            <a:endParaRPr lang="en-US"/>
          </a:p>
        </p:txBody>
      </p:sp>
    </p:spTree>
    <p:extLst>
      <p:ext uri="{BB962C8B-B14F-4D97-AF65-F5344CB8AC3E}">
        <p14:creationId xmlns:p14="http://schemas.microsoft.com/office/powerpoint/2010/main" val="327776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review the disclosure questions from the law school application. </a:t>
            </a:r>
          </a:p>
        </p:txBody>
      </p:sp>
      <p:sp>
        <p:nvSpPr>
          <p:cNvPr id="4" name="Slide Number Placeholder 3"/>
          <p:cNvSpPr>
            <a:spLocks noGrp="1"/>
          </p:cNvSpPr>
          <p:nvPr>
            <p:ph type="sldNum" sz="quarter" idx="10"/>
          </p:nvPr>
        </p:nvSpPr>
        <p:spPr/>
        <p:txBody>
          <a:bodyPr/>
          <a:lstStyle/>
          <a:p>
            <a:fld id="{17E7D669-1B1E-4928-B81F-17D0BCB8F9D1}" type="slidenum">
              <a:rPr lang="en-US" smtClean="0"/>
              <a:t>26</a:t>
            </a:fld>
            <a:endParaRPr lang="en-US"/>
          </a:p>
        </p:txBody>
      </p:sp>
    </p:spTree>
    <p:extLst>
      <p:ext uri="{BB962C8B-B14F-4D97-AF65-F5344CB8AC3E}">
        <p14:creationId xmlns:p14="http://schemas.microsoft.com/office/powerpoint/2010/main" val="3371720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E7D669-1B1E-4928-B81F-17D0BCB8F9D1}" type="slidenum">
              <a:rPr lang="en-US" smtClean="0"/>
              <a:t>27</a:t>
            </a:fld>
            <a:endParaRPr lang="en-US"/>
          </a:p>
        </p:txBody>
      </p:sp>
    </p:spTree>
    <p:extLst>
      <p:ext uri="{BB962C8B-B14F-4D97-AF65-F5344CB8AC3E}">
        <p14:creationId xmlns:p14="http://schemas.microsoft.com/office/powerpoint/2010/main" val="1184451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7D669-1B1E-4928-B81F-17D0BCB8F9D1}" type="slidenum">
              <a:rPr lang="en-US" smtClean="0"/>
              <a:t>28</a:t>
            </a:fld>
            <a:endParaRPr lang="en-US"/>
          </a:p>
        </p:txBody>
      </p:sp>
    </p:spTree>
    <p:extLst>
      <p:ext uri="{BB962C8B-B14F-4D97-AF65-F5344CB8AC3E}">
        <p14:creationId xmlns:p14="http://schemas.microsoft.com/office/powerpoint/2010/main" val="2887127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7D669-1B1E-4928-B81F-17D0BCB8F9D1}" type="slidenum">
              <a:rPr lang="en-US" smtClean="0"/>
              <a:t>29</a:t>
            </a:fld>
            <a:endParaRPr lang="en-US"/>
          </a:p>
        </p:txBody>
      </p:sp>
    </p:spTree>
    <p:extLst>
      <p:ext uri="{BB962C8B-B14F-4D97-AF65-F5344CB8AC3E}">
        <p14:creationId xmlns:p14="http://schemas.microsoft.com/office/powerpoint/2010/main" val="494826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it might have been having drug paraphernalia in your room, or underage drinking, or stealing the flag from the football stadium. The bar searches the police records of your undergraduate institution. There is no hiding. So now is the time to disclose.</a:t>
            </a:r>
          </a:p>
        </p:txBody>
      </p:sp>
      <p:sp>
        <p:nvSpPr>
          <p:cNvPr id="4" name="Slide Number Placeholder 3"/>
          <p:cNvSpPr>
            <a:spLocks noGrp="1"/>
          </p:cNvSpPr>
          <p:nvPr>
            <p:ph type="sldNum" sz="quarter" idx="5"/>
          </p:nvPr>
        </p:nvSpPr>
        <p:spPr/>
        <p:txBody>
          <a:bodyPr/>
          <a:lstStyle/>
          <a:p>
            <a:fld id="{17E7D669-1B1E-4928-B81F-17D0BCB8F9D1}" type="slidenum">
              <a:rPr lang="en-US" smtClean="0"/>
              <a:t>30</a:t>
            </a:fld>
            <a:endParaRPr lang="en-US"/>
          </a:p>
        </p:txBody>
      </p:sp>
    </p:spTree>
    <p:extLst>
      <p:ext uri="{BB962C8B-B14F-4D97-AF65-F5344CB8AC3E}">
        <p14:creationId xmlns:p14="http://schemas.microsoft.com/office/powerpoint/2010/main" val="3850755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7D669-1B1E-4928-B81F-17D0BCB8F9D1}" type="slidenum">
              <a:rPr lang="en-US" smtClean="0"/>
              <a:t>31</a:t>
            </a:fld>
            <a:endParaRPr lang="en-US"/>
          </a:p>
        </p:txBody>
      </p:sp>
    </p:spTree>
    <p:extLst>
      <p:ext uri="{BB962C8B-B14F-4D97-AF65-F5344CB8AC3E}">
        <p14:creationId xmlns:p14="http://schemas.microsoft.com/office/powerpoint/2010/main" val="1638627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7D669-1B1E-4928-B81F-17D0BCB8F9D1}" type="slidenum">
              <a:rPr lang="en-US" smtClean="0"/>
              <a:t>33</a:t>
            </a:fld>
            <a:endParaRPr lang="en-US"/>
          </a:p>
        </p:txBody>
      </p:sp>
    </p:spTree>
    <p:extLst>
      <p:ext uri="{BB962C8B-B14F-4D97-AF65-F5344CB8AC3E}">
        <p14:creationId xmlns:p14="http://schemas.microsoft.com/office/powerpoint/2010/main" val="4138877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E7D669-1B1E-4928-B81F-17D0BCB8F9D1}" type="slidenum">
              <a:rPr lang="en-US" smtClean="0"/>
              <a:t>3</a:t>
            </a:fld>
            <a:endParaRPr lang="en-US"/>
          </a:p>
        </p:txBody>
      </p:sp>
    </p:spTree>
    <p:extLst>
      <p:ext uri="{BB962C8B-B14F-4D97-AF65-F5344CB8AC3E}">
        <p14:creationId xmlns:p14="http://schemas.microsoft.com/office/powerpoint/2010/main" val="3797624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7D669-1B1E-4928-B81F-17D0BCB8F9D1}" type="slidenum">
              <a:rPr lang="en-US" smtClean="0"/>
              <a:t>34</a:t>
            </a:fld>
            <a:endParaRPr lang="en-US"/>
          </a:p>
        </p:txBody>
      </p:sp>
    </p:spTree>
    <p:extLst>
      <p:ext uri="{BB962C8B-B14F-4D97-AF65-F5344CB8AC3E}">
        <p14:creationId xmlns:p14="http://schemas.microsoft.com/office/powerpoint/2010/main" val="2280453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E7D669-1B1E-4928-B81F-17D0BCB8F9D1}" type="slidenum">
              <a:rPr lang="en-US" smtClean="0"/>
              <a:t>35</a:t>
            </a:fld>
            <a:endParaRPr lang="en-US"/>
          </a:p>
        </p:txBody>
      </p:sp>
    </p:spTree>
    <p:extLst>
      <p:ext uri="{BB962C8B-B14F-4D97-AF65-F5344CB8AC3E}">
        <p14:creationId xmlns:p14="http://schemas.microsoft.com/office/powerpoint/2010/main" val="463827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you need to contact me outside of school hours?</a:t>
            </a:r>
          </a:p>
          <a:p>
            <a:endParaRPr lang="en-US" dirty="0"/>
          </a:p>
          <a:p>
            <a:r>
              <a:rPr lang="en-US" dirty="0"/>
              <a:t>You have an extended illness.</a:t>
            </a:r>
          </a:p>
          <a:p>
            <a:r>
              <a:rPr lang="en-US" dirty="0"/>
              <a:t>You get a DUI or are involved in any other criminal matter.</a:t>
            </a:r>
          </a:p>
          <a:p>
            <a:r>
              <a:rPr lang="en-US" dirty="0"/>
              <a:t>You have been detained in a foreign country.</a:t>
            </a:r>
          </a:p>
          <a:p>
            <a:r>
              <a:rPr lang="en-US" dirty="0"/>
              <a:t>You get called to military duty. </a:t>
            </a:r>
          </a:p>
          <a:p>
            <a:r>
              <a:rPr lang="en-US" dirty="0"/>
              <a:t>You are experiencing a crisis of mental health. </a:t>
            </a:r>
          </a:p>
          <a:p>
            <a:r>
              <a:rPr lang="en-US"/>
              <a:t>Any </a:t>
            </a:r>
            <a:r>
              <a:rPr lang="en-US" dirty="0"/>
              <a:t>issue arises during the exam period which could prevent you from taking an exam.</a:t>
            </a:r>
          </a:p>
          <a:p>
            <a:endParaRPr lang="en-US" dirty="0"/>
          </a:p>
        </p:txBody>
      </p:sp>
      <p:sp>
        <p:nvSpPr>
          <p:cNvPr id="4" name="Slide Number Placeholder 3"/>
          <p:cNvSpPr>
            <a:spLocks noGrp="1"/>
          </p:cNvSpPr>
          <p:nvPr>
            <p:ph type="sldNum" sz="quarter" idx="5"/>
          </p:nvPr>
        </p:nvSpPr>
        <p:spPr/>
        <p:txBody>
          <a:bodyPr/>
          <a:lstStyle/>
          <a:p>
            <a:fld id="{17E7D669-1B1E-4928-B81F-17D0BCB8F9D1}" type="slidenum">
              <a:rPr lang="en-US" smtClean="0"/>
              <a:t>36</a:t>
            </a:fld>
            <a:endParaRPr lang="en-US"/>
          </a:p>
        </p:txBody>
      </p:sp>
    </p:spTree>
    <p:extLst>
      <p:ext uri="{BB962C8B-B14F-4D97-AF65-F5344CB8AC3E}">
        <p14:creationId xmlns:p14="http://schemas.microsoft.com/office/powerpoint/2010/main" val="417180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one of two Associate Dean’s here to help you. We have distinct responsibilities. Most of your needs will involve coming to meet with me first. You can make an appointment with me by emailing hindsglicks@campbell.edu. If you have an urgent matter, please be clear that you need to see me ASAP. If not, it is helpful if you send some days and times you have available to meet so I can schedule you on my calendar. </a:t>
            </a:r>
          </a:p>
        </p:txBody>
      </p:sp>
      <p:sp>
        <p:nvSpPr>
          <p:cNvPr id="4" name="Slide Number Placeholder 3"/>
          <p:cNvSpPr>
            <a:spLocks noGrp="1"/>
          </p:cNvSpPr>
          <p:nvPr>
            <p:ph type="sldNum" sz="quarter" idx="10"/>
          </p:nvPr>
        </p:nvSpPr>
        <p:spPr/>
        <p:txBody>
          <a:bodyPr/>
          <a:lstStyle/>
          <a:p>
            <a:fld id="{17E7D669-1B1E-4928-B81F-17D0BCB8F9D1}" type="slidenum">
              <a:rPr lang="en-US" smtClean="0"/>
              <a:t>4</a:t>
            </a:fld>
            <a:endParaRPr lang="en-US"/>
          </a:p>
        </p:txBody>
      </p:sp>
    </p:spTree>
    <p:extLst>
      <p:ext uri="{BB962C8B-B14F-4D97-AF65-F5344CB8AC3E}">
        <p14:creationId xmlns:p14="http://schemas.microsoft.com/office/powerpoint/2010/main" val="314106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Mostly, you’ll be seeing me with unhappy news.  Here are the situations when you must see me. Remember, I am HERE TO HELP. If you need help, academic or otherwise, come find me.</a:t>
            </a:r>
          </a:p>
        </p:txBody>
      </p:sp>
      <p:sp>
        <p:nvSpPr>
          <p:cNvPr id="4" name="Slide Number Placeholder 3"/>
          <p:cNvSpPr>
            <a:spLocks noGrp="1"/>
          </p:cNvSpPr>
          <p:nvPr>
            <p:ph type="sldNum" sz="quarter" idx="10"/>
          </p:nvPr>
        </p:nvSpPr>
        <p:spPr/>
        <p:txBody>
          <a:bodyPr/>
          <a:lstStyle/>
          <a:p>
            <a:fld id="{17E7D669-1B1E-4928-B81F-17D0BCB8F9D1}" type="slidenum">
              <a:rPr lang="en-US" smtClean="0"/>
              <a:t>5</a:t>
            </a:fld>
            <a:endParaRPr lang="en-US"/>
          </a:p>
        </p:txBody>
      </p:sp>
    </p:spTree>
    <p:extLst>
      <p:ext uri="{BB962C8B-B14F-4D97-AF65-F5344CB8AC3E}">
        <p14:creationId xmlns:p14="http://schemas.microsoft.com/office/powerpoint/2010/main" val="3648968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withdraw from school, you will need to talk to me AND our director of financial aid, Lisa Clark</a:t>
            </a:r>
          </a:p>
        </p:txBody>
      </p:sp>
      <p:sp>
        <p:nvSpPr>
          <p:cNvPr id="4" name="Slide Number Placeholder 3"/>
          <p:cNvSpPr>
            <a:spLocks noGrp="1"/>
          </p:cNvSpPr>
          <p:nvPr>
            <p:ph type="sldNum" sz="quarter" idx="10"/>
          </p:nvPr>
        </p:nvSpPr>
        <p:spPr/>
        <p:txBody>
          <a:bodyPr/>
          <a:lstStyle/>
          <a:p>
            <a:fld id="{17E7D669-1B1E-4928-B81F-17D0BCB8F9D1}" type="slidenum">
              <a:rPr lang="en-US" smtClean="0"/>
              <a:t>6</a:t>
            </a:fld>
            <a:endParaRPr lang="en-US"/>
          </a:p>
        </p:txBody>
      </p:sp>
    </p:spTree>
    <p:extLst>
      <p:ext uri="{BB962C8B-B14F-4D97-AF65-F5344CB8AC3E}">
        <p14:creationId xmlns:p14="http://schemas.microsoft.com/office/powerpoint/2010/main" val="396704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academic calendar is posted on our web site.  Here are some key dates coming up in the fall semester.</a:t>
            </a:r>
          </a:p>
        </p:txBody>
      </p:sp>
      <p:sp>
        <p:nvSpPr>
          <p:cNvPr id="4" name="Slide Number Placeholder 3"/>
          <p:cNvSpPr>
            <a:spLocks noGrp="1"/>
          </p:cNvSpPr>
          <p:nvPr>
            <p:ph type="sldNum" sz="quarter" idx="10"/>
          </p:nvPr>
        </p:nvSpPr>
        <p:spPr/>
        <p:txBody>
          <a:bodyPr/>
          <a:lstStyle/>
          <a:p>
            <a:fld id="{17E7D669-1B1E-4928-B81F-17D0BCB8F9D1}" type="slidenum">
              <a:rPr lang="en-US" smtClean="0"/>
              <a:t>7</a:t>
            </a:fld>
            <a:endParaRPr lang="en-US"/>
          </a:p>
        </p:txBody>
      </p:sp>
    </p:spTree>
    <p:extLst>
      <p:ext uri="{BB962C8B-B14F-4D97-AF65-F5344CB8AC3E}">
        <p14:creationId xmlns:p14="http://schemas.microsoft.com/office/powerpoint/2010/main" val="572750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give numerical grades from a 55 up to a 100.  The grades do not reflect raw percentages of correct answers.  The have descriptive connotations that are stated above.  Note that any grade below a 65 is a failing grade.  </a:t>
            </a:r>
          </a:p>
        </p:txBody>
      </p:sp>
      <p:sp>
        <p:nvSpPr>
          <p:cNvPr id="4" name="Slide Number Placeholder 3"/>
          <p:cNvSpPr>
            <a:spLocks noGrp="1"/>
          </p:cNvSpPr>
          <p:nvPr>
            <p:ph type="sldNum" sz="quarter" idx="10"/>
          </p:nvPr>
        </p:nvSpPr>
        <p:spPr/>
        <p:txBody>
          <a:bodyPr/>
          <a:lstStyle/>
          <a:p>
            <a:fld id="{17E7D669-1B1E-4928-B81F-17D0BCB8F9D1}" type="slidenum">
              <a:rPr lang="en-US" smtClean="0"/>
              <a:t>9</a:t>
            </a:fld>
            <a:endParaRPr lang="en-US"/>
          </a:p>
        </p:txBody>
      </p:sp>
    </p:spTree>
    <p:extLst>
      <p:ext uri="{BB962C8B-B14F-4D97-AF65-F5344CB8AC3E}">
        <p14:creationId xmlns:p14="http://schemas.microsoft.com/office/powerpoint/2010/main" val="623009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first year courses, and upper level required courses, have a mandatory median.  </a:t>
            </a:r>
          </a:p>
          <a:p>
            <a:r>
              <a:rPr lang="en-US" dirty="0"/>
              <a:t>The median is not the mean!</a:t>
            </a:r>
          </a:p>
        </p:txBody>
      </p:sp>
      <p:sp>
        <p:nvSpPr>
          <p:cNvPr id="4" name="Slide Number Placeholder 3"/>
          <p:cNvSpPr>
            <a:spLocks noGrp="1"/>
          </p:cNvSpPr>
          <p:nvPr>
            <p:ph type="sldNum" sz="quarter" idx="10"/>
          </p:nvPr>
        </p:nvSpPr>
        <p:spPr/>
        <p:txBody>
          <a:bodyPr/>
          <a:lstStyle/>
          <a:p>
            <a:fld id="{17E7D669-1B1E-4928-B81F-17D0BCB8F9D1}" type="slidenum">
              <a:rPr lang="en-US" smtClean="0"/>
              <a:t>10</a:t>
            </a:fld>
            <a:endParaRPr lang="en-US"/>
          </a:p>
        </p:txBody>
      </p:sp>
    </p:spTree>
    <p:extLst>
      <p:ext uri="{BB962C8B-B14F-4D97-AF65-F5344CB8AC3E}">
        <p14:creationId xmlns:p14="http://schemas.microsoft.com/office/powerpoint/2010/main" val="3911773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2CABFF0-ACBD-482E-86AA-8819311A9909}"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BA18E-6C0B-4D2C-A941-2535E0D348ED}"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243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CABFF0-ACBD-482E-86AA-8819311A9909}"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BA18E-6C0B-4D2C-A941-2535E0D348ED}" type="slidenum">
              <a:rPr lang="en-US" smtClean="0"/>
              <a:t>‹#›</a:t>
            </a:fld>
            <a:endParaRPr lang="en-US"/>
          </a:p>
        </p:txBody>
      </p:sp>
    </p:spTree>
    <p:extLst>
      <p:ext uri="{BB962C8B-B14F-4D97-AF65-F5344CB8AC3E}">
        <p14:creationId xmlns:p14="http://schemas.microsoft.com/office/powerpoint/2010/main" val="14625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CABFF0-ACBD-482E-86AA-8819311A9909}"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BA18E-6C0B-4D2C-A941-2535E0D348E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0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CABFF0-ACBD-482E-86AA-8819311A9909}"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BA18E-6C0B-4D2C-A941-2535E0D348ED}" type="slidenum">
              <a:rPr lang="en-US" smtClean="0"/>
              <a:t>‹#›</a:t>
            </a:fld>
            <a:endParaRPr lang="en-US"/>
          </a:p>
        </p:txBody>
      </p:sp>
    </p:spTree>
    <p:extLst>
      <p:ext uri="{BB962C8B-B14F-4D97-AF65-F5344CB8AC3E}">
        <p14:creationId xmlns:p14="http://schemas.microsoft.com/office/powerpoint/2010/main" val="4088006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CABFF0-ACBD-482E-86AA-8819311A9909}"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BA18E-6C0B-4D2C-A941-2535E0D348ED}" type="slidenum">
              <a:rPr lang="en-US" smtClean="0"/>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351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CABFF0-ACBD-482E-86AA-8819311A9909}" type="datetimeFigureOut">
              <a:rPr lang="en-US" smtClean="0"/>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BA18E-6C0B-4D2C-A941-2535E0D348ED}" type="slidenum">
              <a:rPr lang="en-US" smtClean="0"/>
              <a:t>‹#›</a:t>
            </a:fld>
            <a:endParaRPr lang="en-US"/>
          </a:p>
        </p:txBody>
      </p:sp>
    </p:spTree>
    <p:extLst>
      <p:ext uri="{BB962C8B-B14F-4D97-AF65-F5344CB8AC3E}">
        <p14:creationId xmlns:p14="http://schemas.microsoft.com/office/powerpoint/2010/main" val="25837140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CABFF0-ACBD-482E-86AA-8819311A9909}" type="datetimeFigureOut">
              <a:rPr lang="en-US" smtClean="0"/>
              <a:t>8/10/2025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3BA18E-6C0B-4D2C-A941-2535E0D348ED}" type="slidenum">
              <a:rPr lang="en-US" smtClean="0"/>
              <a:t>‹#›</a:t>
            </a:fld>
            <a:endParaRPr lang="en-US"/>
          </a:p>
        </p:txBody>
      </p:sp>
    </p:spTree>
    <p:extLst>
      <p:ext uri="{BB962C8B-B14F-4D97-AF65-F5344CB8AC3E}">
        <p14:creationId xmlns:p14="http://schemas.microsoft.com/office/powerpoint/2010/main" val="40795137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CABFF0-ACBD-482E-86AA-8819311A9909}" type="datetimeFigureOut">
              <a:rPr lang="en-US" smtClean="0"/>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3BA18E-6C0B-4D2C-A941-2535E0D348ED}" type="slidenum">
              <a:rPr lang="en-US" smtClean="0"/>
              <a:t>‹#›</a:t>
            </a:fld>
            <a:endParaRPr lang="en-US"/>
          </a:p>
        </p:txBody>
      </p:sp>
    </p:spTree>
    <p:extLst>
      <p:ext uri="{BB962C8B-B14F-4D97-AF65-F5344CB8AC3E}">
        <p14:creationId xmlns:p14="http://schemas.microsoft.com/office/powerpoint/2010/main" val="320689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ABFF0-ACBD-482E-86AA-8819311A9909}" type="datetimeFigureOut">
              <a:rPr lang="en-US" smtClean="0"/>
              <a:t>8/10/2025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3BA18E-6C0B-4D2C-A941-2535E0D348ED}" type="slidenum">
              <a:rPr lang="en-US" smtClean="0"/>
              <a:t>‹#›</a:t>
            </a:fld>
            <a:endParaRPr lang="en-US"/>
          </a:p>
        </p:txBody>
      </p:sp>
    </p:spTree>
    <p:extLst>
      <p:ext uri="{BB962C8B-B14F-4D97-AF65-F5344CB8AC3E}">
        <p14:creationId xmlns:p14="http://schemas.microsoft.com/office/powerpoint/2010/main" val="43588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CABFF0-ACBD-482E-86AA-8819311A9909}" type="datetimeFigureOut">
              <a:rPr lang="en-US" smtClean="0"/>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BA18E-6C0B-4D2C-A941-2535E0D348ED}" type="slidenum">
              <a:rPr lang="en-US" smtClean="0"/>
              <a:t>‹#›</a:t>
            </a:fld>
            <a:endParaRPr lang="en-US"/>
          </a:p>
        </p:txBody>
      </p:sp>
    </p:spTree>
    <p:extLst>
      <p:ext uri="{BB962C8B-B14F-4D97-AF65-F5344CB8AC3E}">
        <p14:creationId xmlns:p14="http://schemas.microsoft.com/office/powerpoint/2010/main" val="132919924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CABFF0-ACBD-482E-86AA-8819311A9909}" type="datetimeFigureOut">
              <a:rPr lang="en-US" smtClean="0"/>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BA18E-6C0B-4D2C-A941-2535E0D348E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83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2CABFF0-ACBD-482E-86AA-8819311A9909}" type="datetimeFigureOut">
              <a:rPr lang="en-US" smtClean="0"/>
              <a:t>8/10/2025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E3BA18E-6C0B-4D2C-A941-2535E0D348ED}"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005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mpbell.edu/policies/title-ix/title-ix-policies-and-procedur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aw.campbell.edu/about/aba-required-disclosur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chilausky@campbell.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destefano@campbell.ed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aporter@campbell.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hindsglicks@campbell.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clarkl@Campbell.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law.campbell.edu/learn/academic-program/grading-information-and-academic-standard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C2BA281-D953-4063-8018-B1935A0DE20F}"/>
              </a:ext>
            </a:extLst>
          </p:cNvPr>
          <p:cNvSpPr>
            <a:spLocks noGrp="1"/>
          </p:cNvSpPr>
          <p:nvPr>
            <p:ph type="title"/>
          </p:nvPr>
        </p:nvSpPr>
        <p:spPr>
          <a:xfrm>
            <a:off x="457200" y="4960137"/>
            <a:ext cx="7772400" cy="1463040"/>
          </a:xfrm>
        </p:spPr>
        <p:txBody>
          <a:bodyPr vert="horz" lIns="91440" tIns="45720" rIns="91440" bIns="45720" rtlCol="0" anchor="ctr">
            <a:normAutofit/>
          </a:bodyPr>
          <a:lstStyle/>
          <a:p>
            <a:r>
              <a:rPr lang="en-US"/>
              <a:t>Campbell Law: 1L Guide </a:t>
            </a:r>
          </a:p>
        </p:txBody>
      </p:sp>
      <p:sp>
        <p:nvSpPr>
          <p:cNvPr id="3" name="Subtitle 2">
            <a:extLst>
              <a:ext uri="{FF2B5EF4-FFF2-40B4-BE49-F238E27FC236}">
                <a16:creationId xmlns:a16="http://schemas.microsoft.com/office/drawing/2014/main" id="{163EE84E-27E2-4A69-AFE3-1CB5A2052054}"/>
              </a:ext>
            </a:extLst>
          </p:cNvPr>
          <p:cNvSpPr>
            <a:spLocks noGrp="1"/>
          </p:cNvSpPr>
          <p:nvPr>
            <p:ph type="body" idx="1"/>
          </p:nvPr>
        </p:nvSpPr>
        <p:spPr>
          <a:xfrm>
            <a:off x="8610600" y="4960137"/>
            <a:ext cx="3200400" cy="1463040"/>
          </a:xfrm>
        </p:spPr>
        <p:txBody>
          <a:bodyPr vert="horz" lIns="91440" tIns="45720" rIns="91440" bIns="45720" rtlCol="0" anchor="ctr">
            <a:normAutofit fontScale="92500" lnSpcReduction="20000"/>
          </a:bodyPr>
          <a:lstStyle/>
          <a:p>
            <a:r>
              <a:rPr lang="en-US" dirty="0"/>
              <a:t>S. Hinds-Glick</a:t>
            </a:r>
          </a:p>
          <a:p>
            <a:r>
              <a:rPr lang="en-US" dirty="0"/>
              <a:t>Associate Dean of Student Affairs and Academic Success and J. DeStefano</a:t>
            </a:r>
          </a:p>
          <a:p>
            <a:r>
              <a:rPr lang="en-US" dirty="0"/>
              <a:t>Associate Dean of Academic Affairs</a:t>
            </a:r>
          </a:p>
          <a:p>
            <a:endParaRPr lang="en-US" dirty="0"/>
          </a:p>
        </p:txBody>
      </p:sp>
      <p:pic>
        <p:nvPicPr>
          <p:cNvPr id="3076" name="Picture 4" descr="The Complete Guide to Doing Your Accounting with Wave—For Free ...">
            <a:extLst>
              <a:ext uri="{FF2B5EF4-FFF2-40B4-BE49-F238E27FC236}">
                <a16:creationId xmlns:a16="http://schemas.microsoft.com/office/drawing/2014/main" id="{0A91D194-60A2-4F00-9BD7-4489E5EEAF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3628"/>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15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75F2-75DB-4A12-9ABD-FCCA17506CC3}"/>
              </a:ext>
            </a:extLst>
          </p:cNvPr>
          <p:cNvSpPr>
            <a:spLocks noGrp="1"/>
          </p:cNvSpPr>
          <p:nvPr>
            <p:ph type="title"/>
          </p:nvPr>
        </p:nvSpPr>
        <p:spPr/>
        <p:txBody>
          <a:bodyPr/>
          <a:lstStyle/>
          <a:p>
            <a:r>
              <a:rPr lang="en-US" dirty="0"/>
              <a:t>Grading Policy and Mandatory Medians</a:t>
            </a:r>
          </a:p>
        </p:txBody>
      </p:sp>
      <p:sp>
        <p:nvSpPr>
          <p:cNvPr id="3" name="Content Placeholder 2">
            <a:extLst>
              <a:ext uri="{FF2B5EF4-FFF2-40B4-BE49-F238E27FC236}">
                <a16:creationId xmlns:a16="http://schemas.microsoft.com/office/drawing/2014/main" id="{5795B77A-FD4F-4ED4-9E7B-CBFDEF868E06}"/>
              </a:ext>
            </a:extLst>
          </p:cNvPr>
          <p:cNvSpPr>
            <a:spLocks noGrp="1"/>
          </p:cNvSpPr>
          <p:nvPr>
            <p:ph idx="1"/>
          </p:nvPr>
        </p:nvSpPr>
        <p:spPr>
          <a:xfrm>
            <a:off x="947928" y="1921764"/>
            <a:ext cx="10882122" cy="4023360"/>
          </a:xfrm>
        </p:spPr>
        <p:txBody>
          <a:bodyPr/>
          <a:lstStyle/>
          <a:p>
            <a:pPr>
              <a:buFont typeface="Wingdings" panose="05000000000000000000" pitchFamily="2" charset="2"/>
              <a:buChar char="Ø"/>
            </a:pPr>
            <a:r>
              <a:rPr lang="en-US" sz="2400" b="1" dirty="0"/>
              <a:t>The median grade range for required courses is 81-83</a:t>
            </a:r>
            <a:r>
              <a:rPr lang="en-US" sz="2400" dirty="0"/>
              <a:t>.</a:t>
            </a:r>
          </a:p>
          <a:p>
            <a:pPr>
              <a:buFont typeface="Wingdings" panose="05000000000000000000" pitchFamily="2" charset="2"/>
              <a:buChar char="Ø"/>
            </a:pPr>
            <a:r>
              <a:rPr lang="en-US" sz="2400" dirty="0"/>
              <a:t>ALL first-year courses, including Legal Research and Writing, are “required” courses</a:t>
            </a:r>
          </a:p>
          <a:p>
            <a:pPr>
              <a:buFont typeface="Wingdings" panose="05000000000000000000" pitchFamily="2" charset="2"/>
              <a:buChar char="Ø"/>
            </a:pPr>
            <a:r>
              <a:rPr lang="en-US" sz="2400" dirty="0"/>
              <a:t>“Median” means that there must be an equal number of grades above and below a numerical point.  It is not a “mean” (or average).</a:t>
            </a:r>
          </a:p>
          <a:p>
            <a:pPr>
              <a:buFont typeface="Wingdings" panose="05000000000000000000" pitchFamily="2" charset="2"/>
              <a:buChar char="Ø"/>
            </a:pPr>
            <a:r>
              <a:rPr lang="en-US" sz="2400" dirty="0"/>
              <a:t>Example:  in a class with 53 students, where three students have the median grade of 82, 25 students will have grades above 82, and 25 students will have grades below 82</a:t>
            </a:r>
          </a:p>
          <a:p>
            <a:endParaRPr lang="en-US" dirty="0"/>
          </a:p>
        </p:txBody>
      </p:sp>
      <p:pic>
        <p:nvPicPr>
          <p:cNvPr id="17410" name="Picture 2" descr="Finding the Median of a Set of Numbers | Prealgebra">
            <a:extLst>
              <a:ext uri="{FF2B5EF4-FFF2-40B4-BE49-F238E27FC236}">
                <a16:creationId xmlns:a16="http://schemas.microsoft.com/office/drawing/2014/main" id="{7404A176-8E45-40A3-9CBA-05557BF98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181" y="4773169"/>
            <a:ext cx="3957638" cy="1815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23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30F7-71F0-4EF9-BD29-612CF9A11CD6}"/>
              </a:ext>
            </a:extLst>
          </p:cNvPr>
          <p:cNvSpPr>
            <a:spLocks noGrp="1"/>
          </p:cNvSpPr>
          <p:nvPr>
            <p:ph type="title"/>
          </p:nvPr>
        </p:nvSpPr>
        <p:spPr/>
        <p:txBody>
          <a:bodyPr/>
          <a:lstStyle/>
          <a:p>
            <a:r>
              <a:rPr lang="en-US" dirty="0"/>
              <a:t>Academic Probation</a:t>
            </a:r>
          </a:p>
        </p:txBody>
      </p:sp>
      <p:sp>
        <p:nvSpPr>
          <p:cNvPr id="3" name="Content Placeholder 2">
            <a:extLst>
              <a:ext uri="{FF2B5EF4-FFF2-40B4-BE49-F238E27FC236}">
                <a16:creationId xmlns:a16="http://schemas.microsoft.com/office/drawing/2014/main" id="{3005498F-BFA3-4884-BDD6-9679C1944B56}"/>
              </a:ext>
            </a:extLst>
          </p:cNvPr>
          <p:cNvSpPr>
            <a:spLocks noGrp="1"/>
          </p:cNvSpPr>
          <p:nvPr>
            <p:ph idx="1"/>
          </p:nvPr>
        </p:nvSpPr>
        <p:spPr>
          <a:xfrm>
            <a:off x="1024128" y="1796143"/>
            <a:ext cx="9720073" cy="4513217"/>
          </a:xfrm>
        </p:spPr>
        <p:txBody>
          <a:bodyPr>
            <a:normAutofit lnSpcReduction="10000"/>
          </a:bodyPr>
          <a:lstStyle/>
          <a:p>
            <a:r>
              <a:rPr lang="en-US" dirty="0"/>
              <a:t>Any student…whose </a:t>
            </a:r>
            <a:r>
              <a:rPr lang="en-US" b="1" dirty="0"/>
              <a:t>semester average is below 75 </a:t>
            </a:r>
            <a:r>
              <a:rPr lang="en-US" dirty="0"/>
              <a:t>will be placed on academic probation for the next semester. During this probationary period, the student will be subject to the supervision of the Associate Dean (Hinds-Glick), is required to work with the law school’s Academic Support (Hinds-Glick or </a:t>
            </a:r>
            <a:r>
              <a:rPr lang="en-US" dirty="0" err="1"/>
              <a:t>Chilausky</a:t>
            </a:r>
            <a:r>
              <a:rPr lang="en-US" dirty="0"/>
              <a:t>), and may not participate in any trial team or hold any office or leadership position in any law school student organization. All extracurricular activities must be specifically approved.</a:t>
            </a:r>
          </a:p>
          <a:p>
            <a:r>
              <a:rPr lang="en-US" dirty="0"/>
              <a:t>Any participation in moot court or mock trial competitions, law review membership, SBA activities, Admissions Office receptions and activities, and sports activities organized in whole or in part by the law school must be approved by the Associate Dean for Academic Affairs.</a:t>
            </a:r>
          </a:p>
          <a:p>
            <a:endParaRPr lang="en-US" dirty="0"/>
          </a:p>
          <a:p>
            <a:r>
              <a:rPr lang="en-US" i="1" dirty="0"/>
              <a:t>Note: Full-time1L students are subject to this rule and may be placed on probation in the second semester of their first year</a:t>
            </a:r>
          </a:p>
        </p:txBody>
      </p:sp>
    </p:spTree>
    <p:extLst>
      <p:ext uri="{BB962C8B-B14F-4D97-AF65-F5344CB8AC3E}">
        <p14:creationId xmlns:p14="http://schemas.microsoft.com/office/powerpoint/2010/main" val="3191560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2C82-8B82-47F2-BE5D-448987089C48}"/>
              </a:ext>
            </a:extLst>
          </p:cNvPr>
          <p:cNvSpPr>
            <a:spLocks noGrp="1"/>
          </p:cNvSpPr>
          <p:nvPr>
            <p:ph type="title"/>
          </p:nvPr>
        </p:nvSpPr>
        <p:spPr/>
        <p:txBody>
          <a:bodyPr/>
          <a:lstStyle/>
          <a:p>
            <a:r>
              <a:rPr lang="en-US" dirty="0"/>
              <a:t>Academic Exclusion</a:t>
            </a:r>
          </a:p>
        </p:txBody>
      </p:sp>
      <p:sp>
        <p:nvSpPr>
          <p:cNvPr id="4" name="Content Placeholder 3">
            <a:extLst>
              <a:ext uri="{FF2B5EF4-FFF2-40B4-BE49-F238E27FC236}">
                <a16:creationId xmlns:a16="http://schemas.microsoft.com/office/drawing/2014/main" id="{A46D8FC5-2D0E-4C84-B11E-50043053FCCA}"/>
              </a:ext>
            </a:extLst>
          </p:cNvPr>
          <p:cNvSpPr>
            <a:spLocks noGrp="1"/>
          </p:cNvSpPr>
          <p:nvPr>
            <p:ph sz="half" idx="1"/>
          </p:nvPr>
        </p:nvSpPr>
        <p:spPr>
          <a:xfrm>
            <a:off x="1024127" y="1747157"/>
            <a:ext cx="9895664" cy="4562203"/>
          </a:xfrm>
        </p:spPr>
        <p:txBody>
          <a:bodyPr>
            <a:normAutofit/>
          </a:bodyPr>
          <a:lstStyle/>
          <a:p>
            <a:r>
              <a:rPr lang="en-US" sz="2400" dirty="0"/>
              <a:t>Any student will be excluded from further study in the School of Law if:</a:t>
            </a:r>
          </a:p>
          <a:p>
            <a:pPr>
              <a:buFont typeface="Wingdings" panose="05000000000000000000" pitchFamily="2" charset="2"/>
              <a:buChar char="Ø"/>
            </a:pPr>
            <a:r>
              <a:rPr lang="en-US" sz="2400" dirty="0"/>
              <a:t>The student has received two grades below 65 in the first semester in the School of Law</a:t>
            </a:r>
          </a:p>
          <a:p>
            <a:pPr>
              <a:buFont typeface="Wingdings" panose="05000000000000000000" pitchFamily="2" charset="2"/>
              <a:buChar char="Ø"/>
            </a:pPr>
            <a:r>
              <a:rPr lang="en-US" sz="2400" dirty="0"/>
              <a:t>The student’s grade point average for the first semester (completion of 12 credit hours) in the School of Law is below 70.0</a:t>
            </a:r>
          </a:p>
          <a:p>
            <a:pPr>
              <a:buFont typeface="Wingdings" panose="05000000000000000000" pitchFamily="2" charset="2"/>
              <a:buChar char="Ø"/>
            </a:pPr>
            <a:r>
              <a:rPr lang="en-US" sz="2400" dirty="0"/>
              <a:t>The student’s cumulative average is below 73.5 after the completion of two (2) semesters (completion of 24+ credit hours) in the School of Law</a:t>
            </a:r>
          </a:p>
          <a:p>
            <a:pPr lvl="1"/>
            <a:r>
              <a:rPr lang="en-US" sz="2000" i="1" dirty="0"/>
              <a:t>There are other exclusion rules that apply only to students who have completed more than 24 credit hours of law school</a:t>
            </a:r>
          </a:p>
        </p:txBody>
      </p:sp>
    </p:spTree>
    <p:extLst>
      <p:ext uri="{BB962C8B-B14F-4D97-AF65-F5344CB8AC3E}">
        <p14:creationId xmlns:p14="http://schemas.microsoft.com/office/powerpoint/2010/main" val="3564288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BD9F1D-A632-4093-AF2A-DE596F266C8D}"/>
              </a:ext>
            </a:extLst>
          </p:cNvPr>
          <p:cNvSpPr>
            <a:spLocks noGrp="1"/>
          </p:cNvSpPr>
          <p:nvPr>
            <p:ph type="title"/>
          </p:nvPr>
        </p:nvSpPr>
        <p:spPr/>
        <p:txBody>
          <a:bodyPr>
            <a:normAutofit/>
          </a:bodyPr>
          <a:lstStyle/>
          <a:p>
            <a:r>
              <a:rPr lang="en-US" dirty="0"/>
              <a:t>Academic Appeals From Exclusion From the Study of Law</a:t>
            </a:r>
          </a:p>
        </p:txBody>
      </p:sp>
      <p:sp>
        <p:nvSpPr>
          <p:cNvPr id="7" name="Content Placeholder 6">
            <a:extLst>
              <a:ext uri="{FF2B5EF4-FFF2-40B4-BE49-F238E27FC236}">
                <a16:creationId xmlns:a16="http://schemas.microsoft.com/office/drawing/2014/main" id="{8ADE10FE-15CD-4258-AEA8-336F299CAFDF}"/>
              </a:ext>
            </a:extLst>
          </p:cNvPr>
          <p:cNvSpPr>
            <a:spLocks noGrp="1"/>
          </p:cNvSpPr>
          <p:nvPr>
            <p:ph idx="1"/>
          </p:nvPr>
        </p:nvSpPr>
        <p:spPr/>
        <p:txBody>
          <a:bodyPr/>
          <a:lstStyle/>
          <a:p>
            <a:r>
              <a:rPr lang="en-US" sz="2800" dirty="0"/>
              <a:t>A. … there is </a:t>
            </a:r>
            <a:r>
              <a:rPr lang="en-US" sz="2800" u="sng" dirty="0"/>
              <a:t>no right to appeal </a:t>
            </a:r>
            <a:r>
              <a:rPr lang="en-US" sz="2800" dirty="0"/>
              <a:t>an exclusion from further study in the School of Law. </a:t>
            </a:r>
            <a:r>
              <a:rPr lang="en-US" sz="2800" baseline="30000" dirty="0"/>
              <a:t>3</a:t>
            </a:r>
          </a:p>
          <a:p>
            <a:endParaRPr lang="en-US" baseline="30000" dirty="0"/>
          </a:p>
          <a:p>
            <a:r>
              <a:rPr lang="en-US" i="1" dirty="0"/>
              <a:t>3. Students who experience extraordinary circumstances that may be detrimental to their academic performance </a:t>
            </a:r>
            <a:r>
              <a:rPr lang="en-US" i="1" u="sng" dirty="0">
                <a:highlight>
                  <a:srgbClr val="FFFF00"/>
                </a:highlight>
              </a:rPr>
              <a:t>should contact the Associate Dean for Student Affairs and Academic Success immediately</a:t>
            </a:r>
            <a:r>
              <a:rPr lang="en-US" i="1" dirty="0"/>
              <a:t> to arrange for a leave of absence from their law school studies. This is vitally important in light of the </a:t>
            </a:r>
            <a:r>
              <a:rPr lang="en-US" i="1" u="sng" dirty="0"/>
              <a:t>no appeal rule to which there are no exceptions</a:t>
            </a:r>
            <a:r>
              <a:rPr lang="en-US" i="1" dirty="0"/>
              <a:t>.</a:t>
            </a:r>
          </a:p>
          <a:p>
            <a:endParaRPr lang="en-US" i="1" baseline="30000" dirty="0"/>
          </a:p>
          <a:p>
            <a:r>
              <a:rPr lang="en-US" sz="4400" b="1" i="1" baseline="30000" dirty="0"/>
              <a:t>PLEASE BE PROACTIVE IN SEEKING HELP!</a:t>
            </a:r>
            <a:endParaRPr lang="en-US" sz="4400" b="1" baseline="30000" dirty="0"/>
          </a:p>
        </p:txBody>
      </p:sp>
    </p:spTree>
    <p:extLst>
      <p:ext uri="{BB962C8B-B14F-4D97-AF65-F5344CB8AC3E}">
        <p14:creationId xmlns:p14="http://schemas.microsoft.com/office/powerpoint/2010/main" val="201895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FC786-06F9-4F98-AB2F-4EB7B0A55042}"/>
              </a:ext>
            </a:extLst>
          </p:cNvPr>
          <p:cNvSpPr>
            <a:spLocks noGrp="1"/>
          </p:cNvSpPr>
          <p:nvPr>
            <p:ph type="title"/>
          </p:nvPr>
        </p:nvSpPr>
        <p:spPr>
          <a:xfrm>
            <a:off x="1024128" y="585216"/>
            <a:ext cx="9720072" cy="1499616"/>
          </a:xfrm>
        </p:spPr>
        <p:txBody>
          <a:bodyPr>
            <a:normAutofit/>
          </a:bodyPr>
          <a:lstStyle/>
          <a:p>
            <a:r>
              <a:rPr lang="en-US" dirty="0"/>
              <a:t>Reapplication Rules for Students Excluded From Further Study in the School of Law</a:t>
            </a:r>
          </a:p>
        </p:txBody>
      </p:sp>
      <p:pic>
        <p:nvPicPr>
          <p:cNvPr id="5122" name="Picture 2" descr="Proof That Waiting Periods Kill People Instead Of Saving Lives ...">
            <a:extLst>
              <a:ext uri="{FF2B5EF4-FFF2-40B4-BE49-F238E27FC236}">
                <a16:creationId xmlns:a16="http://schemas.microsoft.com/office/drawing/2014/main" id="{9AE5E01B-DEEC-4504-AA60-6742A359605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1993" y="2386051"/>
            <a:ext cx="3379873" cy="34488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F013EC4-C226-4BA4-B2B2-A32DB71EED9F}"/>
              </a:ext>
            </a:extLst>
          </p:cNvPr>
          <p:cNvSpPr>
            <a:spLocks noGrp="1"/>
          </p:cNvSpPr>
          <p:nvPr>
            <p:ph idx="1"/>
          </p:nvPr>
        </p:nvSpPr>
        <p:spPr>
          <a:xfrm>
            <a:off x="5063613" y="2286000"/>
            <a:ext cx="5680587" cy="4023360"/>
          </a:xfrm>
        </p:spPr>
        <p:txBody>
          <a:bodyPr>
            <a:normAutofit/>
          </a:bodyPr>
          <a:lstStyle/>
          <a:p>
            <a:r>
              <a:rPr lang="en-US" dirty="0"/>
              <a:t>Anyone academically excluded from further study in the School of Law may not petition or apply for admission as a law student through the normal application process established by the School of Law’s Office of Admissions until </a:t>
            </a:r>
            <a:r>
              <a:rPr lang="en-US" dirty="0">
                <a:highlight>
                  <a:srgbClr val="FFFF00"/>
                </a:highlight>
              </a:rPr>
              <a:t>two (2) years have elapsed</a:t>
            </a:r>
            <a:r>
              <a:rPr lang="en-US" dirty="0"/>
              <a:t>.</a:t>
            </a:r>
          </a:p>
        </p:txBody>
      </p:sp>
    </p:spTree>
    <p:extLst>
      <p:ext uri="{BB962C8B-B14F-4D97-AF65-F5344CB8AC3E}">
        <p14:creationId xmlns:p14="http://schemas.microsoft.com/office/powerpoint/2010/main" val="3986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FE15F-7DB4-4FF2-97C3-48551A2EBDCC}"/>
              </a:ext>
            </a:extLst>
          </p:cNvPr>
          <p:cNvSpPr>
            <a:spLocks noGrp="1"/>
          </p:cNvSpPr>
          <p:nvPr>
            <p:ph type="title"/>
          </p:nvPr>
        </p:nvSpPr>
        <p:spPr>
          <a:xfrm>
            <a:off x="1024128" y="585216"/>
            <a:ext cx="6066818" cy="1499616"/>
          </a:xfrm>
        </p:spPr>
        <p:txBody>
          <a:bodyPr>
            <a:normAutofit/>
          </a:bodyPr>
          <a:lstStyle/>
          <a:p>
            <a:r>
              <a:rPr lang="en-US" sz="3500"/>
              <a:t>Repetition of Courses, Re-Examination &amp; Additional Coursework</a:t>
            </a:r>
          </a:p>
        </p:txBody>
      </p:sp>
      <p:sp>
        <p:nvSpPr>
          <p:cNvPr id="3" name="Content Placeholder 2">
            <a:extLst>
              <a:ext uri="{FF2B5EF4-FFF2-40B4-BE49-F238E27FC236}">
                <a16:creationId xmlns:a16="http://schemas.microsoft.com/office/drawing/2014/main" id="{C8534AEF-A746-416C-8E47-3B5EC0532D8A}"/>
              </a:ext>
            </a:extLst>
          </p:cNvPr>
          <p:cNvSpPr>
            <a:spLocks noGrp="1"/>
          </p:cNvSpPr>
          <p:nvPr>
            <p:ph idx="1"/>
          </p:nvPr>
        </p:nvSpPr>
        <p:spPr>
          <a:xfrm>
            <a:off x="1024128" y="2286000"/>
            <a:ext cx="6066818" cy="4023360"/>
          </a:xfrm>
        </p:spPr>
        <p:txBody>
          <a:bodyPr>
            <a:normAutofit/>
          </a:bodyPr>
          <a:lstStyle/>
          <a:p>
            <a:r>
              <a:rPr lang="en-US" dirty="0"/>
              <a:t>A grade </a:t>
            </a:r>
            <a:r>
              <a:rPr lang="en-US" dirty="0">
                <a:solidFill>
                  <a:srgbClr val="FF0000"/>
                </a:solidFill>
              </a:rPr>
              <a:t>below 65 </a:t>
            </a:r>
            <a:r>
              <a:rPr lang="en-US" dirty="0"/>
              <a:t>is a </a:t>
            </a:r>
            <a:r>
              <a:rPr lang="en-US" dirty="0">
                <a:highlight>
                  <a:srgbClr val="FFFF00"/>
                </a:highlight>
              </a:rPr>
              <a:t>failing grade </a:t>
            </a:r>
            <a:r>
              <a:rPr lang="en-US" dirty="0"/>
              <a:t>and </a:t>
            </a:r>
            <a:r>
              <a:rPr lang="en-US" dirty="0">
                <a:highlight>
                  <a:srgbClr val="FFFF00"/>
                </a:highlight>
              </a:rPr>
              <a:t>requires repetition of the course </a:t>
            </a:r>
            <a:r>
              <a:rPr lang="en-US" dirty="0"/>
              <a:t>for receipt of academic credit.  Re-examinations are not offered or permitted.</a:t>
            </a:r>
          </a:p>
        </p:txBody>
      </p:sp>
      <p:pic>
        <p:nvPicPr>
          <p:cNvPr id="5" name="Picture 4">
            <a:extLst>
              <a:ext uri="{FF2B5EF4-FFF2-40B4-BE49-F238E27FC236}">
                <a16:creationId xmlns:a16="http://schemas.microsoft.com/office/drawing/2014/main" id="{617F2882-D26A-4A27-AD0A-ED09F2760117}"/>
              </a:ext>
            </a:extLst>
          </p:cNvPr>
          <p:cNvPicPr>
            <a:picLocks noChangeAspect="1"/>
          </p:cNvPicPr>
          <p:nvPr/>
        </p:nvPicPr>
        <p:blipFill rotWithShape="1">
          <a:blip r:embed="rId3"/>
          <a:srcRect l="9409" r="23275" b="-1"/>
          <a:stretch/>
        </p:blipFill>
        <p:spPr>
          <a:xfrm>
            <a:off x="7552266" y="10"/>
            <a:ext cx="4639733" cy="6857990"/>
          </a:xfrm>
          <a:prstGeom prst="rect">
            <a:avLst/>
          </a:prstGeom>
        </p:spPr>
      </p:pic>
    </p:spTree>
    <p:extLst>
      <p:ext uri="{BB962C8B-B14F-4D97-AF65-F5344CB8AC3E}">
        <p14:creationId xmlns:p14="http://schemas.microsoft.com/office/powerpoint/2010/main" val="2001595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2F424-86F1-49DF-8C4D-2030B9F7F354}"/>
              </a:ext>
            </a:extLst>
          </p:cNvPr>
          <p:cNvSpPr>
            <a:spLocks noGrp="1"/>
          </p:cNvSpPr>
          <p:nvPr>
            <p:ph type="title"/>
          </p:nvPr>
        </p:nvSpPr>
        <p:spPr/>
        <p:txBody>
          <a:bodyPr/>
          <a:lstStyle/>
          <a:p>
            <a:r>
              <a:rPr lang="en-US" dirty="0"/>
              <a:t>Academic Appeals (all other matters)</a:t>
            </a:r>
          </a:p>
        </p:txBody>
      </p:sp>
      <p:sp>
        <p:nvSpPr>
          <p:cNvPr id="3" name="Content Placeholder 2">
            <a:extLst>
              <a:ext uri="{FF2B5EF4-FFF2-40B4-BE49-F238E27FC236}">
                <a16:creationId xmlns:a16="http://schemas.microsoft.com/office/drawing/2014/main" id="{AC602DAB-7DC6-43A8-BAA8-33E74BA60FF3}"/>
              </a:ext>
            </a:extLst>
          </p:cNvPr>
          <p:cNvSpPr>
            <a:spLocks noGrp="1"/>
          </p:cNvSpPr>
          <p:nvPr>
            <p:ph idx="1"/>
          </p:nvPr>
        </p:nvSpPr>
        <p:spPr/>
        <p:txBody>
          <a:bodyPr>
            <a:normAutofit/>
          </a:bodyPr>
          <a:lstStyle/>
          <a:p>
            <a:r>
              <a:rPr lang="en-US" sz="2400" dirty="0"/>
              <a:t>Academic appeals are handled within Campbell Law School. Any grievance of a student relating to an academic matter shall first be discussed with the appropriate faculty member. Every effort should be made to resolve the matter at this level. If the grievance cannot be resolved with the faculty member, the student shall discuss the matter with the Associate Dean for Academic Affairs (Professor John DeStefano). If the grievance cannot be resolved with the Associate Dean, the student shall discuss the matter with the Dean. </a:t>
            </a:r>
            <a:r>
              <a:rPr lang="en-US" sz="2400" b="1" dirty="0"/>
              <a:t>The decision of the Dean in such academic matters is </a:t>
            </a:r>
            <a:r>
              <a:rPr lang="en-US" sz="2400" b="1" dirty="0">
                <a:solidFill>
                  <a:srgbClr val="FF0000"/>
                </a:solidFill>
              </a:rPr>
              <a:t>final</a:t>
            </a:r>
            <a:r>
              <a:rPr lang="en-US" sz="2400" b="1" dirty="0"/>
              <a:t>.</a:t>
            </a:r>
          </a:p>
          <a:p>
            <a:endParaRPr lang="en-US" sz="2400" dirty="0"/>
          </a:p>
          <a:p>
            <a:r>
              <a:rPr lang="en-US" sz="2400" i="1" dirty="0"/>
              <a:t>This rule does not apply to exclusions.</a:t>
            </a:r>
          </a:p>
        </p:txBody>
      </p:sp>
      <p:pic>
        <p:nvPicPr>
          <p:cNvPr id="18434" name="Picture 2" descr="Appeal to LG sahibfrom Rehbar-e-Khel teachers – Kashmir Reader">
            <a:extLst>
              <a:ext uri="{FF2B5EF4-FFF2-40B4-BE49-F238E27FC236}">
                <a16:creationId xmlns:a16="http://schemas.microsoft.com/office/drawing/2014/main" id="{132AB200-C9E0-4F59-AD4F-832A46767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7675" y="4967685"/>
            <a:ext cx="4124325" cy="189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46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AAB0-D0B9-4A50-A6DD-2D126FC0D8CC}"/>
              </a:ext>
            </a:extLst>
          </p:cNvPr>
          <p:cNvSpPr>
            <a:spLocks noGrp="1"/>
          </p:cNvSpPr>
          <p:nvPr>
            <p:ph type="title"/>
          </p:nvPr>
        </p:nvSpPr>
        <p:spPr/>
        <p:txBody>
          <a:bodyPr/>
          <a:lstStyle/>
          <a:p>
            <a:r>
              <a:rPr lang="en-US" dirty="0"/>
              <a:t>Title IX and Harassment/discrimination policy</a:t>
            </a:r>
          </a:p>
        </p:txBody>
      </p:sp>
      <p:sp>
        <p:nvSpPr>
          <p:cNvPr id="3" name="Content Placeholder 2">
            <a:extLst>
              <a:ext uri="{FF2B5EF4-FFF2-40B4-BE49-F238E27FC236}">
                <a16:creationId xmlns:a16="http://schemas.microsoft.com/office/drawing/2014/main" id="{2A9240A9-8DA8-46C5-9BB6-82886FED91CF}"/>
              </a:ext>
            </a:extLst>
          </p:cNvPr>
          <p:cNvSpPr>
            <a:spLocks noGrp="1"/>
          </p:cNvSpPr>
          <p:nvPr>
            <p:ph idx="1"/>
          </p:nvPr>
        </p:nvSpPr>
        <p:spPr>
          <a:xfrm>
            <a:off x="1024128" y="1809345"/>
            <a:ext cx="9720073" cy="4500015"/>
          </a:xfrm>
        </p:spPr>
        <p:txBody>
          <a:bodyPr>
            <a:normAutofit/>
          </a:bodyPr>
          <a:lstStyle/>
          <a:p>
            <a:pPr marL="0" indent="0">
              <a:buNone/>
            </a:pPr>
            <a:r>
              <a:rPr lang="en-US" sz="2800" dirty="0"/>
              <a:t>Campbell University is committed to equality of educational opportunity. Campbell University does not permit discrimination or harassment in our programs and activities on the basis of race, color, sex, sexual orientation, gender identity, age, ethnicity or national origin, religion, disability, genetic information, protected veteran status and any other characteristic protected by law, except where appropriate and authorized by law.</a:t>
            </a:r>
          </a:p>
          <a:p>
            <a:pPr marL="0" indent="0">
              <a:buNone/>
            </a:pPr>
            <a:r>
              <a:rPr lang="en-US" sz="2800" i="1" dirty="0"/>
              <a:t>Campbell Law School adheres to the Title IX policy of Campbell University, which can be found at this link: </a:t>
            </a:r>
            <a:r>
              <a:rPr lang="en-US" sz="2800" i="1" dirty="0">
                <a:hlinkClick r:id="rId3"/>
              </a:rPr>
              <a:t>https://www.campbell.edu/policies/title-ix/title-ix-policies-and-procedures/</a:t>
            </a:r>
            <a:endParaRPr lang="en-US" sz="2800" i="1" dirty="0"/>
          </a:p>
        </p:txBody>
      </p:sp>
    </p:spTree>
    <p:extLst>
      <p:ext uri="{BB962C8B-B14F-4D97-AF65-F5344CB8AC3E}">
        <p14:creationId xmlns:p14="http://schemas.microsoft.com/office/powerpoint/2010/main" val="623720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AAB0-D0B9-4A50-A6DD-2D126FC0D8CC}"/>
              </a:ext>
            </a:extLst>
          </p:cNvPr>
          <p:cNvSpPr>
            <a:spLocks noGrp="1"/>
          </p:cNvSpPr>
          <p:nvPr>
            <p:ph type="title"/>
          </p:nvPr>
        </p:nvSpPr>
        <p:spPr/>
        <p:txBody>
          <a:bodyPr/>
          <a:lstStyle/>
          <a:p>
            <a:r>
              <a:rPr lang="en-US" dirty="0"/>
              <a:t>Title IX Reporting</a:t>
            </a:r>
          </a:p>
        </p:txBody>
      </p:sp>
      <p:sp>
        <p:nvSpPr>
          <p:cNvPr id="3" name="Content Placeholder 2">
            <a:extLst>
              <a:ext uri="{FF2B5EF4-FFF2-40B4-BE49-F238E27FC236}">
                <a16:creationId xmlns:a16="http://schemas.microsoft.com/office/drawing/2014/main" id="{2A9240A9-8DA8-46C5-9BB6-82886FED91CF}"/>
              </a:ext>
            </a:extLst>
          </p:cNvPr>
          <p:cNvSpPr>
            <a:spLocks noGrp="1"/>
          </p:cNvSpPr>
          <p:nvPr>
            <p:ph idx="1"/>
          </p:nvPr>
        </p:nvSpPr>
        <p:spPr>
          <a:xfrm>
            <a:off x="728853" y="2482215"/>
            <a:ext cx="9786747" cy="4023360"/>
          </a:xfrm>
        </p:spPr>
        <p:txBody>
          <a:bodyPr>
            <a:normAutofit/>
          </a:bodyPr>
          <a:lstStyle/>
          <a:p>
            <a:pPr marL="0" indent="0">
              <a:buNone/>
            </a:pPr>
            <a:r>
              <a:rPr lang="en-US" sz="2800" dirty="0"/>
              <a:t>If you have any Title IX, harassment, or accommodations issues, you may bring them to Dean Hinds-Glick (understanding that I am </a:t>
            </a:r>
            <a:r>
              <a:rPr lang="en-US" sz="2800" b="1" dirty="0"/>
              <a:t>required</a:t>
            </a:r>
            <a:r>
              <a:rPr lang="en-US" sz="2800" dirty="0"/>
              <a:t> to report instances of harassment or discrimination to the University Title IX coordinators)</a:t>
            </a:r>
          </a:p>
          <a:p>
            <a:pPr marL="0" indent="0">
              <a:buNone/>
            </a:pPr>
            <a:r>
              <a:rPr lang="en-US" sz="2800" dirty="0"/>
              <a:t>OR report to the University Director of Compliance directly at:</a:t>
            </a:r>
          </a:p>
          <a:p>
            <a:pPr marL="0" indent="0">
              <a:buNone/>
            </a:pPr>
            <a:r>
              <a:rPr lang="en-US" sz="2400" dirty="0"/>
              <a:t>    </a:t>
            </a:r>
            <a:r>
              <a:rPr lang="en-US" sz="2400" dirty="0">
                <a:highlight>
                  <a:srgbClr val="FFFF00"/>
                </a:highlight>
              </a:rPr>
              <a:t>Director of Compliance		Danielle Evans</a:t>
            </a:r>
          </a:p>
          <a:p>
            <a:pPr lvl="1"/>
            <a:r>
              <a:rPr lang="en-US" sz="2400" b="0" i="0" dirty="0">
                <a:solidFill>
                  <a:srgbClr val="37424B"/>
                </a:solidFill>
                <a:effectLst/>
                <a:highlight>
                  <a:srgbClr val="FFFF00"/>
                </a:highlight>
                <a:latin typeface="Lora" panose="020F0502020204030204" pitchFamily="2" charset="0"/>
              </a:rPr>
              <a:t>PHONE 910-893-1217</a:t>
            </a:r>
            <a:br>
              <a:rPr lang="en-US" sz="2400" dirty="0"/>
            </a:br>
            <a:br>
              <a:rPr lang="en-US" sz="2400" dirty="0"/>
            </a:br>
            <a:r>
              <a:rPr lang="en-US" sz="2400" dirty="0"/>
              <a:t>devans@campbell.edu</a:t>
            </a:r>
          </a:p>
        </p:txBody>
      </p:sp>
      <p:pic>
        <p:nvPicPr>
          <p:cNvPr id="7170" name="Picture 2" descr="Education Dept. issues new Title IX regs with crucial campus due ...">
            <a:extLst>
              <a:ext uri="{FF2B5EF4-FFF2-40B4-BE49-F238E27FC236}">
                <a16:creationId xmlns:a16="http://schemas.microsoft.com/office/drawing/2014/main" id="{6EC3C7E3-3298-4C21-A806-5CD8E5E04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1417" y="187833"/>
            <a:ext cx="3116480" cy="207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05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BF6C8-9E28-4BDC-87D8-9A751B34DE97}"/>
              </a:ext>
            </a:extLst>
          </p:cNvPr>
          <p:cNvSpPr>
            <a:spLocks noGrp="1"/>
          </p:cNvSpPr>
          <p:nvPr>
            <p:ph type="title"/>
          </p:nvPr>
        </p:nvSpPr>
        <p:spPr/>
        <p:txBody>
          <a:bodyPr/>
          <a:lstStyle/>
          <a:p>
            <a:r>
              <a:rPr lang="en-US" dirty="0"/>
              <a:t>ABA Required disclosures</a:t>
            </a:r>
          </a:p>
        </p:txBody>
      </p:sp>
      <p:sp>
        <p:nvSpPr>
          <p:cNvPr id="3" name="Content Placeholder 2">
            <a:extLst>
              <a:ext uri="{FF2B5EF4-FFF2-40B4-BE49-F238E27FC236}">
                <a16:creationId xmlns:a16="http://schemas.microsoft.com/office/drawing/2014/main" id="{73715A35-1F69-453F-9CC1-606411399657}"/>
              </a:ext>
            </a:extLst>
          </p:cNvPr>
          <p:cNvSpPr>
            <a:spLocks noGrp="1"/>
          </p:cNvSpPr>
          <p:nvPr>
            <p:ph idx="1"/>
          </p:nvPr>
        </p:nvSpPr>
        <p:spPr/>
        <p:txBody>
          <a:bodyPr/>
          <a:lstStyle/>
          <a:p>
            <a:pPr>
              <a:buFont typeface="Wingdings" panose="05000000000000000000" pitchFamily="2" charset="2"/>
              <a:buChar char="Ø"/>
            </a:pPr>
            <a:r>
              <a:rPr lang="en-US" sz="2800" dirty="0"/>
              <a:t>ABA requires us to disclose publicly certain information</a:t>
            </a:r>
          </a:p>
          <a:p>
            <a:pPr>
              <a:buFont typeface="Wingdings" panose="05000000000000000000" pitchFamily="2" charset="2"/>
              <a:buChar char="Ø"/>
            </a:pPr>
            <a:r>
              <a:rPr lang="en-US" sz="2800" dirty="0"/>
              <a:t>Available at this link on our web site:</a:t>
            </a:r>
          </a:p>
          <a:p>
            <a:pPr>
              <a:buFont typeface="Wingdings" panose="05000000000000000000" pitchFamily="2" charset="2"/>
              <a:buChar char="Ø"/>
            </a:pPr>
            <a:r>
              <a:rPr lang="en-US" sz="2800" u="sng" dirty="0">
                <a:hlinkClick r:id="rId3"/>
              </a:rPr>
              <a:t>https://law.campbell.edu/about/aba-required-disclosures/</a:t>
            </a:r>
            <a:r>
              <a:rPr lang="en-US" sz="2800" dirty="0"/>
              <a:t> </a:t>
            </a:r>
          </a:p>
          <a:p>
            <a:endParaRPr lang="en-US" dirty="0"/>
          </a:p>
        </p:txBody>
      </p:sp>
      <p:pic>
        <p:nvPicPr>
          <p:cNvPr id="8194" name="Picture 2" descr="ABA Votes to Encourage Innovation in Lawyer Regulation, But with ...">
            <a:extLst>
              <a:ext uri="{FF2B5EF4-FFF2-40B4-BE49-F238E27FC236}">
                <a16:creationId xmlns:a16="http://schemas.microsoft.com/office/drawing/2014/main" id="{B0E351AC-D2AF-479C-9B37-276985904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0538" y="384048"/>
            <a:ext cx="2981325"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0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511D4-9A62-691C-8829-5FA2AEADC855}"/>
              </a:ext>
            </a:extLst>
          </p:cNvPr>
          <p:cNvSpPr>
            <a:spLocks noGrp="1"/>
          </p:cNvSpPr>
          <p:nvPr>
            <p:ph type="title"/>
          </p:nvPr>
        </p:nvSpPr>
        <p:spPr/>
        <p:txBody>
          <a:bodyPr/>
          <a:lstStyle/>
          <a:p>
            <a:pPr algn="ctr"/>
            <a:r>
              <a:rPr lang="en-US" dirty="0"/>
              <a:t>Your Two Associate Deans and a</a:t>
            </a:r>
            <a:br>
              <a:rPr lang="en-US" dirty="0"/>
            </a:br>
            <a:r>
              <a:rPr lang="en-US" dirty="0"/>
              <a:t>V</a:t>
            </a:r>
            <a:r>
              <a:rPr lang="en-US" u="sng" dirty="0"/>
              <a:t>ery brief </a:t>
            </a:r>
            <a:r>
              <a:rPr lang="en-US" dirty="0"/>
              <a:t>summary of our duties:</a:t>
            </a:r>
          </a:p>
        </p:txBody>
      </p:sp>
      <p:sp>
        <p:nvSpPr>
          <p:cNvPr id="3" name="Content Placeholder 2">
            <a:extLst>
              <a:ext uri="{FF2B5EF4-FFF2-40B4-BE49-F238E27FC236}">
                <a16:creationId xmlns:a16="http://schemas.microsoft.com/office/drawing/2014/main" id="{42C2DDF3-04D1-77D3-CC9A-41A1D07A33E5}"/>
              </a:ext>
            </a:extLst>
          </p:cNvPr>
          <p:cNvSpPr>
            <a:spLocks noGrp="1"/>
          </p:cNvSpPr>
          <p:nvPr>
            <p:ph sz="half" idx="1"/>
          </p:nvPr>
        </p:nvSpPr>
        <p:spPr/>
        <p:txBody>
          <a:bodyPr>
            <a:normAutofit/>
          </a:bodyPr>
          <a:lstStyle/>
          <a:p>
            <a:r>
              <a:rPr lang="en-US" dirty="0"/>
              <a:t>Associate Dean of Academic Affairs</a:t>
            </a:r>
          </a:p>
          <a:p>
            <a:r>
              <a:rPr lang="en-US" dirty="0"/>
              <a:t>John DeStefano</a:t>
            </a:r>
          </a:p>
          <a:p>
            <a:r>
              <a:rPr lang="en-US" dirty="0"/>
              <a:t>Summary of Responsibilities:</a:t>
            </a:r>
          </a:p>
          <a:p>
            <a:r>
              <a:rPr lang="en-US" dirty="0"/>
              <a:t>Sets the academic schedule and calendar. </a:t>
            </a:r>
          </a:p>
          <a:p>
            <a:r>
              <a:rPr lang="en-US" dirty="0"/>
              <a:t>Deals with faculty scheduling and planning.</a:t>
            </a:r>
          </a:p>
          <a:p>
            <a:r>
              <a:rPr lang="en-US" dirty="0"/>
              <a:t>Handles student issues with grades and classroom content. </a:t>
            </a:r>
          </a:p>
        </p:txBody>
      </p:sp>
      <p:sp>
        <p:nvSpPr>
          <p:cNvPr id="4" name="Content Placeholder 3">
            <a:extLst>
              <a:ext uri="{FF2B5EF4-FFF2-40B4-BE49-F238E27FC236}">
                <a16:creationId xmlns:a16="http://schemas.microsoft.com/office/drawing/2014/main" id="{6FA9A13A-6451-A53D-4677-8CCD7B458177}"/>
              </a:ext>
            </a:extLst>
          </p:cNvPr>
          <p:cNvSpPr>
            <a:spLocks noGrp="1"/>
          </p:cNvSpPr>
          <p:nvPr>
            <p:ph sz="half" idx="2"/>
          </p:nvPr>
        </p:nvSpPr>
        <p:spPr/>
        <p:txBody>
          <a:bodyPr>
            <a:normAutofit/>
          </a:bodyPr>
          <a:lstStyle/>
          <a:p>
            <a:r>
              <a:rPr lang="en-US" dirty="0"/>
              <a:t>Associate Dean of Student Affairs and Academic Success</a:t>
            </a:r>
          </a:p>
          <a:p>
            <a:r>
              <a:rPr lang="en-US" dirty="0"/>
              <a:t>Sha Hinds-Glick</a:t>
            </a:r>
          </a:p>
          <a:p>
            <a:r>
              <a:rPr lang="en-US" dirty="0"/>
              <a:t>Summary of Responsibilities:</a:t>
            </a:r>
          </a:p>
          <a:p>
            <a:r>
              <a:rPr lang="en-US" dirty="0"/>
              <a:t>Assist students struggling academically.</a:t>
            </a:r>
          </a:p>
          <a:p>
            <a:r>
              <a:rPr lang="en-US" dirty="0"/>
              <a:t>Assist students in crisis.</a:t>
            </a:r>
          </a:p>
          <a:p>
            <a:r>
              <a:rPr lang="en-US" dirty="0"/>
              <a:t>First contact for most student issues (Title IX, harassment, personal issues, etc.)</a:t>
            </a:r>
          </a:p>
          <a:p>
            <a:endParaRPr lang="en-US" dirty="0"/>
          </a:p>
        </p:txBody>
      </p:sp>
    </p:spTree>
    <p:extLst>
      <p:ext uri="{BB962C8B-B14F-4D97-AF65-F5344CB8AC3E}">
        <p14:creationId xmlns:p14="http://schemas.microsoft.com/office/powerpoint/2010/main" val="557986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D0A4-AEE4-48EB-A9C8-FFE66D4F60C0}"/>
              </a:ext>
            </a:extLst>
          </p:cNvPr>
          <p:cNvSpPr>
            <a:spLocks noGrp="1"/>
          </p:cNvSpPr>
          <p:nvPr>
            <p:ph type="title"/>
          </p:nvPr>
        </p:nvSpPr>
        <p:spPr/>
        <p:txBody>
          <a:bodyPr/>
          <a:lstStyle/>
          <a:p>
            <a:r>
              <a:rPr lang="en-US" dirty="0"/>
              <a:t>Academic Support &amp; Disability Services</a:t>
            </a:r>
          </a:p>
        </p:txBody>
      </p:sp>
      <p:sp>
        <p:nvSpPr>
          <p:cNvPr id="3" name="Content Placeholder 2">
            <a:extLst>
              <a:ext uri="{FF2B5EF4-FFF2-40B4-BE49-F238E27FC236}">
                <a16:creationId xmlns:a16="http://schemas.microsoft.com/office/drawing/2014/main" id="{CAD58611-8FA9-4DFF-A499-2B557DCA1B80}"/>
              </a:ext>
            </a:extLst>
          </p:cNvPr>
          <p:cNvSpPr>
            <a:spLocks noGrp="1"/>
          </p:cNvSpPr>
          <p:nvPr>
            <p:ph idx="1"/>
          </p:nvPr>
        </p:nvSpPr>
        <p:spPr/>
        <p:txBody>
          <a:bodyPr>
            <a:normAutofit/>
          </a:bodyPr>
          <a:lstStyle/>
          <a:p>
            <a:r>
              <a:rPr lang="en-US" sz="2800" b="1" i="0" dirty="0">
                <a:solidFill>
                  <a:srgbClr val="242424"/>
                </a:solidFill>
                <a:effectLst/>
                <a:highlight>
                  <a:srgbClr val="FFFFFF"/>
                </a:highlight>
                <a:latin typeface="Georgia" panose="02040502050405020303" pitchFamily="18" charset="0"/>
              </a:rPr>
              <a:t>Meredith W. </a:t>
            </a:r>
            <a:r>
              <a:rPr lang="en-US" sz="2800" b="1" i="0" dirty="0" err="1">
                <a:solidFill>
                  <a:srgbClr val="242424"/>
                </a:solidFill>
                <a:effectLst/>
                <a:highlight>
                  <a:srgbClr val="FFFFFF"/>
                </a:highlight>
                <a:latin typeface="Georgia" panose="02040502050405020303" pitchFamily="18" charset="0"/>
              </a:rPr>
              <a:t>Chilausky</a:t>
            </a:r>
            <a:br>
              <a:rPr lang="en-US" sz="2000" b="0" i="0" dirty="0">
                <a:solidFill>
                  <a:srgbClr val="242424"/>
                </a:solidFill>
                <a:effectLst/>
                <a:highlight>
                  <a:srgbClr val="FFFFFF"/>
                </a:highlight>
                <a:latin typeface="Times New Roman" panose="02020603050405020304" pitchFamily="18" charset="0"/>
              </a:rPr>
            </a:br>
            <a:r>
              <a:rPr lang="en-US" sz="2000" b="0" i="1" dirty="0">
                <a:solidFill>
                  <a:srgbClr val="242424"/>
                </a:solidFill>
                <a:effectLst/>
                <a:highlight>
                  <a:srgbClr val="FFFFFF"/>
                </a:highlight>
                <a:latin typeface="Times New Roman" panose="02020603050405020304" pitchFamily="18" charset="0"/>
              </a:rPr>
              <a:t>Director of Disability Services and Academic Success</a:t>
            </a:r>
            <a:br>
              <a:rPr lang="en-US" sz="1800" b="1" i="1" dirty="0">
                <a:solidFill>
                  <a:srgbClr val="242424"/>
                </a:solidFill>
                <a:effectLst/>
                <a:highlight>
                  <a:srgbClr val="FFFFFF"/>
                </a:highlight>
                <a:latin typeface="Times New Roman" panose="02020603050405020304" pitchFamily="18" charset="0"/>
              </a:rPr>
            </a:br>
            <a:r>
              <a:rPr lang="en-US" sz="2400" b="0" i="0" dirty="0">
                <a:solidFill>
                  <a:srgbClr val="242424"/>
                </a:solidFill>
                <a:effectLst/>
                <a:highlight>
                  <a:srgbClr val="FFFFFF"/>
                </a:highlight>
                <a:latin typeface="Times New Roman" panose="02020603050405020304" pitchFamily="18" charset="0"/>
              </a:rPr>
              <a:t>Phone: (919) 865-4685</a:t>
            </a:r>
            <a:br>
              <a:rPr lang="en-US" sz="2400" b="0" i="0" dirty="0">
                <a:solidFill>
                  <a:srgbClr val="242424"/>
                </a:solidFill>
                <a:effectLst/>
                <a:highlight>
                  <a:srgbClr val="FFFFFF"/>
                </a:highlight>
                <a:latin typeface="Times New Roman" panose="02020603050405020304" pitchFamily="18" charset="0"/>
              </a:rPr>
            </a:br>
            <a:r>
              <a:rPr lang="en-US" sz="2400" b="0" i="0" dirty="0">
                <a:solidFill>
                  <a:srgbClr val="242424"/>
                </a:solidFill>
                <a:effectLst/>
                <a:highlight>
                  <a:srgbClr val="FFFFFF"/>
                </a:highlight>
                <a:latin typeface="Times New Roman" panose="02020603050405020304" pitchFamily="18" charset="0"/>
              </a:rPr>
              <a:t>Email: </a:t>
            </a:r>
            <a:r>
              <a:rPr lang="en-US" sz="2400" b="0" i="0" dirty="0">
                <a:solidFill>
                  <a:srgbClr val="242424"/>
                </a:solidFill>
                <a:effectLst/>
                <a:highlight>
                  <a:srgbClr val="FFFFFF"/>
                </a:highlight>
                <a:latin typeface="Times New Roman" panose="02020603050405020304" pitchFamily="18" charset="0"/>
                <a:hlinkClick r:id="rId3"/>
              </a:rPr>
              <a:t>chilausky@campbell.edu</a:t>
            </a:r>
            <a:endParaRPr lang="en-US" sz="2400" dirty="0"/>
          </a:p>
        </p:txBody>
      </p:sp>
      <p:pic>
        <p:nvPicPr>
          <p:cNvPr id="10242" name="Picture 2" descr="Academic Support Center - MSU Billings | MSU Billings">
            <a:extLst>
              <a:ext uri="{FF2B5EF4-FFF2-40B4-BE49-F238E27FC236}">
                <a16:creationId xmlns:a16="http://schemas.microsoft.com/office/drawing/2014/main" id="{838816FF-1CED-4AF3-A1BC-258B4CB371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017" y="2639961"/>
            <a:ext cx="4615111" cy="234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01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E99A-46E6-43C2-9FF4-3F8CBB47EA65}"/>
              </a:ext>
            </a:extLst>
          </p:cNvPr>
          <p:cNvSpPr>
            <a:spLocks noGrp="1"/>
          </p:cNvSpPr>
          <p:nvPr>
            <p:ph type="title"/>
          </p:nvPr>
        </p:nvSpPr>
        <p:spPr/>
        <p:txBody>
          <a:bodyPr/>
          <a:lstStyle/>
          <a:p>
            <a:r>
              <a:rPr lang="en-US" dirty="0"/>
              <a:t>Work policy</a:t>
            </a:r>
          </a:p>
        </p:txBody>
      </p:sp>
      <p:sp>
        <p:nvSpPr>
          <p:cNvPr id="3" name="Content Placeholder 2">
            <a:extLst>
              <a:ext uri="{FF2B5EF4-FFF2-40B4-BE49-F238E27FC236}">
                <a16:creationId xmlns:a16="http://schemas.microsoft.com/office/drawing/2014/main" id="{451B0A36-0A81-4A3B-B105-A823D3B382DA}"/>
              </a:ext>
            </a:extLst>
          </p:cNvPr>
          <p:cNvSpPr>
            <a:spLocks noGrp="1"/>
          </p:cNvSpPr>
          <p:nvPr>
            <p:ph idx="1"/>
          </p:nvPr>
        </p:nvSpPr>
        <p:spPr/>
        <p:txBody>
          <a:bodyPr>
            <a:normAutofit/>
          </a:bodyPr>
          <a:lstStyle/>
          <a:p>
            <a:pPr>
              <a:buFont typeface="Wingdings" panose="05000000000000000000" pitchFamily="2" charset="2"/>
              <a:buChar char="Ø"/>
            </a:pPr>
            <a:r>
              <a:rPr lang="en-US" sz="2800" dirty="0"/>
              <a:t>As a full-time, first-year student, you </a:t>
            </a:r>
            <a:r>
              <a:rPr lang="en-US" sz="2800" b="1" u="sng" dirty="0"/>
              <a:t>MAY NOT WORK </a:t>
            </a:r>
            <a:r>
              <a:rPr lang="en-US" sz="2800" dirty="0"/>
              <a:t>except for at the study of law</a:t>
            </a:r>
          </a:p>
          <a:p>
            <a:pPr>
              <a:buFont typeface="Wingdings" panose="05000000000000000000" pitchFamily="2" charset="2"/>
              <a:buChar char="Ø"/>
            </a:pPr>
            <a:r>
              <a:rPr lang="en-US" sz="2800" dirty="0"/>
              <a:t>This means: no part-time jobs, no tutoring, no babysitting, no lifeguarding, no caddying, no </a:t>
            </a:r>
            <a:r>
              <a:rPr lang="en-US" sz="2800" dirty="0" err="1"/>
              <a:t>Ubering</a:t>
            </a:r>
            <a:r>
              <a:rPr lang="en-US" sz="2800" dirty="0"/>
              <a:t>; nothing that pays!</a:t>
            </a:r>
          </a:p>
          <a:p>
            <a:pPr>
              <a:buFont typeface="Wingdings" panose="05000000000000000000" pitchFamily="2" charset="2"/>
              <a:buChar char="Ø"/>
            </a:pPr>
            <a:r>
              <a:rPr lang="en-US" sz="2800" dirty="0"/>
              <a:t>Your FULL TIME JOB is to study law</a:t>
            </a:r>
          </a:p>
          <a:p>
            <a:pPr>
              <a:buFont typeface="Wingdings" panose="05000000000000000000" pitchFamily="2" charset="2"/>
              <a:buChar char="Ø"/>
            </a:pPr>
            <a:r>
              <a:rPr lang="en-US" sz="2800" dirty="0"/>
              <a:t>Please fill out the form acknowledging this policy and return it via the link sent to you by the Registrar’s office. Follow the instructions carefully to properly submit the form. </a:t>
            </a:r>
          </a:p>
        </p:txBody>
      </p:sp>
    </p:spTree>
    <p:extLst>
      <p:ext uri="{BB962C8B-B14F-4D97-AF65-F5344CB8AC3E}">
        <p14:creationId xmlns:p14="http://schemas.microsoft.com/office/powerpoint/2010/main" val="290938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E4DE-6FDA-7F57-E9AC-872090B9A918}"/>
              </a:ext>
            </a:extLst>
          </p:cNvPr>
          <p:cNvSpPr>
            <a:spLocks noGrp="1"/>
          </p:cNvSpPr>
          <p:nvPr>
            <p:ph type="title"/>
          </p:nvPr>
        </p:nvSpPr>
        <p:spPr/>
        <p:txBody>
          <a:bodyPr/>
          <a:lstStyle/>
          <a:p>
            <a:r>
              <a:rPr lang="en-US" dirty="0"/>
              <a:t>CHARATER AND FITNESS</a:t>
            </a:r>
          </a:p>
        </p:txBody>
      </p:sp>
      <p:sp>
        <p:nvSpPr>
          <p:cNvPr id="7" name="AutoShape 6">
            <a:extLst>
              <a:ext uri="{FF2B5EF4-FFF2-40B4-BE49-F238E27FC236}">
                <a16:creationId xmlns:a16="http://schemas.microsoft.com/office/drawing/2014/main" id="{A6349305-68DE-DEC5-8CBB-993FEDB6D085}"/>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a:p>
            <a:endParaRPr lang="en-US" dirty="0"/>
          </a:p>
        </p:txBody>
      </p:sp>
      <p:sp>
        <p:nvSpPr>
          <p:cNvPr id="8" name="AutoShape 8">
            <a:extLst>
              <a:ext uri="{FF2B5EF4-FFF2-40B4-BE49-F238E27FC236}">
                <a16:creationId xmlns:a16="http://schemas.microsoft.com/office/drawing/2014/main" id="{9B272ABC-F9A8-27BD-9C32-0FE6A7B8E69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F576D00E-0801-E6E1-655A-E5E03C9DD160}"/>
              </a:ext>
            </a:extLst>
          </p:cNvPr>
          <p:cNvPicPr>
            <a:picLocks noChangeAspect="1"/>
          </p:cNvPicPr>
          <p:nvPr/>
        </p:nvPicPr>
        <p:blipFill>
          <a:blip r:embed="rId3"/>
          <a:stretch>
            <a:fillRect/>
          </a:stretch>
        </p:blipFill>
        <p:spPr>
          <a:xfrm>
            <a:off x="5581578" y="2830286"/>
            <a:ext cx="1240136" cy="1277257"/>
          </a:xfrm>
          <a:prstGeom prst="rect">
            <a:avLst/>
          </a:prstGeom>
        </p:spPr>
      </p:pic>
    </p:spTree>
    <p:extLst>
      <p:ext uri="{BB962C8B-B14F-4D97-AF65-F5344CB8AC3E}">
        <p14:creationId xmlns:p14="http://schemas.microsoft.com/office/powerpoint/2010/main" val="3650122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5B2942-5EB8-4DDF-B28F-FBB3CFBD1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30E9E3-D1D7-4D4E-BB73-3F488C6E36DB}"/>
              </a:ext>
            </a:extLst>
          </p:cNvPr>
          <p:cNvSpPr>
            <a:spLocks noGrp="1"/>
          </p:cNvSpPr>
          <p:nvPr>
            <p:ph type="title"/>
          </p:nvPr>
        </p:nvSpPr>
        <p:spPr>
          <a:xfrm>
            <a:off x="8129872" y="643467"/>
            <a:ext cx="3473009" cy="5571066"/>
          </a:xfrm>
        </p:spPr>
        <p:txBody>
          <a:bodyPr>
            <a:normAutofit/>
          </a:bodyPr>
          <a:lstStyle/>
          <a:p>
            <a:r>
              <a:rPr lang="en-US" sz="6000"/>
              <a:t>Character &amp; Fitness </a:t>
            </a:r>
            <a:r>
              <a:rPr lang="en-US" dirty="0"/>
              <a:t>	</a:t>
            </a:r>
          </a:p>
        </p:txBody>
      </p:sp>
      <p:cxnSp>
        <p:nvCxnSpPr>
          <p:cNvPr id="11" name="Straight Connector 10">
            <a:extLst>
              <a:ext uri="{FF2B5EF4-FFF2-40B4-BE49-F238E27FC236}">
                <a16:creationId xmlns:a16="http://schemas.microsoft.com/office/drawing/2014/main" id="{35E2CABE-723A-4CF7-9B8E-761BD34EBB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43B1A96-92B6-463D-A3ED-378FAB98E70D}"/>
              </a:ext>
            </a:extLst>
          </p:cNvPr>
          <p:cNvGraphicFramePr>
            <a:graphicFrameLocks noGrp="1"/>
          </p:cNvGraphicFramePr>
          <p:nvPr>
            <p:ph idx="1"/>
            <p:extLst>
              <p:ext uri="{D42A27DB-BD31-4B8C-83A1-F6EECF244321}">
                <p14:modId xmlns:p14="http://schemas.microsoft.com/office/powerpoint/2010/main" val="2099368204"/>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5729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E9E3-D1D7-4D4E-BB73-3F488C6E36DB}"/>
              </a:ext>
            </a:extLst>
          </p:cNvPr>
          <p:cNvSpPr>
            <a:spLocks noGrp="1"/>
          </p:cNvSpPr>
          <p:nvPr>
            <p:ph type="title"/>
          </p:nvPr>
        </p:nvSpPr>
        <p:spPr>
          <a:xfrm>
            <a:off x="1024128" y="585216"/>
            <a:ext cx="6066818" cy="1499616"/>
          </a:xfrm>
        </p:spPr>
        <p:txBody>
          <a:bodyPr>
            <a:normAutofit/>
          </a:bodyPr>
          <a:lstStyle/>
          <a:p>
            <a:r>
              <a:rPr lang="en-US" dirty="0"/>
              <a:t>Character.  Fitness.  </a:t>
            </a:r>
          </a:p>
        </p:txBody>
      </p:sp>
      <p:sp>
        <p:nvSpPr>
          <p:cNvPr id="3" name="Content Placeholder 2">
            <a:extLst>
              <a:ext uri="{FF2B5EF4-FFF2-40B4-BE49-F238E27FC236}">
                <a16:creationId xmlns:a16="http://schemas.microsoft.com/office/drawing/2014/main" id="{8E29C7CA-CDF9-4F75-B5A3-F3C1628A22C3}"/>
              </a:ext>
            </a:extLst>
          </p:cNvPr>
          <p:cNvSpPr>
            <a:spLocks noGrp="1"/>
          </p:cNvSpPr>
          <p:nvPr>
            <p:ph idx="1"/>
          </p:nvPr>
        </p:nvSpPr>
        <p:spPr>
          <a:xfrm>
            <a:off x="1024128" y="2286000"/>
            <a:ext cx="6066818" cy="4023360"/>
          </a:xfrm>
        </p:spPr>
        <p:txBody>
          <a:bodyPr>
            <a:normAutofit/>
          </a:bodyPr>
          <a:lstStyle/>
          <a:p>
            <a:pPr marL="0" indent="0">
              <a:buNone/>
            </a:pPr>
            <a:r>
              <a:rPr lang="en-US" b="1" dirty="0"/>
              <a:t>You must </a:t>
            </a:r>
            <a:r>
              <a:rPr lang="en-US" b="1" dirty="0">
                <a:solidFill>
                  <a:srgbClr val="FF0000"/>
                </a:solidFill>
              </a:rPr>
              <a:t>update</a:t>
            </a:r>
            <a:r>
              <a:rPr lang="en-US" b="1" dirty="0"/>
              <a:t> your “character and fitness” report EVERY YEAR, at least once per year, during law school</a:t>
            </a:r>
          </a:p>
          <a:p>
            <a:pPr>
              <a:buFont typeface="Wingdings" panose="05000000000000000000" pitchFamily="2" charset="2"/>
              <a:buChar char="Ø"/>
            </a:pPr>
            <a:r>
              <a:rPr lang="en-US" b="1" dirty="0">
                <a:solidFill>
                  <a:srgbClr val="FF0000"/>
                </a:solidFill>
              </a:rPr>
              <a:t>  The first time is NOW.</a:t>
            </a:r>
          </a:p>
          <a:p>
            <a:pPr>
              <a:buFont typeface="Wingdings" panose="05000000000000000000" pitchFamily="2" charset="2"/>
              <a:buChar char="Ø"/>
            </a:pPr>
            <a:r>
              <a:rPr lang="en-US" b="1" dirty="0">
                <a:solidFill>
                  <a:srgbClr val="FF0000"/>
                </a:solidFill>
              </a:rPr>
              <a:t>  </a:t>
            </a:r>
            <a:r>
              <a:rPr lang="en-US" b="1" dirty="0"/>
              <a:t>DO NOT EXPECT ME TO SAVE YOU LATER…</a:t>
            </a:r>
          </a:p>
        </p:txBody>
      </p:sp>
      <p:pic>
        <p:nvPicPr>
          <p:cNvPr id="11266" name="Picture 2" descr="AI, bias the Law - The Statesman">
            <a:extLst>
              <a:ext uri="{FF2B5EF4-FFF2-40B4-BE49-F238E27FC236}">
                <a16:creationId xmlns:a16="http://schemas.microsoft.com/office/drawing/2014/main" id="{A895C971-1E02-42ED-8DF4-888ABDD492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46" r="45294" b="-1"/>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413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6C3B9-FC53-4B39-AFC8-5FE509FC2513}"/>
              </a:ext>
            </a:extLst>
          </p:cNvPr>
          <p:cNvSpPr>
            <a:spLocks noGrp="1"/>
          </p:cNvSpPr>
          <p:nvPr>
            <p:ph type="title"/>
          </p:nvPr>
        </p:nvSpPr>
        <p:spPr/>
        <p:txBody>
          <a:bodyPr/>
          <a:lstStyle/>
          <a:p>
            <a:r>
              <a:rPr lang="en-US" dirty="0"/>
              <a:t>Character &amp; Fitness form</a:t>
            </a:r>
          </a:p>
        </p:txBody>
      </p:sp>
      <p:sp>
        <p:nvSpPr>
          <p:cNvPr id="3" name="Content Placeholder 2">
            <a:extLst>
              <a:ext uri="{FF2B5EF4-FFF2-40B4-BE49-F238E27FC236}">
                <a16:creationId xmlns:a16="http://schemas.microsoft.com/office/drawing/2014/main" id="{CB6A2346-C16A-4F39-8D01-8DF1CEE81561}"/>
              </a:ext>
            </a:extLst>
          </p:cNvPr>
          <p:cNvSpPr>
            <a:spLocks noGrp="1"/>
          </p:cNvSpPr>
          <p:nvPr>
            <p:ph idx="1"/>
          </p:nvPr>
        </p:nvSpPr>
        <p:spPr/>
        <p:txBody>
          <a:bodyPr>
            <a:normAutofit/>
          </a:bodyPr>
          <a:lstStyle/>
          <a:p>
            <a:pPr>
              <a:buFont typeface="Wingdings" panose="05000000000000000000" pitchFamily="2" charset="2"/>
              <a:buChar char="Ø"/>
            </a:pPr>
            <a:r>
              <a:rPr lang="en-US" sz="2800" dirty="0"/>
              <a:t>Today, because it is the first time you are completing the form, you are focused on </a:t>
            </a:r>
            <a:r>
              <a:rPr lang="en-US" sz="2800" u="sng" dirty="0"/>
              <a:t>what you disclosed on your law school application</a:t>
            </a:r>
          </a:p>
          <a:p>
            <a:pPr>
              <a:buFont typeface="Wingdings" panose="05000000000000000000" pitchFamily="2" charset="2"/>
              <a:buChar char="Ø"/>
            </a:pPr>
            <a:r>
              <a:rPr lang="en-US" sz="2800" dirty="0"/>
              <a:t>The next time you fill it out, you will be focused on what has happened </a:t>
            </a:r>
            <a:r>
              <a:rPr lang="en-US" sz="2800" i="1" dirty="0"/>
              <a:t>since</a:t>
            </a:r>
            <a:r>
              <a:rPr lang="en-US" sz="2800" dirty="0"/>
              <a:t> you arrived at law school.  </a:t>
            </a:r>
          </a:p>
        </p:txBody>
      </p:sp>
    </p:spTree>
    <p:extLst>
      <p:ext uri="{BB962C8B-B14F-4D97-AF65-F5344CB8AC3E}">
        <p14:creationId xmlns:p14="http://schemas.microsoft.com/office/powerpoint/2010/main" val="2913956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B364-0529-4E0D-BDF8-93562C6D3D43}"/>
              </a:ext>
            </a:extLst>
          </p:cNvPr>
          <p:cNvSpPr>
            <a:spLocks noGrp="1"/>
          </p:cNvSpPr>
          <p:nvPr>
            <p:ph type="title"/>
          </p:nvPr>
        </p:nvSpPr>
        <p:spPr>
          <a:xfrm>
            <a:off x="1024128" y="778212"/>
            <a:ext cx="9720072" cy="1232452"/>
          </a:xfrm>
        </p:spPr>
        <p:txBody>
          <a:bodyPr>
            <a:normAutofit fontScale="90000"/>
          </a:bodyPr>
          <a:lstStyle/>
          <a:p>
            <a:r>
              <a:rPr lang="en-US" dirty="0"/>
              <a:t>Character and fitness (questions from law school Application)</a:t>
            </a:r>
          </a:p>
        </p:txBody>
      </p:sp>
      <p:sp>
        <p:nvSpPr>
          <p:cNvPr id="3" name="Content Placeholder 2">
            <a:extLst>
              <a:ext uri="{FF2B5EF4-FFF2-40B4-BE49-F238E27FC236}">
                <a16:creationId xmlns:a16="http://schemas.microsoft.com/office/drawing/2014/main" id="{88BD163B-661E-4ACA-91A9-6AFF0C567D45}"/>
              </a:ext>
            </a:extLst>
          </p:cNvPr>
          <p:cNvSpPr>
            <a:spLocks noGrp="1"/>
          </p:cNvSpPr>
          <p:nvPr>
            <p:ph idx="1"/>
          </p:nvPr>
        </p:nvSpPr>
        <p:spPr>
          <a:xfrm>
            <a:off x="1024128" y="2010663"/>
            <a:ext cx="9720073" cy="4298697"/>
          </a:xfrm>
        </p:spPr>
        <p:txBody>
          <a:bodyPr>
            <a:normAutofit/>
          </a:bodyPr>
          <a:lstStyle/>
          <a:p>
            <a:pPr marL="0" indent="0">
              <a:buNone/>
            </a:pPr>
            <a:r>
              <a:rPr lang="en-US" sz="2800" dirty="0"/>
              <a:t>1. Have you ever been suspended, warned, placed on academic or any other type of probation, expelled, disciplined, excluded, or requested or advised to withdraw by ANY post-secondary school, college, university or similar institution?</a:t>
            </a:r>
          </a:p>
          <a:p>
            <a:pPr marL="0" indent="0">
              <a:buNone/>
            </a:pPr>
            <a:r>
              <a:rPr lang="en-US" sz="2800" dirty="0"/>
              <a:t>	Yes</a:t>
            </a:r>
          </a:p>
          <a:p>
            <a:pPr marL="0" indent="0">
              <a:buNone/>
            </a:pPr>
            <a:r>
              <a:rPr lang="en-US" sz="2800" dirty="0"/>
              <a:t>	No</a:t>
            </a:r>
          </a:p>
          <a:p>
            <a:pPr marL="0" indent="0">
              <a:buNone/>
            </a:pPr>
            <a:r>
              <a:rPr lang="en-US" sz="2800" dirty="0"/>
              <a:t>You are REQUIRED TO DISCLOSE so long as the record(s) were NOT sealed or expunged by court order.</a:t>
            </a:r>
            <a:endParaRPr lang="en-US" sz="3600" dirty="0"/>
          </a:p>
        </p:txBody>
      </p:sp>
    </p:spTree>
    <p:extLst>
      <p:ext uri="{BB962C8B-B14F-4D97-AF65-F5344CB8AC3E}">
        <p14:creationId xmlns:p14="http://schemas.microsoft.com/office/powerpoint/2010/main" val="727567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6A3A-E8E9-47EF-B171-10F8CA57BD73}"/>
              </a:ext>
            </a:extLst>
          </p:cNvPr>
          <p:cNvSpPr>
            <a:spLocks noGrp="1"/>
          </p:cNvSpPr>
          <p:nvPr>
            <p:ph type="title"/>
          </p:nvPr>
        </p:nvSpPr>
        <p:spPr/>
        <p:txBody>
          <a:bodyPr/>
          <a:lstStyle/>
          <a:p>
            <a:r>
              <a:rPr lang="en-US" dirty="0"/>
              <a:t>Character and fitness (questions from law school Application)</a:t>
            </a:r>
          </a:p>
        </p:txBody>
      </p:sp>
      <p:sp>
        <p:nvSpPr>
          <p:cNvPr id="3" name="Content Placeholder 2">
            <a:extLst>
              <a:ext uri="{FF2B5EF4-FFF2-40B4-BE49-F238E27FC236}">
                <a16:creationId xmlns:a16="http://schemas.microsoft.com/office/drawing/2014/main" id="{1C81CC89-7866-499B-9F19-83FE6E646797}"/>
              </a:ext>
            </a:extLst>
          </p:cNvPr>
          <p:cNvSpPr>
            <a:spLocks noGrp="1"/>
          </p:cNvSpPr>
          <p:nvPr>
            <p:ph idx="1"/>
          </p:nvPr>
        </p:nvSpPr>
        <p:spPr/>
        <p:txBody>
          <a:bodyPr>
            <a:normAutofit/>
          </a:bodyPr>
          <a:lstStyle/>
          <a:p>
            <a:pPr marL="0" indent="0">
              <a:buNone/>
            </a:pPr>
            <a:r>
              <a:rPr lang="en-US" sz="2400" dirty="0"/>
              <a:t>2. Have you ever violated or been charged with violating an honor code or student code of conduct at a post-secondary school?  Yes/No/Disclose</a:t>
            </a:r>
          </a:p>
          <a:p>
            <a:pPr marL="0" indent="0">
              <a:buNone/>
            </a:pPr>
            <a:r>
              <a:rPr lang="en-US" sz="2400" dirty="0"/>
              <a:t>3. Have you ever been an accused in any court-martial proceeding or received punishment under Article 15, Uniform Code of Military Justice? Yes/No/Disclose</a:t>
            </a:r>
          </a:p>
          <a:p>
            <a:pPr marL="0" indent="0">
              <a:buNone/>
            </a:pPr>
            <a:r>
              <a:rPr lang="en-US" sz="2400" dirty="0"/>
              <a:t>4. Have you ever been disciplined or reprimanded by any trade, business, or professional organization of had a publicly granted license to practice a trade, business, or profession revoked? Yes/No/Disclose</a:t>
            </a:r>
          </a:p>
        </p:txBody>
      </p:sp>
    </p:spTree>
    <p:extLst>
      <p:ext uri="{BB962C8B-B14F-4D97-AF65-F5344CB8AC3E}">
        <p14:creationId xmlns:p14="http://schemas.microsoft.com/office/powerpoint/2010/main" val="1391661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6A3A-E8E9-47EF-B171-10F8CA57BD73}"/>
              </a:ext>
            </a:extLst>
          </p:cNvPr>
          <p:cNvSpPr>
            <a:spLocks noGrp="1"/>
          </p:cNvSpPr>
          <p:nvPr>
            <p:ph type="title"/>
          </p:nvPr>
        </p:nvSpPr>
        <p:spPr>
          <a:xfrm>
            <a:off x="1024128" y="0"/>
            <a:ext cx="9720072" cy="1499616"/>
          </a:xfrm>
        </p:spPr>
        <p:txBody>
          <a:bodyPr/>
          <a:lstStyle/>
          <a:p>
            <a:r>
              <a:rPr lang="en-US" dirty="0"/>
              <a:t>Character and fitness (Qs from app)</a:t>
            </a:r>
          </a:p>
        </p:txBody>
      </p:sp>
      <p:sp>
        <p:nvSpPr>
          <p:cNvPr id="3" name="Content Placeholder 2">
            <a:extLst>
              <a:ext uri="{FF2B5EF4-FFF2-40B4-BE49-F238E27FC236}">
                <a16:creationId xmlns:a16="http://schemas.microsoft.com/office/drawing/2014/main" id="{1C81CC89-7866-499B-9F19-83FE6E646797}"/>
              </a:ext>
            </a:extLst>
          </p:cNvPr>
          <p:cNvSpPr>
            <a:spLocks noGrp="1"/>
          </p:cNvSpPr>
          <p:nvPr>
            <p:ph idx="1"/>
          </p:nvPr>
        </p:nvSpPr>
        <p:spPr>
          <a:xfrm>
            <a:off x="1024128" y="1245140"/>
            <a:ext cx="9720073" cy="5064220"/>
          </a:xfrm>
        </p:spPr>
        <p:txBody>
          <a:bodyPr>
            <a:normAutofit lnSpcReduction="10000"/>
          </a:bodyPr>
          <a:lstStyle/>
          <a:p>
            <a:pPr marL="0" indent="0">
              <a:buNone/>
            </a:pPr>
            <a:r>
              <a:rPr lang="en-US" sz="2400" dirty="0"/>
              <a:t>5. Have you EVER IN YOUR ENTIRE LIFE been </a:t>
            </a:r>
            <a:r>
              <a:rPr lang="en-US" sz="2400" b="1" dirty="0"/>
              <a:t>arrested, charged, convicted, warned, taken into custody, or accused, formally or informally</a:t>
            </a:r>
            <a:r>
              <a:rPr lang="en-US" sz="2400" dirty="0"/>
              <a:t>, of the violation of a law for any offense, </a:t>
            </a:r>
            <a:r>
              <a:rPr lang="en-US" sz="2800" b="1" dirty="0">
                <a:highlight>
                  <a:srgbClr val="FFFF00"/>
                </a:highlight>
              </a:rPr>
              <a:t>including</a:t>
            </a:r>
            <a:r>
              <a:rPr lang="en-US" sz="2400" dirty="0"/>
              <a:t>, </a:t>
            </a:r>
            <a:r>
              <a:rPr lang="en-US" sz="2400" dirty="0">
                <a:highlight>
                  <a:srgbClr val="FFFF00"/>
                </a:highlight>
              </a:rPr>
              <a:t>without limitation all traffic offenses {e.g. DUI/DWI offenses, speeding, improper equipment, expired registration or inspection tags, failure to maintain proof of insurance, failure to wear a seat belt, etc.}? </a:t>
            </a:r>
            <a:r>
              <a:rPr lang="en-US" sz="2400" b="1" dirty="0"/>
              <a:t>You may NOT omit offenses that were dropped, dismissed or reduced. But you may omit (</a:t>
            </a:r>
            <a:r>
              <a:rPr lang="en-US" sz="2400" b="1" dirty="0" err="1"/>
              <a:t>i</a:t>
            </a:r>
            <a:r>
              <a:rPr lang="en-US" sz="2400" b="1" dirty="0"/>
              <a:t>) offenses that were either expunged or sealed and (ii) parking violations</a:t>
            </a:r>
            <a:r>
              <a:rPr lang="en-US" sz="2400" dirty="0"/>
              <a:t>. Even if you perceive a matter to have been minor or to have happened a long time ago, you MUST disclose the information.   Yes/No</a:t>
            </a:r>
          </a:p>
          <a:p>
            <a:pPr marL="0" indent="0">
              <a:buNone/>
            </a:pPr>
            <a:r>
              <a:rPr lang="en-US" sz="2400" dirty="0"/>
              <a:t>Disclose each instance even though the charges may have been dismissed or reduced, you were acquitted, adjudication was withheld, a conviction was reversed, set aside, or vacated. YOU ARE NOT REQUIRED TO DISCLOSE ANY EXPUNGED OR SEALED RECORDS. You must disclose and provide us with official copies of both the original charge or citation and the ultimate disposition, including any reduced charges or lesser included offenses.  </a:t>
            </a:r>
          </a:p>
        </p:txBody>
      </p:sp>
    </p:spTree>
    <p:extLst>
      <p:ext uri="{BB962C8B-B14F-4D97-AF65-F5344CB8AC3E}">
        <p14:creationId xmlns:p14="http://schemas.microsoft.com/office/powerpoint/2010/main" val="2817721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F001E-DB03-4C68-9949-2348A3E75A09}"/>
              </a:ext>
            </a:extLst>
          </p:cNvPr>
          <p:cNvSpPr>
            <a:spLocks noGrp="1"/>
          </p:cNvSpPr>
          <p:nvPr>
            <p:ph type="title"/>
          </p:nvPr>
        </p:nvSpPr>
        <p:spPr/>
        <p:txBody>
          <a:bodyPr/>
          <a:lstStyle/>
          <a:p>
            <a:r>
              <a:rPr lang="en-US" dirty="0"/>
              <a:t>Are you sure that you disclosed all traffic offenses?</a:t>
            </a:r>
          </a:p>
        </p:txBody>
      </p:sp>
      <p:sp>
        <p:nvSpPr>
          <p:cNvPr id="3" name="Content Placeholder 2">
            <a:extLst>
              <a:ext uri="{FF2B5EF4-FFF2-40B4-BE49-F238E27FC236}">
                <a16:creationId xmlns:a16="http://schemas.microsoft.com/office/drawing/2014/main" id="{7088C516-12E1-4360-BEB8-54FE54AB68E4}"/>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en-US" sz="2800" dirty="0"/>
              <a:t>DUI/DWI offenses</a:t>
            </a:r>
          </a:p>
          <a:p>
            <a:pPr>
              <a:buFont typeface="Wingdings" panose="05000000000000000000" pitchFamily="2" charset="2"/>
              <a:buChar char="Ø"/>
            </a:pPr>
            <a:r>
              <a:rPr lang="en-US" sz="2800" dirty="0"/>
              <a:t>Speeding</a:t>
            </a:r>
          </a:p>
          <a:p>
            <a:pPr>
              <a:buFont typeface="Wingdings" panose="05000000000000000000" pitchFamily="2" charset="2"/>
              <a:buChar char="Ø"/>
            </a:pPr>
            <a:r>
              <a:rPr lang="en-US" sz="2800" dirty="0"/>
              <a:t>Improper equipment</a:t>
            </a:r>
          </a:p>
          <a:p>
            <a:pPr>
              <a:buFont typeface="Wingdings" panose="05000000000000000000" pitchFamily="2" charset="2"/>
              <a:buChar char="Ø"/>
            </a:pPr>
            <a:r>
              <a:rPr lang="en-US" sz="2800" dirty="0"/>
              <a:t>Expired registration or inspection tags</a:t>
            </a:r>
          </a:p>
          <a:p>
            <a:pPr>
              <a:buFont typeface="Wingdings" panose="05000000000000000000" pitchFamily="2" charset="2"/>
              <a:buChar char="Ø"/>
            </a:pPr>
            <a:r>
              <a:rPr lang="en-US" sz="2800" dirty="0"/>
              <a:t>Failure to maintain proof of insurance </a:t>
            </a:r>
          </a:p>
          <a:p>
            <a:pPr>
              <a:buFont typeface="Wingdings" panose="05000000000000000000" pitchFamily="2" charset="2"/>
              <a:buChar char="Ø"/>
            </a:pPr>
            <a:r>
              <a:rPr lang="en-US" sz="2800" dirty="0"/>
              <a:t>Failure to wear a seat belt</a:t>
            </a:r>
          </a:p>
          <a:p>
            <a:pPr>
              <a:buFont typeface="Wingdings" panose="05000000000000000000" pitchFamily="2" charset="2"/>
              <a:buChar char="Ø"/>
            </a:pPr>
            <a:r>
              <a:rPr lang="en-US" sz="2800" dirty="0"/>
              <a:t>Running a red light</a:t>
            </a:r>
          </a:p>
          <a:p>
            <a:pPr>
              <a:buFont typeface="Wingdings" panose="05000000000000000000" pitchFamily="2" charset="2"/>
              <a:buChar char="Ø"/>
            </a:pPr>
            <a:r>
              <a:rPr lang="en-US" sz="2800" b="1" dirty="0"/>
              <a:t>ALL</a:t>
            </a:r>
            <a:r>
              <a:rPr lang="en-US" sz="2800" dirty="0"/>
              <a:t> = </a:t>
            </a:r>
            <a:r>
              <a:rPr lang="en-US" sz="2800" b="1" dirty="0"/>
              <a:t>ALL </a:t>
            </a:r>
            <a:r>
              <a:rPr lang="en-US" sz="2800" dirty="0"/>
              <a:t>(</a:t>
            </a:r>
            <a:r>
              <a:rPr lang="en-US" sz="2800" i="1" dirty="0"/>
              <a:t>except</a:t>
            </a:r>
            <a:r>
              <a:rPr lang="en-US" sz="2800" dirty="0"/>
              <a:t> parking violations)</a:t>
            </a:r>
          </a:p>
        </p:txBody>
      </p:sp>
    </p:spTree>
    <p:extLst>
      <p:ext uri="{BB962C8B-B14F-4D97-AF65-F5344CB8AC3E}">
        <p14:creationId xmlns:p14="http://schemas.microsoft.com/office/powerpoint/2010/main" val="48260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7455-398B-2239-67A2-31CBFF986D40}"/>
              </a:ext>
            </a:extLst>
          </p:cNvPr>
          <p:cNvSpPr>
            <a:spLocks noGrp="1"/>
          </p:cNvSpPr>
          <p:nvPr>
            <p:ph type="title"/>
          </p:nvPr>
        </p:nvSpPr>
        <p:spPr/>
        <p:txBody>
          <a:bodyPr/>
          <a:lstStyle/>
          <a:p>
            <a:r>
              <a:rPr lang="en-US" dirty="0"/>
              <a:t>Associate Dean of Academic Affairs</a:t>
            </a:r>
          </a:p>
        </p:txBody>
      </p:sp>
      <p:sp>
        <p:nvSpPr>
          <p:cNvPr id="3" name="Content Placeholder 2">
            <a:extLst>
              <a:ext uri="{FF2B5EF4-FFF2-40B4-BE49-F238E27FC236}">
                <a16:creationId xmlns:a16="http://schemas.microsoft.com/office/drawing/2014/main" id="{20C8955A-BB1D-465E-3431-6A3AD16580F6}"/>
              </a:ext>
            </a:extLst>
          </p:cNvPr>
          <p:cNvSpPr>
            <a:spLocks noGrp="1"/>
          </p:cNvSpPr>
          <p:nvPr>
            <p:ph sz="half" idx="1"/>
          </p:nvPr>
        </p:nvSpPr>
        <p:spPr/>
        <p:txBody>
          <a:bodyPr/>
          <a:lstStyle/>
          <a:p>
            <a:r>
              <a:rPr lang="en-US" sz="3200" dirty="0"/>
              <a:t>John DeStefano</a:t>
            </a:r>
          </a:p>
          <a:p>
            <a:r>
              <a:rPr lang="en-US" sz="3200" dirty="0"/>
              <a:t>Office 401G (located in the Dean’s Suite on the 4</a:t>
            </a:r>
            <a:r>
              <a:rPr lang="en-US" sz="3200" baseline="30000" dirty="0"/>
              <a:t>th</a:t>
            </a:r>
            <a:r>
              <a:rPr lang="en-US" sz="3200" dirty="0"/>
              <a:t> Floor)</a:t>
            </a:r>
          </a:p>
          <a:p>
            <a:r>
              <a:rPr lang="en-US" sz="3200" dirty="0">
                <a:hlinkClick r:id="rId3"/>
              </a:rPr>
              <a:t>jdestefano@campbell.edu</a:t>
            </a:r>
            <a:endParaRPr lang="en-US" sz="3200" dirty="0"/>
          </a:p>
          <a:p>
            <a:endParaRPr lang="en-US" dirty="0"/>
          </a:p>
        </p:txBody>
      </p:sp>
      <p:sp>
        <p:nvSpPr>
          <p:cNvPr id="4" name="Content Placeholder 3">
            <a:extLst>
              <a:ext uri="{FF2B5EF4-FFF2-40B4-BE49-F238E27FC236}">
                <a16:creationId xmlns:a16="http://schemas.microsoft.com/office/drawing/2014/main" id="{E675163A-F149-91B3-2B3C-6F0ED8F5168E}"/>
              </a:ext>
            </a:extLst>
          </p:cNvPr>
          <p:cNvSpPr>
            <a:spLocks noGrp="1"/>
          </p:cNvSpPr>
          <p:nvPr>
            <p:ph sz="half" idx="2"/>
          </p:nvPr>
        </p:nvSpPr>
        <p:spPr/>
        <p:txBody>
          <a:bodyPr/>
          <a:lstStyle/>
          <a:p>
            <a:r>
              <a:rPr lang="en-US" dirty="0"/>
              <a:t>To schedule an appointment please reach out to Anjanette Porter </a:t>
            </a:r>
            <a:r>
              <a:rPr lang="en-US" dirty="0">
                <a:hlinkClick r:id="rId4"/>
              </a:rPr>
              <a:t>aporter@campbell.edu</a:t>
            </a:r>
            <a:endParaRPr lang="en-US" dirty="0"/>
          </a:p>
          <a:p>
            <a:r>
              <a:rPr lang="en-US" dirty="0"/>
              <a:t>919 865 4656</a:t>
            </a:r>
          </a:p>
          <a:p>
            <a:endParaRPr lang="en-US" dirty="0"/>
          </a:p>
          <a:p>
            <a:r>
              <a:rPr lang="en-US" dirty="0"/>
              <a:t>She is located on the 4</a:t>
            </a:r>
            <a:r>
              <a:rPr lang="en-US" baseline="30000" dirty="0"/>
              <a:t>th</a:t>
            </a:r>
            <a:r>
              <a:rPr lang="en-US" dirty="0"/>
              <a:t> Floor in the Faculty Secretaries Suite.</a:t>
            </a:r>
          </a:p>
        </p:txBody>
      </p:sp>
    </p:spTree>
    <p:extLst>
      <p:ext uri="{BB962C8B-B14F-4D97-AF65-F5344CB8AC3E}">
        <p14:creationId xmlns:p14="http://schemas.microsoft.com/office/powerpoint/2010/main" val="1266561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A25-5F8A-43A7-B4A0-6C39C87DA900}"/>
              </a:ext>
            </a:extLst>
          </p:cNvPr>
          <p:cNvSpPr>
            <a:spLocks noGrp="1"/>
          </p:cNvSpPr>
          <p:nvPr>
            <p:ph type="title"/>
          </p:nvPr>
        </p:nvSpPr>
        <p:spPr>
          <a:xfrm>
            <a:off x="1024128" y="585216"/>
            <a:ext cx="6066818" cy="1499616"/>
          </a:xfrm>
        </p:spPr>
        <p:txBody>
          <a:bodyPr>
            <a:normAutofit/>
          </a:bodyPr>
          <a:lstStyle/>
          <a:p>
            <a:r>
              <a:rPr lang="en-US" dirty="0"/>
              <a:t>What about campus infractions?</a:t>
            </a:r>
          </a:p>
        </p:txBody>
      </p:sp>
      <p:sp>
        <p:nvSpPr>
          <p:cNvPr id="3" name="Content Placeholder 2">
            <a:extLst>
              <a:ext uri="{FF2B5EF4-FFF2-40B4-BE49-F238E27FC236}">
                <a16:creationId xmlns:a16="http://schemas.microsoft.com/office/drawing/2014/main" id="{51F1A186-0C6A-4844-8F28-B8623B402B35}"/>
              </a:ext>
            </a:extLst>
          </p:cNvPr>
          <p:cNvSpPr>
            <a:spLocks noGrp="1"/>
          </p:cNvSpPr>
          <p:nvPr>
            <p:ph idx="1"/>
          </p:nvPr>
        </p:nvSpPr>
        <p:spPr>
          <a:xfrm>
            <a:off x="1024128" y="2286000"/>
            <a:ext cx="6066818" cy="4023360"/>
          </a:xfrm>
        </p:spPr>
        <p:txBody>
          <a:bodyPr>
            <a:normAutofit/>
          </a:bodyPr>
          <a:lstStyle/>
          <a:p>
            <a:r>
              <a:rPr lang="en-US" dirty="0"/>
              <a:t>Q: As an undergraduate, I got a drunk and disorderly citation from campus police. It was dismissed after I agreed to do community service. Disclose? </a:t>
            </a:r>
          </a:p>
          <a:p>
            <a:r>
              <a:rPr lang="en-US" dirty="0"/>
              <a:t>A: </a:t>
            </a:r>
            <a:r>
              <a:rPr lang="en-US" dirty="0">
                <a:solidFill>
                  <a:srgbClr val="FF0000"/>
                </a:solidFill>
              </a:rPr>
              <a:t>YES</a:t>
            </a:r>
          </a:p>
        </p:txBody>
      </p:sp>
      <p:pic>
        <p:nvPicPr>
          <p:cNvPr id="12290" name="Picture 2" descr="Appalachian State University Police Department - Home | Facebook">
            <a:extLst>
              <a:ext uri="{FF2B5EF4-FFF2-40B4-BE49-F238E27FC236}">
                <a16:creationId xmlns:a16="http://schemas.microsoft.com/office/drawing/2014/main" id="{11F124AC-935D-4EB8-949E-F22DE0E65B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64" r="17782"/>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997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0099-8F76-43EA-85C3-58AE1DA7171B}"/>
              </a:ext>
            </a:extLst>
          </p:cNvPr>
          <p:cNvSpPr>
            <a:spLocks noGrp="1"/>
          </p:cNvSpPr>
          <p:nvPr>
            <p:ph type="title"/>
          </p:nvPr>
        </p:nvSpPr>
        <p:spPr/>
        <p:txBody>
          <a:bodyPr/>
          <a:lstStyle/>
          <a:p>
            <a:r>
              <a:rPr lang="en-US" dirty="0"/>
              <a:t>What to do now</a:t>
            </a:r>
          </a:p>
        </p:txBody>
      </p:sp>
      <p:sp>
        <p:nvSpPr>
          <p:cNvPr id="3" name="Content Placeholder 2">
            <a:extLst>
              <a:ext uri="{FF2B5EF4-FFF2-40B4-BE49-F238E27FC236}">
                <a16:creationId xmlns:a16="http://schemas.microsoft.com/office/drawing/2014/main" id="{121CC928-5543-4CF5-B647-BE7F98C05407}"/>
              </a:ext>
            </a:extLst>
          </p:cNvPr>
          <p:cNvSpPr>
            <a:spLocks noGrp="1"/>
          </p:cNvSpPr>
          <p:nvPr>
            <p:ph idx="1"/>
          </p:nvPr>
        </p:nvSpPr>
        <p:spPr>
          <a:xfrm>
            <a:off x="1024128" y="1763486"/>
            <a:ext cx="9720073" cy="4545874"/>
          </a:xfrm>
        </p:spPr>
        <p:txBody>
          <a:bodyPr>
            <a:normAutofit/>
          </a:bodyPr>
          <a:lstStyle/>
          <a:p>
            <a:r>
              <a:rPr lang="en-US" sz="3200" dirty="0"/>
              <a:t>Think: is there anything I </a:t>
            </a:r>
            <a:r>
              <a:rPr lang="en-US" sz="3200" b="1" dirty="0"/>
              <a:t>forgot*</a:t>
            </a:r>
            <a:r>
              <a:rPr lang="en-US" sz="3200" dirty="0"/>
              <a:t> to disclose on my law school application? </a:t>
            </a:r>
          </a:p>
          <a:p>
            <a:pPr lvl="1"/>
            <a:r>
              <a:rPr lang="en-US" sz="2800" dirty="0"/>
              <a:t>IF NO: initial Part I, box 1</a:t>
            </a:r>
          </a:p>
          <a:p>
            <a:pPr lvl="1"/>
            <a:r>
              <a:rPr lang="en-US" sz="2800" dirty="0"/>
              <a:t>If YES: initial EITHER Part I, box 2 or box 3, depending on circumstances</a:t>
            </a:r>
          </a:p>
          <a:p>
            <a:pPr lvl="1"/>
            <a:r>
              <a:rPr lang="en-US" sz="2800" dirty="0"/>
              <a:t>If you check Part I, box 3, you will need to submit a short explanation detailing the disclosure with the form</a:t>
            </a:r>
          </a:p>
          <a:p>
            <a:pPr lvl="1"/>
            <a:r>
              <a:rPr lang="en-US" sz="2800" i="1" dirty="0"/>
              <a:t>*If you can’t remember what you disclosed on your law school application, please visit the admissions suite and review your app before filling out your character &amp; fitness form</a:t>
            </a:r>
          </a:p>
          <a:p>
            <a:pPr lvl="1"/>
            <a:endParaRPr lang="en-US" dirty="0"/>
          </a:p>
          <a:p>
            <a:pPr marL="128016" lvl="1" indent="0">
              <a:buNone/>
            </a:pPr>
            <a:endParaRPr lang="en-US" dirty="0"/>
          </a:p>
        </p:txBody>
      </p:sp>
    </p:spTree>
    <p:extLst>
      <p:ext uri="{BB962C8B-B14F-4D97-AF65-F5344CB8AC3E}">
        <p14:creationId xmlns:p14="http://schemas.microsoft.com/office/powerpoint/2010/main" val="1458795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06AC6-37B2-4288-A9F3-2A388A218A93}"/>
              </a:ext>
            </a:extLst>
          </p:cNvPr>
          <p:cNvSpPr>
            <a:spLocks noGrp="1"/>
          </p:cNvSpPr>
          <p:nvPr>
            <p:ph type="title"/>
          </p:nvPr>
        </p:nvSpPr>
        <p:spPr/>
        <p:txBody>
          <a:bodyPr/>
          <a:lstStyle/>
          <a:p>
            <a:r>
              <a:rPr lang="en-US" dirty="0"/>
              <a:t>WHAT HAPPENS IF I GET A SPEEDING TICKET ON MY WAY HOME FROM EXAMS IN April?</a:t>
            </a:r>
          </a:p>
        </p:txBody>
      </p:sp>
      <p:sp>
        <p:nvSpPr>
          <p:cNvPr id="3" name="Content Placeholder 2">
            <a:extLst>
              <a:ext uri="{FF2B5EF4-FFF2-40B4-BE49-F238E27FC236}">
                <a16:creationId xmlns:a16="http://schemas.microsoft.com/office/drawing/2014/main" id="{F2753F93-579A-45A9-8DEE-E5C855D74C87}"/>
              </a:ext>
            </a:extLst>
          </p:cNvPr>
          <p:cNvSpPr>
            <a:spLocks noGrp="1"/>
          </p:cNvSpPr>
          <p:nvPr>
            <p:ph idx="1"/>
          </p:nvPr>
        </p:nvSpPr>
        <p:spPr/>
        <p:txBody>
          <a:bodyPr/>
          <a:lstStyle/>
          <a:p>
            <a:r>
              <a:rPr lang="en-US" sz="2800" dirty="0"/>
              <a:t>1. You must UPDATE your character and fitness form</a:t>
            </a:r>
          </a:p>
          <a:p>
            <a:r>
              <a:rPr lang="en-US" sz="2800" dirty="0"/>
              <a:t>2. Get a copy of the form from the registrar’s suite, or visit the link from the Registrar</a:t>
            </a:r>
          </a:p>
          <a:p>
            <a:r>
              <a:rPr lang="en-US" sz="2800" dirty="0"/>
              <a:t>3. Check Part II, box 3</a:t>
            </a:r>
          </a:p>
          <a:p>
            <a:r>
              <a:rPr lang="en-US" sz="2800" dirty="0"/>
              <a:t>4. Attach memo and documentation</a:t>
            </a:r>
          </a:p>
          <a:p>
            <a:r>
              <a:rPr lang="en-US" sz="2800" dirty="0"/>
              <a:t>5. Submit to the wooden, locked box in the registrar’s suite</a:t>
            </a:r>
          </a:p>
          <a:p>
            <a:endParaRPr lang="en-US" dirty="0"/>
          </a:p>
        </p:txBody>
      </p:sp>
    </p:spTree>
    <p:extLst>
      <p:ext uri="{BB962C8B-B14F-4D97-AF65-F5344CB8AC3E}">
        <p14:creationId xmlns:p14="http://schemas.microsoft.com/office/powerpoint/2010/main" val="2660925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FF3C-1B97-414C-A9EE-79E37E044A27}"/>
              </a:ext>
            </a:extLst>
          </p:cNvPr>
          <p:cNvSpPr>
            <a:spLocks noGrp="1"/>
          </p:cNvSpPr>
          <p:nvPr>
            <p:ph type="title"/>
          </p:nvPr>
        </p:nvSpPr>
        <p:spPr/>
        <p:txBody>
          <a:bodyPr/>
          <a:lstStyle/>
          <a:p>
            <a:r>
              <a:rPr lang="en-US" dirty="0"/>
              <a:t>Annual updates are required	</a:t>
            </a:r>
          </a:p>
        </p:txBody>
      </p:sp>
      <p:sp>
        <p:nvSpPr>
          <p:cNvPr id="3" name="Content Placeholder 2">
            <a:extLst>
              <a:ext uri="{FF2B5EF4-FFF2-40B4-BE49-F238E27FC236}">
                <a16:creationId xmlns:a16="http://schemas.microsoft.com/office/drawing/2014/main" id="{F735F46F-F253-4EA1-BFC8-2F849283A6B4}"/>
              </a:ext>
            </a:extLst>
          </p:cNvPr>
          <p:cNvSpPr>
            <a:spLocks noGrp="1"/>
          </p:cNvSpPr>
          <p:nvPr>
            <p:ph idx="1"/>
          </p:nvPr>
        </p:nvSpPr>
        <p:spPr>
          <a:xfrm>
            <a:off x="1024129" y="1943100"/>
            <a:ext cx="6340058" cy="4366260"/>
          </a:xfrm>
        </p:spPr>
        <p:txBody>
          <a:bodyPr>
            <a:normAutofit/>
          </a:bodyPr>
          <a:lstStyle/>
          <a:p>
            <a:r>
              <a:rPr lang="en-US" sz="2800" dirty="0"/>
              <a:t>Even if you are a perfect human being who never speeds or gets into any kind of trouble, </a:t>
            </a:r>
            <a:r>
              <a:rPr lang="en-US" sz="2800" u="sng" dirty="0"/>
              <a:t>you MUST update your character and fitness form EVERY YEAR at the beginning of the year.</a:t>
            </a:r>
          </a:p>
        </p:txBody>
      </p:sp>
      <p:pic>
        <p:nvPicPr>
          <p:cNvPr id="13314" name="Picture 2" descr="Download free Flat design illustration christmas angel vector ...">
            <a:extLst>
              <a:ext uri="{FF2B5EF4-FFF2-40B4-BE49-F238E27FC236}">
                <a16:creationId xmlns:a16="http://schemas.microsoft.com/office/drawing/2014/main" id="{17DE81F3-D2A2-43E7-955E-685C6DD6A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850" y="1335024"/>
            <a:ext cx="401955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909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2C99-1757-49C7-9CB6-F11D7F6145A7}"/>
              </a:ext>
            </a:extLst>
          </p:cNvPr>
          <p:cNvSpPr>
            <a:spLocks noGrp="1"/>
          </p:cNvSpPr>
          <p:nvPr>
            <p:ph type="title"/>
          </p:nvPr>
        </p:nvSpPr>
        <p:spPr/>
        <p:txBody>
          <a:bodyPr/>
          <a:lstStyle/>
          <a:p>
            <a:r>
              <a:rPr lang="en-US" dirty="0"/>
              <a:t>Deadline for submission	</a:t>
            </a:r>
          </a:p>
        </p:txBody>
      </p:sp>
      <p:sp>
        <p:nvSpPr>
          <p:cNvPr id="3" name="Content Placeholder 2">
            <a:extLst>
              <a:ext uri="{FF2B5EF4-FFF2-40B4-BE49-F238E27FC236}">
                <a16:creationId xmlns:a16="http://schemas.microsoft.com/office/drawing/2014/main" id="{8A95F35D-954B-4B1D-98E1-710FC0A24F0D}"/>
              </a:ext>
            </a:extLst>
          </p:cNvPr>
          <p:cNvSpPr>
            <a:spLocks noGrp="1"/>
          </p:cNvSpPr>
          <p:nvPr>
            <p:ph idx="1"/>
          </p:nvPr>
        </p:nvSpPr>
        <p:spPr>
          <a:xfrm>
            <a:off x="174172" y="1785256"/>
            <a:ext cx="10191752" cy="5072743"/>
          </a:xfrm>
        </p:spPr>
        <p:txBody>
          <a:bodyPr>
            <a:normAutofit fontScale="92500" lnSpcReduction="20000"/>
          </a:bodyPr>
          <a:lstStyle/>
          <a:p>
            <a:pPr>
              <a:buFont typeface="Wingdings" panose="05000000000000000000" pitchFamily="2" charset="2"/>
              <a:buChar char="Ø"/>
            </a:pPr>
            <a:r>
              <a:rPr lang="en-US" sz="3200" dirty="0"/>
              <a:t>Complete and submit your form.</a:t>
            </a:r>
          </a:p>
          <a:p>
            <a:pPr>
              <a:buFont typeface="Wingdings" panose="05000000000000000000" pitchFamily="2" charset="2"/>
              <a:buChar char="Ø"/>
            </a:pPr>
            <a:r>
              <a:rPr lang="en-US" sz="3200" dirty="0">
                <a:highlight>
                  <a:srgbClr val="FFFF00"/>
                </a:highlight>
              </a:rPr>
              <a:t>You will complete the form from the QR code. If you need a direct link, I will send that out to the class after the presentation. Make sure to completely fill out the form. Follow the submission directions. If you need to supplement your application with new information, you can complete the form and submit it before the deadline. </a:t>
            </a:r>
          </a:p>
          <a:p>
            <a:pPr>
              <a:buFont typeface="Wingdings" panose="05000000000000000000" pitchFamily="2" charset="2"/>
              <a:buChar char="Ø"/>
            </a:pPr>
            <a:r>
              <a:rPr lang="en-US" sz="3200" dirty="0"/>
              <a:t>Deadline for submission of your form is </a:t>
            </a:r>
            <a:r>
              <a:rPr lang="en-US" sz="3200" dirty="0">
                <a:highlight>
                  <a:srgbClr val="FFFF00"/>
                </a:highlight>
              </a:rPr>
              <a:t>September 5, 2025</a:t>
            </a:r>
            <a:r>
              <a:rPr lang="en-US" sz="3200" dirty="0"/>
              <a:t>. </a:t>
            </a:r>
          </a:p>
          <a:p>
            <a:pPr>
              <a:buFont typeface="Wingdings" panose="05000000000000000000" pitchFamily="2" charset="2"/>
              <a:buChar char="Ø"/>
            </a:pPr>
            <a:r>
              <a:rPr lang="en-US" sz="3200" dirty="0"/>
              <a:t>If you cannot obtain the additional information that you need before September 5, 2025, you MUST contact me before the deadline to explain why you cannot meet it (or face disciplinary action)</a:t>
            </a:r>
          </a:p>
          <a:p>
            <a:pPr>
              <a:buFont typeface="Wingdings" panose="05000000000000000000" pitchFamily="2" charset="2"/>
              <a:buChar char="Ø"/>
            </a:pPr>
            <a:r>
              <a:rPr lang="en-US" sz="3200" dirty="0"/>
              <a:t>This deadline is </a:t>
            </a:r>
            <a:r>
              <a:rPr lang="en-US" sz="3200" b="1" dirty="0">
                <a:solidFill>
                  <a:srgbClr val="FF0000"/>
                </a:solidFill>
              </a:rPr>
              <a:t>strict</a:t>
            </a:r>
            <a:r>
              <a:rPr lang="en-US" sz="3200" b="1" dirty="0"/>
              <a:t>.  </a:t>
            </a:r>
            <a:endParaRPr lang="en-US" sz="3200" dirty="0"/>
          </a:p>
          <a:p>
            <a:endParaRPr lang="en-US" dirty="0"/>
          </a:p>
        </p:txBody>
      </p:sp>
      <p:pic>
        <p:nvPicPr>
          <p:cNvPr id="14338" name="Picture 2" descr="Six Tips for Never Missing Another Project Deadline | Wrike">
            <a:extLst>
              <a:ext uri="{FF2B5EF4-FFF2-40B4-BE49-F238E27FC236}">
                <a16:creationId xmlns:a16="http://schemas.microsoft.com/office/drawing/2014/main" id="{F93582D0-ED24-4AD5-8686-96D5945AE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0"/>
            <a:ext cx="4692650" cy="230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769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Users\tillyd\Desktop\Images &amp; Clipart (2)\any questions.jpg">
            <a:extLst>
              <a:ext uri="{FF2B5EF4-FFF2-40B4-BE49-F238E27FC236}">
                <a16:creationId xmlns:a16="http://schemas.microsoft.com/office/drawing/2014/main" id="{2E2D9FC5-835F-47EE-BF75-A4B72D4A0E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30"/>
          <a:stretch/>
        </p:blipFill>
        <p:spPr bwMode="auto">
          <a:xfrm>
            <a:off x="20" y="9"/>
            <a:ext cx="12191980" cy="6705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100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6C06-2C80-3CB9-D3C8-BD418F73C799}"/>
              </a:ext>
            </a:extLst>
          </p:cNvPr>
          <p:cNvSpPr>
            <a:spLocks noGrp="1"/>
          </p:cNvSpPr>
          <p:nvPr>
            <p:ph type="title"/>
          </p:nvPr>
        </p:nvSpPr>
        <p:spPr/>
        <p:txBody>
          <a:bodyPr/>
          <a:lstStyle/>
          <a:p>
            <a:r>
              <a:rPr lang="en-US" dirty="0"/>
              <a:t>IMPORTANT INFORMATION TO KEEP</a:t>
            </a:r>
          </a:p>
        </p:txBody>
      </p:sp>
      <p:sp>
        <p:nvSpPr>
          <p:cNvPr id="3" name="Content Placeholder 2">
            <a:extLst>
              <a:ext uri="{FF2B5EF4-FFF2-40B4-BE49-F238E27FC236}">
                <a16:creationId xmlns:a16="http://schemas.microsoft.com/office/drawing/2014/main" id="{62B1E82A-A144-2439-A4C2-772FB99A2F42}"/>
              </a:ext>
            </a:extLst>
          </p:cNvPr>
          <p:cNvSpPr>
            <a:spLocks noGrp="1"/>
          </p:cNvSpPr>
          <p:nvPr>
            <p:ph idx="1"/>
          </p:nvPr>
        </p:nvSpPr>
        <p:spPr/>
        <p:txBody>
          <a:bodyPr/>
          <a:lstStyle/>
          <a:p>
            <a:endParaRPr lang="en-US" dirty="0"/>
          </a:p>
          <a:p>
            <a:pPr lvl="8"/>
            <a:r>
              <a:rPr lang="en-US" sz="3200" dirty="0"/>
              <a:t>Associate Dean Hinds-Glick</a:t>
            </a:r>
          </a:p>
          <a:p>
            <a:r>
              <a:rPr lang="en-US" dirty="0">
                <a:highlight>
                  <a:srgbClr val="FFFF00"/>
                </a:highlight>
              </a:rPr>
              <a:t>EMERGENCY CONTACT 919 349 6438  Save it in your phone!</a:t>
            </a:r>
          </a:p>
          <a:p>
            <a:r>
              <a:rPr lang="en-US" dirty="0"/>
              <a:t>Office Phone (919) 865 4662</a:t>
            </a:r>
          </a:p>
          <a:p>
            <a:r>
              <a:rPr lang="en-US" dirty="0"/>
              <a:t>Email: </a:t>
            </a:r>
            <a:r>
              <a:rPr lang="en-US" dirty="0">
                <a:hlinkClick r:id="rId3"/>
              </a:rPr>
              <a:t>hindsglicks@campbell.edu</a:t>
            </a:r>
            <a:endParaRPr lang="en-US" dirty="0"/>
          </a:p>
          <a:p>
            <a:endParaRPr lang="en-US" dirty="0"/>
          </a:p>
        </p:txBody>
      </p:sp>
    </p:spTree>
    <p:extLst>
      <p:ext uri="{BB962C8B-B14F-4D97-AF65-F5344CB8AC3E}">
        <p14:creationId xmlns:p14="http://schemas.microsoft.com/office/powerpoint/2010/main" val="195208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A17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3E998A-44F9-4E39-912C-4097D6ADF839}"/>
              </a:ext>
            </a:extLst>
          </p:cNvPr>
          <p:cNvSpPr>
            <a:spLocks noGrp="1"/>
          </p:cNvSpPr>
          <p:nvPr>
            <p:ph type="title"/>
          </p:nvPr>
        </p:nvSpPr>
        <p:spPr>
          <a:xfrm>
            <a:off x="524256" y="4767072"/>
            <a:ext cx="6594189" cy="1625210"/>
          </a:xfrm>
        </p:spPr>
        <p:txBody>
          <a:bodyPr vert="horz" lIns="91440" tIns="45720" rIns="91440" bIns="45720" rtlCol="0">
            <a:normAutofit/>
          </a:bodyPr>
          <a:lstStyle/>
          <a:p>
            <a:pPr algn="r"/>
            <a:r>
              <a:rPr lang="en-US" sz="4600">
                <a:solidFill>
                  <a:srgbClr val="FFFFFF"/>
                </a:solidFill>
              </a:rPr>
              <a:t>Campbell Law associate dean: </a:t>
            </a:r>
            <a:br>
              <a:rPr lang="en-US" sz="4600">
                <a:solidFill>
                  <a:srgbClr val="FFFFFF"/>
                </a:solidFill>
              </a:rPr>
            </a:br>
            <a:r>
              <a:rPr lang="en-US" sz="4600">
                <a:solidFill>
                  <a:srgbClr val="FFFFFF"/>
                </a:solidFill>
              </a:rPr>
              <a:t>Facilitate Legal Education</a:t>
            </a:r>
          </a:p>
        </p:txBody>
      </p:sp>
      <p:pic>
        <p:nvPicPr>
          <p:cNvPr id="4" name="Picture 2" descr="Facilitator Profile Male - WeRentrepreneur">
            <a:extLst>
              <a:ext uri="{FF2B5EF4-FFF2-40B4-BE49-F238E27FC236}">
                <a16:creationId xmlns:a16="http://schemas.microsoft.com/office/drawing/2014/main" id="{24E5FCE8-A8D7-4091-A1FE-E0B719F4BD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37" r="1" b="1737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2C9611-E211-48E6-B4CE-F4A839D169B7}"/>
              </a:ext>
            </a:extLst>
          </p:cNvPr>
          <p:cNvSpPr>
            <a:spLocks noGrp="1"/>
          </p:cNvSpPr>
          <p:nvPr>
            <p:ph idx="1"/>
          </p:nvPr>
        </p:nvSpPr>
        <p:spPr>
          <a:xfrm>
            <a:off x="8029319" y="917725"/>
            <a:ext cx="3424739" cy="4852362"/>
          </a:xfrm>
        </p:spPr>
        <p:txBody>
          <a:bodyPr vert="horz" lIns="45720" tIns="45720" rIns="45720" bIns="45720" rtlCol="0" anchor="ctr">
            <a:normAutofit/>
          </a:bodyPr>
          <a:lstStyle/>
          <a:p>
            <a:pPr>
              <a:spcAft>
                <a:spcPts val="600"/>
              </a:spcAft>
            </a:pPr>
            <a:r>
              <a:rPr lang="en-US" sz="2000" b="1" dirty="0">
                <a:solidFill>
                  <a:srgbClr val="FFFFFF"/>
                </a:solidFill>
              </a:rPr>
              <a:t>Sha Hinds-Glick</a:t>
            </a:r>
          </a:p>
          <a:p>
            <a:pPr>
              <a:spcAft>
                <a:spcPts val="600"/>
              </a:spcAft>
            </a:pPr>
            <a:r>
              <a:rPr lang="en-US" sz="2000" dirty="0">
                <a:solidFill>
                  <a:srgbClr val="FFFFFF"/>
                </a:solidFill>
              </a:rPr>
              <a:t>919-865-4662</a:t>
            </a:r>
          </a:p>
          <a:p>
            <a:pPr>
              <a:spcAft>
                <a:spcPts val="600"/>
              </a:spcAft>
            </a:pPr>
            <a:r>
              <a:rPr lang="en-US" sz="2000" dirty="0">
                <a:solidFill>
                  <a:srgbClr val="FFFFFF"/>
                </a:solidFill>
              </a:rPr>
              <a:t>hindsglicks@campbell.edu</a:t>
            </a:r>
          </a:p>
          <a:p>
            <a:pPr>
              <a:spcAft>
                <a:spcPts val="600"/>
              </a:spcAft>
            </a:pPr>
            <a:r>
              <a:rPr lang="en-US" sz="2000" dirty="0">
                <a:solidFill>
                  <a:srgbClr val="FFFFFF"/>
                </a:solidFill>
              </a:rPr>
              <a:t>Office 406D</a:t>
            </a:r>
          </a:p>
          <a:p>
            <a:pPr>
              <a:spcAft>
                <a:spcPts val="600"/>
              </a:spcAft>
            </a:pPr>
            <a:endParaRPr lang="en-US" sz="2000" dirty="0">
              <a:solidFill>
                <a:srgbClr val="FFFFFF"/>
              </a:solidFill>
            </a:endParaRPr>
          </a:p>
          <a:p>
            <a:pPr>
              <a:spcAft>
                <a:spcPts val="600"/>
              </a:spcAft>
            </a:pPr>
            <a:r>
              <a:rPr lang="en-US" sz="2000" dirty="0">
                <a:solidFill>
                  <a:srgbClr val="FFFFFF"/>
                </a:solidFill>
              </a:rPr>
              <a:t>Emergency contact:</a:t>
            </a:r>
          </a:p>
          <a:p>
            <a:pPr>
              <a:spcAft>
                <a:spcPts val="600"/>
              </a:spcAft>
            </a:pPr>
            <a:r>
              <a:rPr lang="en-US" sz="2000" dirty="0">
                <a:solidFill>
                  <a:srgbClr val="FFFFFF"/>
                </a:solidFill>
              </a:rPr>
              <a:t>919 349-6438</a:t>
            </a:r>
          </a:p>
          <a:p>
            <a:pPr>
              <a:spcAft>
                <a:spcPts val="600"/>
              </a:spcAft>
            </a:pPr>
            <a:endParaRPr lang="en-US" sz="2000" dirty="0">
              <a:solidFill>
                <a:srgbClr val="FFFFFF"/>
              </a:solidFill>
            </a:endParaRPr>
          </a:p>
        </p:txBody>
      </p:sp>
    </p:spTree>
    <p:extLst>
      <p:ext uri="{BB962C8B-B14F-4D97-AF65-F5344CB8AC3E}">
        <p14:creationId xmlns:p14="http://schemas.microsoft.com/office/powerpoint/2010/main" val="285952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D796E-B7C7-4816-B71C-468D7896BA3E}"/>
              </a:ext>
            </a:extLst>
          </p:cNvPr>
          <p:cNvSpPr>
            <a:spLocks noGrp="1"/>
          </p:cNvSpPr>
          <p:nvPr>
            <p:ph type="title"/>
          </p:nvPr>
        </p:nvSpPr>
        <p:spPr/>
        <p:txBody>
          <a:bodyPr/>
          <a:lstStyle/>
          <a:p>
            <a:r>
              <a:rPr lang="en-US" dirty="0"/>
              <a:t>You </a:t>
            </a:r>
            <a:r>
              <a:rPr lang="en-US" u="sng" dirty="0"/>
              <a:t>must</a:t>
            </a:r>
            <a:r>
              <a:rPr lang="en-US" dirty="0"/>
              <a:t> contact me when: </a:t>
            </a:r>
          </a:p>
        </p:txBody>
      </p:sp>
      <p:sp>
        <p:nvSpPr>
          <p:cNvPr id="3" name="Content Placeholder 2">
            <a:extLst>
              <a:ext uri="{FF2B5EF4-FFF2-40B4-BE49-F238E27FC236}">
                <a16:creationId xmlns:a16="http://schemas.microsoft.com/office/drawing/2014/main" id="{08965412-6A12-43FE-B331-5880EE68DF08}"/>
              </a:ext>
            </a:extLst>
          </p:cNvPr>
          <p:cNvSpPr>
            <a:spLocks noGrp="1"/>
          </p:cNvSpPr>
          <p:nvPr>
            <p:ph idx="1"/>
          </p:nvPr>
        </p:nvSpPr>
        <p:spPr>
          <a:xfrm>
            <a:off x="1024128" y="2249424"/>
            <a:ext cx="10577322" cy="4023360"/>
          </a:xfrm>
        </p:spPr>
        <p:txBody>
          <a:bodyPr>
            <a:normAutofit fontScale="92500" lnSpcReduction="20000"/>
          </a:bodyPr>
          <a:lstStyle/>
          <a:p>
            <a:pPr>
              <a:buFont typeface="Wingdings" panose="05000000000000000000" pitchFamily="2" charset="2"/>
              <a:buChar char="Ø"/>
            </a:pPr>
            <a:endParaRPr lang="en-US" sz="2800" dirty="0"/>
          </a:p>
          <a:p>
            <a:pPr>
              <a:buFont typeface="Wingdings" panose="05000000000000000000" pitchFamily="2" charset="2"/>
              <a:buChar char="Ø"/>
            </a:pPr>
            <a:r>
              <a:rPr lang="en-US" sz="2800" dirty="0"/>
              <a:t>You need to withdraw from school or a class</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You have a serious medical or personal issue that may jeopardize your ability to successfully complete the semester</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Your academic performance has put you on probation/exclusion</a:t>
            </a:r>
          </a:p>
          <a:p>
            <a:pPr marL="0" indent="0">
              <a:buNone/>
            </a:pPr>
            <a:endParaRPr lang="en-US" sz="2800" dirty="0"/>
          </a:p>
          <a:p>
            <a:pPr marL="0" indent="0">
              <a:buNone/>
            </a:pPr>
            <a:r>
              <a:rPr lang="en-US" dirty="0"/>
              <a:t> </a:t>
            </a:r>
          </a:p>
          <a:p>
            <a:endParaRPr lang="en-US" dirty="0"/>
          </a:p>
        </p:txBody>
      </p:sp>
      <p:pic>
        <p:nvPicPr>
          <p:cNvPr id="15364" name="Picture 4" descr="Contact – The Eccentric Fundamentalist">
            <a:extLst>
              <a:ext uri="{FF2B5EF4-FFF2-40B4-BE49-F238E27FC236}">
                <a16:creationId xmlns:a16="http://schemas.microsoft.com/office/drawing/2014/main" id="{D072F08C-F804-43B3-84A6-9C0DAF15D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8847" y="760857"/>
            <a:ext cx="3629025"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02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9587F-87A2-4527-B6BE-713363050465}"/>
              </a:ext>
            </a:extLst>
          </p:cNvPr>
          <p:cNvSpPr>
            <a:spLocks noGrp="1"/>
          </p:cNvSpPr>
          <p:nvPr>
            <p:ph type="title"/>
          </p:nvPr>
        </p:nvSpPr>
        <p:spPr/>
        <p:txBody>
          <a:bodyPr/>
          <a:lstStyle/>
          <a:p>
            <a:r>
              <a:rPr lang="en-US" dirty="0"/>
              <a:t>Withdrawing from school</a:t>
            </a:r>
          </a:p>
        </p:txBody>
      </p:sp>
      <p:sp>
        <p:nvSpPr>
          <p:cNvPr id="3" name="Content Placeholder 2">
            <a:extLst>
              <a:ext uri="{FF2B5EF4-FFF2-40B4-BE49-F238E27FC236}">
                <a16:creationId xmlns:a16="http://schemas.microsoft.com/office/drawing/2014/main" id="{AE2CFA8D-AE0C-4759-AAE3-B36F3B2DA05A}"/>
              </a:ext>
            </a:extLst>
          </p:cNvPr>
          <p:cNvSpPr>
            <a:spLocks noGrp="1"/>
          </p:cNvSpPr>
          <p:nvPr>
            <p:ph idx="1"/>
          </p:nvPr>
        </p:nvSpPr>
        <p:spPr/>
        <p:txBody>
          <a:bodyPr>
            <a:normAutofit/>
          </a:bodyPr>
          <a:lstStyle/>
          <a:p>
            <a:pPr>
              <a:buFont typeface="Wingdings" panose="05000000000000000000" pitchFamily="2" charset="2"/>
              <a:buChar char="Ø"/>
            </a:pPr>
            <a:r>
              <a:rPr lang="en-US" sz="2800" dirty="0"/>
              <a:t>Contact me directly. Hindsglicks@campbell.edu</a:t>
            </a:r>
          </a:p>
          <a:p>
            <a:pPr>
              <a:buFont typeface="Wingdings" panose="05000000000000000000" pitchFamily="2" charset="2"/>
              <a:buChar char="Ø"/>
            </a:pPr>
            <a:r>
              <a:rPr lang="en-US" sz="2800" dirty="0"/>
              <a:t>You will also need to talk to Lisa Clark, Assistant Director of Financial Aid:</a:t>
            </a:r>
          </a:p>
          <a:p>
            <a:pPr lvl="1">
              <a:buFont typeface="Wingdings" panose="05000000000000000000" pitchFamily="2" charset="2"/>
              <a:buChar char="Ø"/>
            </a:pPr>
            <a:r>
              <a:rPr lang="en-US" sz="2400" dirty="0">
                <a:hlinkClick r:id="rId3"/>
              </a:rPr>
              <a:t>clarkl@Campbell.edu</a:t>
            </a:r>
            <a:endParaRPr lang="en-US" sz="2400" dirty="0"/>
          </a:p>
          <a:p>
            <a:pPr lvl="1">
              <a:buFont typeface="Wingdings" panose="05000000000000000000" pitchFamily="2" charset="2"/>
              <a:buChar char="Ø"/>
            </a:pPr>
            <a:r>
              <a:rPr lang="en-US" sz="2400" dirty="0"/>
              <a:t>Office 102C</a:t>
            </a:r>
          </a:p>
          <a:p>
            <a:pPr lvl="1">
              <a:buFont typeface="Wingdings" panose="05000000000000000000" pitchFamily="2" charset="2"/>
              <a:buChar char="Ø"/>
            </a:pPr>
            <a:r>
              <a:rPr lang="en-US" sz="2400" dirty="0"/>
              <a:t>919-865-5220</a:t>
            </a:r>
          </a:p>
        </p:txBody>
      </p:sp>
      <p:pic>
        <p:nvPicPr>
          <p:cNvPr id="16386" name="Picture 2" descr="Withdrawal is here!. Dear all, | by Dbrain | Medium">
            <a:extLst>
              <a:ext uri="{FF2B5EF4-FFF2-40B4-BE49-F238E27FC236}">
                <a16:creationId xmlns:a16="http://schemas.microsoft.com/office/drawing/2014/main" id="{DDAE0F7A-DA31-41AD-9F4C-EEA08D1DBB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192" y="3662553"/>
            <a:ext cx="4678680"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29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2020 Bowls Calendar Released - Bowls ACT">
            <a:extLst>
              <a:ext uri="{FF2B5EF4-FFF2-40B4-BE49-F238E27FC236}">
                <a16:creationId xmlns:a16="http://schemas.microsoft.com/office/drawing/2014/main" id="{7E01DE06-FF2A-4717-A714-38D5EA5854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5" b="2466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E1CF2A21-8A04-457E-A95E-0E005AEE7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49A93D-128C-495E-A673-BC202DCDEBEE}"/>
              </a:ext>
            </a:extLst>
          </p:cNvPr>
          <p:cNvSpPr>
            <a:spLocks noGrp="1"/>
          </p:cNvSpPr>
          <p:nvPr>
            <p:ph type="title"/>
          </p:nvPr>
        </p:nvSpPr>
        <p:spPr>
          <a:xfrm>
            <a:off x="1024128" y="585216"/>
            <a:ext cx="6066816" cy="1499616"/>
          </a:xfrm>
        </p:spPr>
        <p:txBody>
          <a:bodyPr>
            <a:normAutofit/>
          </a:bodyPr>
          <a:lstStyle/>
          <a:p>
            <a:r>
              <a:rPr lang="en-US">
                <a:solidFill>
                  <a:srgbClr val="000000"/>
                </a:solidFill>
              </a:rPr>
              <a:t>Academic calendar</a:t>
            </a:r>
          </a:p>
        </p:txBody>
      </p:sp>
      <p:cxnSp>
        <p:nvCxnSpPr>
          <p:cNvPr id="73" name="Straight Connector 72">
            <a:extLst>
              <a:ext uri="{FF2B5EF4-FFF2-40B4-BE49-F238E27FC236}">
                <a16:creationId xmlns:a16="http://schemas.microsoft.com/office/drawing/2014/main" id="{8435344E-67FA-430E-A28D-6DF65F6262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6F2306-C01B-45DA-9C9A-22B895DC6177}"/>
              </a:ext>
            </a:extLst>
          </p:cNvPr>
          <p:cNvSpPr>
            <a:spLocks noGrp="1"/>
          </p:cNvSpPr>
          <p:nvPr>
            <p:ph idx="1"/>
          </p:nvPr>
        </p:nvSpPr>
        <p:spPr>
          <a:xfrm>
            <a:off x="685800" y="1981200"/>
            <a:ext cx="6405144" cy="4328160"/>
          </a:xfrm>
        </p:spPr>
        <p:txBody>
          <a:bodyPr>
            <a:normAutofit/>
          </a:bodyPr>
          <a:lstStyle/>
          <a:p>
            <a:pPr marL="342900" indent="-342900">
              <a:buFont typeface="Wingdings" panose="05000000000000000000" pitchFamily="2" charset="2"/>
              <a:buChar char="Ø"/>
            </a:pPr>
            <a:r>
              <a:rPr lang="en-US" sz="3000" dirty="0">
                <a:solidFill>
                  <a:srgbClr val="000000"/>
                </a:solidFill>
              </a:rPr>
              <a:t>Key dates to be aware of:</a:t>
            </a:r>
          </a:p>
          <a:p>
            <a:pPr marL="672084" lvl="4" indent="-342900">
              <a:buFont typeface="Wingdings" panose="05000000000000000000" pitchFamily="2" charset="2"/>
              <a:buChar char="Ø"/>
            </a:pPr>
            <a:endParaRPr lang="en-US" sz="2400" dirty="0">
              <a:solidFill>
                <a:srgbClr val="000000"/>
              </a:solidFill>
            </a:endParaRPr>
          </a:p>
          <a:p>
            <a:pPr marL="672084" lvl="4" indent="-342900">
              <a:buFont typeface="Wingdings" panose="05000000000000000000" pitchFamily="2" charset="2"/>
              <a:buChar char="Ø"/>
            </a:pPr>
            <a:r>
              <a:rPr lang="en-US" sz="2400" dirty="0">
                <a:solidFill>
                  <a:srgbClr val="000000"/>
                </a:solidFill>
              </a:rPr>
              <a:t>August 22nd by 4 pm: Last day to withdraw from law school and receive </a:t>
            </a:r>
            <a:r>
              <a:rPr lang="en-US" sz="2400" u="sng" dirty="0">
                <a:solidFill>
                  <a:srgbClr val="00B050"/>
                </a:solidFill>
              </a:rPr>
              <a:t>any</a:t>
            </a:r>
            <a:r>
              <a:rPr lang="en-US" sz="2400" dirty="0">
                <a:solidFill>
                  <a:srgbClr val="00B050"/>
                </a:solidFill>
              </a:rPr>
              <a:t> tuition refund</a:t>
            </a:r>
          </a:p>
          <a:p>
            <a:pPr marL="672084" lvl="4" indent="-342900">
              <a:buFont typeface="Wingdings" panose="05000000000000000000" pitchFamily="2" charset="2"/>
              <a:buChar char="Ø"/>
            </a:pPr>
            <a:r>
              <a:rPr lang="en-US" sz="2400" dirty="0">
                <a:solidFill>
                  <a:srgbClr val="000000"/>
                </a:solidFill>
              </a:rPr>
              <a:t>September 5th: </a:t>
            </a:r>
            <a:r>
              <a:rPr lang="en-US" sz="2400" dirty="0">
                <a:solidFill>
                  <a:srgbClr val="FF0000"/>
                </a:solidFill>
              </a:rPr>
              <a:t>Character &amp; Fitness Forms Due</a:t>
            </a:r>
          </a:p>
          <a:p>
            <a:pPr marL="672084" lvl="4" indent="-342900">
              <a:buFont typeface="Wingdings" panose="05000000000000000000" pitchFamily="2" charset="2"/>
              <a:buChar char="Ø"/>
            </a:pPr>
            <a:r>
              <a:rPr lang="en-US" sz="2400" dirty="0">
                <a:solidFill>
                  <a:srgbClr val="000000"/>
                </a:solidFill>
              </a:rPr>
              <a:t>October 20th: Last day to withdraw without permission without an “</a:t>
            </a:r>
            <a:r>
              <a:rPr lang="en-US" sz="2400" dirty="0">
                <a:solidFill>
                  <a:srgbClr val="FF0000"/>
                </a:solidFill>
              </a:rPr>
              <a:t>F</a:t>
            </a:r>
            <a:r>
              <a:rPr lang="en-US" sz="2400" dirty="0">
                <a:solidFill>
                  <a:srgbClr val="000000"/>
                </a:solidFill>
              </a:rPr>
              <a:t>”</a:t>
            </a:r>
          </a:p>
          <a:p>
            <a:pPr marL="672084" lvl="4" indent="-342900">
              <a:buFont typeface="Wingdings" panose="05000000000000000000" pitchFamily="2" charset="2"/>
              <a:buChar char="Ø"/>
            </a:pPr>
            <a:r>
              <a:rPr lang="en-US" sz="2400" dirty="0">
                <a:solidFill>
                  <a:srgbClr val="000000"/>
                </a:solidFill>
              </a:rPr>
              <a:t>December 1-12: exam period </a:t>
            </a:r>
          </a:p>
          <a:p>
            <a:pPr>
              <a:buFont typeface="Wingdings" panose="05000000000000000000" pitchFamily="2" charset="2"/>
              <a:buChar char="Ø"/>
            </a:pPr>
            <a:r>
              <a:rPr lang="en-US" sz="2400" dirty="0">
                <a:solidFill>
                  <a:srgbClr val="000000"/>
                </a:solidFill>
              </a:rPr>
              <a:t>Schedule of 1L exams will include Sat., Dec. 6</a:t>
            </a:r>
            <a:r>
              <a:rPr lang="en-US" sz="2400" baseline="30000" dirty="0">
                <a:solidFill>
                  <a:srgbClr val="000000"/>
                </a:solidFill>
              </a:rPr>
              <a:t>th</a:t>
            </a:r>
            <a:endParaRPr lang="en-US" sz="2400"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89807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257AF2C-0A15-4CEB-B468-2A50AA3EA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9C4A67-1FE6-4419-AE54-36DC228D5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6E0DA-36D8-478F-A387-1EA24E044AE5}"/>
              </a:ext>
            </a:extLst>
          </p:cNvPr>
          <p:cNvSpPr>
            <a:spLocks noGrp="1"/>
          </p:cNvSpPr>
          <p:nvPr>
            <p:ph type="title"/>
          </p:nvPr>
        </p:nvSpPr>
        <p:spPr>
          <a:xfrm>
            <a:off x="1024128" y="4971088"/>
            <a:ext cx="9720072" cy="1499616"/>
          </a:xfrm>
        </p:spPr>
        <p:txBody>
          <a:bodyPr>
            <a:normAutofit/>
          </a:bodyPr>
          <a:lstStyle/>
          <a:p>
            <a:r>
              <a:rPr lang="en-US">
                <a:solidFill>
                  <a:srgbClr val="FFFFFF"/>
                </a:solidFill>
              </a:rPr>
              <a:t>Exams/Midterms</a:t>
            </a:r>
          </a:p>
        </p:txBody>
      </p:sp>
      <p:cxnSp>
        <p:nvCxnSpPr>
          <p:cNvPr id="23" name="Straight Connector 22">
            <a:extLst>
              <a:ext uri="{FF2B5EF4-FFF2-40B4-BE49-F238E27FC236}">
                <a16:creationId xmlns:a16="http://schemas.microsoft.com/office/drawing/2014/main" id="{CBB95296-1237-4C56-861C-8A75F892BE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D28B5CAE-BCEF-45B4-AA74-BA8D93DCCF81}"/>
              </a:ext>
            </a:extLst>
          </p:cNvPr>
          <p:cNvGraphicFramePr>
            <a:graphicFrameLocks noGrp="1"/>
          </p:cNvGraphicFramePr>
          <p:nvPr>
            <p:ph idx="1"/>
            <p:extLst>
              <p:ext uri="{D42A27DB-BD31-4B8C-83A1-F6EECF244321}">
                <p14:modId xmlns:p14="http://schemas.microsoft.com/office/powerpoint/2010/main" val="359476744"/>
              </p:ext>
            </p:extLst>
          </p:nvPr>
        </p:nvGraphicFramePr>
        <p:xfrm>
          <a:off x="642938" y="387296"/>
          <a:ext cx="10896600" cy="3882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929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6721-C43C-4BD1-A86E-39BBEF9F1C19}"/>
              </a:ext>
            </a:extLst>
          </p:cNvPr>
          <p:cNvSpPr>
            <a:spLocks noGrp="1"/>
          </p:cNvSpPr>
          <p:nvPr>
            <p:ph type="title"/>
          </p:nvPr>
        </p:nvSpPr>
        <p:spPr/>
        <p:txBody>
          <a:bodyPr/>
          <a:lstStyle/>
          <a:p>
            <a:r>
              <a:rPr lang="en-US" dirty="0"/>
              <a:t>grades</a:t>
            </a:r>
          </a:p>
        </p:txBody>
      </p:sp>
      <p:sp>
        <p:nvSpPr>
          <p:cNvPr id="3" name="Content Placeholder 2">
            <a:extLst>
              <a:ext uri="{FF2B5EF4-FFF2-40B4-BE49-F238E27FC236}">
                <a16:creationId xmlns:a16="http://schemas.microsoft.com/office/drawing/2014/main" id="{D3FD4C91-A326-4100-BA59-9272444B6E55}"/>
              </a:ext>
            </a:extLst>
          </p:cNvPr>
          <p:cNvSpPr>
            <a:spLocks noGrp="1"/>
          </p:cNvSpPr>
          <p:nvPr>
            <p:ph idx="1"/>
          </p:nvPr>
        </p:nvSpPr>
        <p:spPr>
          <a:xfrm>
            <a:off x="1024128" y="1815548"/>
            <a:ext cx="9720073" cy="4493812"/>
          </a:xfrm>
        </p:spPr>
        <p:txBody>
          <a:bodyPr>
            <a:normAutofit/>
          </a:bodyPr>
          <a:lstStyle/>
          <a:p>
            <a:r>
              <a:rPr lang="en-US" u="sng" dirty="0">
                <a:hlinkClick r:id="rId3"/>
              </a:rPr>
              <a:t>https://law.campbell.edu/learn/academic-program/grading-information-and-academic-standards/</a:t>
            </a:r>
            <a:endParaRPr lang="en-US" u="sng" dirty="0"/>
          </a:p>
          <a:p>
            <a:r>
              <a:rPr lang="en-US" b="1" dirty="0"/>
              <a:t>93 to 100:</a:t>
            </a:r>
            <a:r>
              <a:rPr lang="en-US" dirty="0"/>
              <a:t> Demonstrates a superior level of competence.</a:t>
            </a:r>
            <a:br>
              <a:rPr lang="en-US" dirty="0"/>
            </a:br>
            <a:r>
              <a:rPr lang="en-US" b="1" dirty="0"/>
              <a:t>84 to 92:</a:t>
            </a:r>
            <a:r>
              <a:rPr lang="en-US" dirty="0"/>
              <a:t> Demonstrates an above average level of competence.</a:t>
            </a:r>
            <a:br>
              <a:rPr lang="en-US" dirty="0"/>
            </a:br>
            <a:r>
              <a:rPr lang="en-US" b="1" dirty="0"/>
              <a:t>75 to 83:</a:t>
            </a:r>
            <a:r>
              <a:rPr lang="en-US" dirty="0"/>
              <a:t> Demonstrates the level of competence expected within the profession.</a:t>
            </a:r>
            <a:br>
              <a:rPr lang="en-US" dirty="0"/>
            </a:br>
            <a:r>
              <a:rPr lang="en-US" b="1" dirty="0"/>
              <a:t>65 to 74:</a:t>
            </a:r>
            <a:r>
              <a:rPr lang="en-US" dirty="0"/>
              <a:t> Demonstrates an unsatisfactory level of performance but sufficient potential to provide a foundation for competence.</a:t>
            </a:r>
            <a:br>
              <a:rPr lang="en-US" dirty="0"/>
            </a:br>
            <a:r>
              <a:rPr lang="en-US" b="1" dirty="0"/>
              <a:t>55 to 64:</a:t>
            </a:r>
            <a:r>
              <a:rPr lang="en-US" dirty="0"/>
              <a:t> Requires repetition of the course for receipt of academic credit.</a:t>
            </a:r>
          </a:p>
          <a:p>
            <a:r>
              <a:rPr lang="en-US" dirty="0"/>
              <a:t>The numerical grades described above do not represent percentages of correct answers to examination questions; rather, they are designed to allow professors to reflect differences of achievement within levels of competence. Unless otherwise announced by a professor, a written examination will be given at the end of each course.</a:t>
            </a:r>
          </a:p>
          <a:p>
            <a:endParaRPr lang="en-US" dirty="0"/>
          </a:p>
        </p:txBody>
      </p:sp>
    </p:spTree>
    <p:extLst>
      <p:ext uri="{BB962C8B-B14F-4D97-AF65-F5344CB8AC3E}">
        <p14:creationId xmlns:p14="http://schemas.microsoft.com/office/powerpoint/2010/main" val="1089810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2986</TotalTime>
  <Words>3732</Words>
  <Application>Microsoft Office PowerPoint</Application>
  <PresentationFormat>Widescreen</PresentationFormat>
  <Paragraphs>271</Paragraphs>
  <Slides>36</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Georgia</vt:lpstr>
      <vt:lpstr>Lora</vt:lpstr>
      <vt:lpstr>Times New Roman</vt:lpstr>
      <vt:lpstr>Tw Cen MT</vt:lpstr>
      <vt:lpstr>Tw Cen MT Condensed</vt:lpstr>
      <vt:lpstr>Wingdings</vt:lpstr>
      <vt:lpstr>Wingdings 3</vt:lpstr>
      <vt:lpstr>Integral</vt:lpstr>
      <vt:lpstr>Campbell Law: 1L Guide </vt:lpstr>
      <vt:lpstr>Your Two Associate Deans and a Very brief summary of our duties:</vt:lpstr>
      <vt:lpstr>Associate Dean of Academic Affairs</vt:lpstr>
      <vt:lpstr>Campbell Law associate dean:  Facilitate Legal Education</vt:lpstr>
      <vt:lpstr>You must contact me when: </vt:lpstr>
      <vt:lpstr>Withdrawing from school</vt:lpstr>
      <vt:lpstr>Academic calendar</vt:lpstr>
      <vt:lpstr>Exams/Midterms</vt:lpstr>
      <vt:lpstr>grades</vt:lpstr>
      <vt:lpstr>Grading Policy and Mandatory Medians</vt:lpstr>
      <vt:lpstr>Academic Probation</vt:lpstr>
      <vt:lpstr>Academic Exclusion</vt:lpstr>
      <vt:lpstr>Academic Appeals From Exclusion From the Study of Law</vt:lpstr>
      <vt:lpstr>Reapplication Rules for Students Excluded From Further Study in the School of Law</vt:lpstr>
      <vt:lpstr>Repetition of Courses, Re-Examination &amp; Additional Coursework</vt:lpstr>
      <vt:lpstr>Academic Appeals (all other matters)</vt:lpstr>
      <vt:lpstr>Title IX and Harassment/discrimination policy</vt:lpstr>
      <vt:lpstr>Title IX Reporting</vt:lpstr>
      <vt:lpstr>ABA Required disclosures</vt:lpstr>
      <vt:lpstr>Academic Support &amp; Disability Services</vt:lpstr>
      <vt:lpstr>Work policy</vt:lpstr>
      <vt:lpstr>CHARATER AND FITNESS</vt:lpstr>
      <vt:lpstr>Character &amp; Fitness  </vt:lpstr>
      <vt:lpstr>Character.  Fitness.  </vt:lpstr>
      <vt:lpstr>Character &amp; Fitness form</vt:lpstr>
      <vt:lpstr>Character and fitness (questions from law school Application)</vt:lpstr>
      <vt:lpstr>Character and fitness (questions from law school Application)</vt:lpstr>
      <vt:lpstr>Character and fitness (Qs from app)</vt:lpstr>
      <vt:lpstr>Are you sure that you disclosed all traffic offenses?</vt:lpstr>
      <vt:lpstr>What about campus infractions?</vt:lpstr>
      <vt:lpstr>What to do now</vt:lpstr>
      <vt:lpstr>WHAT HAPPENS IF I GET A SPEEDING TICKET ON MY WAY HOME FROM EXAMS IN April?</vt:lpstr>
      <vt:lpstr>Annual updates are required </vt:lpstr>
      <vt:lpstr>Deadline for submission </vt:lpstr>
      <vt:lpstr>PowerPoint Presentation</vt:lpstr>
      <vt:lpstr>IMPORTANT INFORMATION TO KEEP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Campbell Law: 1L Guide</dc:title>
  <dc:creator>Tilly, Daniel R.</dc:creator>
  <cp:lastModifiedBy>Hinds-Glick, Sha</cp:lastModifiedBy>
  <cp:revision>10</cp:revision>
  <dcterms:created xsi:type="dcterms:W3CDTF">2020-08-11T15:34:07Z</dcterms:created>
  <dcterms:modified xsi:type="dcterms:W3CDTF">2025-08-11T03:19:35Z</dcterms:modified>
</cp:coreProperties>
</file>