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85"/>
    <p:restoredTop sz="94655"/>
  </p:normalViewPr>
  <p:slideViewPr>
    <p:cSldViewPr snapToGrid="0">
      <p:cViewPr varScale="1">
        <p:scale>
          <a:sx n="117" d="100"/>
          <a:sy n="117" d="100"/>
        </p:scale>
        <p:origin x="12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474BF30-11D5-E148-9D6C-B37DA4CEBEC9}" type="datetimeFigureOut">
              <a:rPr lang="en-US" smtClean="0"/>
              <a:t>8/14/23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68A1E62-ACD7-3247-A5C0-6F7485D5BA4B}"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0235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4BF30-11D5-E148-9D6C-B37DA4CEBEC9}" type="datetimeFigureOut">
              <a:rPr lang="en-US" smtClean="0"/>
              <a:t>8/14/23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197221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4BF30-11D5-E148-9D6C-B37DA4CEBEC9}" type="datetimeFigureOut">
              <a:rPr lang="en-US" smtClean="0"/>
              <a:t>8/14/23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173998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4BF30-11D5-E148-9D6C-B37DA4CEBEC9}" type="datetimeFigureOut">
              <a:rPr lang="en-US" smtClean="0"/>
              <a:t>8/14/23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381247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474BF30-11D5-E148-9D6C-B37DA4CEBEC9}" type="datetimeFigureOut">
              <a:rPr lang="en-US" smtClean="0"/>
              <a:t>8/14/23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68A1E62-ACD7-3247-A5C0-6F7485D5BA4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210431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74BF30-11D5-E148-9D6C-B37DA4CEBEC9}" type="datetimeFigureOut">
              <a:rPr lang="en-US" smtClean="0"/>
              <a:t>8/14/23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2157006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74BF30-11D5-E148-9D6C-B37DA4CEBEC9}" type="datetimeFigureOut">
              <a:rPr lang="en-US" smtClean="0"/>
              <a:t>8/14/23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107990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74BF30-11D5-E148-9D6C-B37DA4CEBEC9}" type="datetimeFigureOut">
              <a:rPr lang="en-US" smtClean="0"/>
              <a:t>8/14/23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413836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4BF30-11D5-E148-9D6C-B37DA4CEBEC9}" type="datetimeFigureOut">
              <a:rPr lang="en-US" smtClean="0"/>
              <a:t>8/14/23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8A1E62-ACD7-3247-A5C0-6F7485D5BA4B}" type="slidenum">
              <a:rPr lang="en-US" smtClean="0"/>
              <a:t>‹#›</a:t>
            </a:fld>
            <a:endParaRPr lang="en-US"/>
          </a:p>
        </p:txBody>
      </p:sp>
    </p:spTree>
    <p:extLst>
      <p:ext uri="{BB962C8B-B14F-4D97-AF65-F5344CB8AC3E}">
        <p14:creationId xmlns:p14="http://schemas.microsoft.com/office/powerpoint/2010/main" val="1774401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474BF30-11D5-E148-9D6C-B37DA4CEBEC9}" type="datetimeFigureOut">
              <a:rPr lang="en-US" smtClean="0"/>
              <a:t>8/14/23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8A1E62-ACD7-3247-A5C0-6F7485D5BA4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184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474BF30-11D5-E148-9D6C-B37DA4CEBEC9}" type="datetimeFigureOut">
              <a:rPr lang="en-US" smtClean="0"/>
              <a:t>8/14/23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8A1E62-ACD7-3247-A5C0-6F7485D5BA4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165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474BF30-11D5-E148-9D6C-B37DA4CEBEC9}" type="datetimeFigureOut">
              <a:rPr lang="en-US" smtClean="0"/>
              <a:t>8/14/23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68A1E62-ACD7-3247-A5C0-6F7485D5BA4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5518086"/>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087AF-C8BD-EAE6-22BC-2789BAF05C5F}"/>
              </a:ext>
            </a:extLst>
          </p:cNvPr>
          <p:cNvSpPr>
            <a:spLocks noGrp="1"/>
          </p:cNvSpPr>
          <p:nvPr>
            <p:ph type="ctrTitle"/>
          </p:nvPr>
        </p:nvSpPr>
        <p:spPr/>
        <p:txBody>
          <a:bodyPr/>
          <a:lstStyle/>
          <a:p>
            <a:r>
              <a:rPr lang="en-US" dirty="0"/>
              <a:t>SBA 1l elections</a:t>
            </a:r>
          </a:p>
        </p:txBody>
      </p:sp>
    </p:spTree>
    <p:extLst>
      <p:ext uri="{BB962C8B-B14F-4D97-AF65-F5344CB8AC3E}">
        <p14:creationId xmlns:p14="http://schemas.microsoft.com/office/powerpoint/2010/main" val="96858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B5C37-8811-C347-CCAD-CC2959C61010}"/>
              </a:ext>
            </a:extLst>
          </p:cNvPr>
          <p:cNvSpPr>
            <a:spLocks noGrp="1"/>
          </p:cNvSpPr>
          <p:nvPr>
            <p:ph type="title"/>
          </p:nvPr>
        </p:nvSpPr>
        <p:spPr/>
        <p:txBody>
          <a:bodyPr/>
          <a:lstStyle/>
          <a:p>
            <a:r>
              <a:rPr lang="en-US" dirty="0"/>
              <a:t>Representatives and Nominations </a:t>
            </a:r>
          </a:p>
        </p:txBody>
      </p:sp>
      <p:sp>
        <p:nvSpPr>
          <p:cNvPr id="3" name="Content Placeholder 2">
            <a:extLst>
              <a:ext uri="{FF2B5EF4-FFF2-40B4-BE49-F238E27FC236}">
                <a16:creationId xmlns:a16="http://schemas.microsoft.com/office/drawing/2014/main" id="{F273FAD0-CF55-9049-9789-619FF12B850B}"/>
              </a:ext>
            </a:extLst>
          </p:cNvPr>
          <p:cNvSpPr>
            <a:spLocks noGrp="1"/>
          </p:cNvSpPr>
          <p:nvPr>
            <p:ph idx="1"/>
          </p:nvPr>
        </p:nvSpPr>
        <p:spPr>
          <a:xfrm>
            <a:off x="1295399" y="1428749"/>
            <a:ext cx="10101943" cy="4955721"/>
          </a:xfrm>
        </p:spPr>
        <p:txBody>
          <a:bodyPr>
            <a:normAutofit lnSpcReduction="10000"/>
          </a:bodyPr>
          <a:lstStyle/>
          <a:p>
            <a:r>
              <a:rPr lang="en-US" sz="3200" dirty="0"/>
              <a:t>Six 1L SBA representatives and one Flex SBA representative will be elected. </a:t>
            </a:r>
          </a:p>
          <a:p>
            <a:r>
              <a:rPr lang="en-US" sz="3200" dirty="0"/>
              <a:t>In order to be nominated and appear on the ballot, you each must complete the Candidate Nomination Form. The nominating party can be any student, other than the candidate, who is eligible to vote for that position (another 1L). </a:t>
            </a:r>
          </a:p>
          <a:p>
            <a:r>
              <a:rPr lang="en-US" sz="3200" dirty="0"/>
              <a:t>The Candidate Nomination Form includes an optional candidate statement that will be sent out to the 1L class. </a:t>
            </a:r>
          </a:p>
        </p:txBody>
      </p:sp>
    </p:spTree>
    <p:extLst>
      <p:ext uri="{BB962C8B-B14F-4D97-AF65-F5344CB8AC3E}">
        <p14:creationId xmlns:p14="http://schemas.microsoft.com/office/powerpoint/2010/main" val="33437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DCA38-43A9-F916-8210-1A5418ED5404}"/>
              </a:ext>
            </a:extLst>
          </p:cNvPr>
          <p:cNvSpPr>
            <a:spLocks noGrp="1"/>
          </p:cNvSpPr>
          <p:nvPr>
            <p:ph type="title"/>
          </p:nvPr>
        </p:nvSpPr>
        <p:spPr/>
        <p:txBody>
          <a:bodyPr/>
          <a:lstStyle/>
          <a:p>
            <a:r>
              <a:rPr lang="en-US" dirty="0"/>
              <a:t>Election Timeline</a:t>
            </a:r>
          </a:p>
        </p:txBody>
      </p:sp>
      <p:sp>
        <p:nvSpPr>
          <p:cNvPr id="3" name="Content Placeholder 2">
            <a:extLst>
              <a:ext uri="{FF2B5EF4-FFF2-40B4-BE49-F238E27FC236}">
                <a16:creationId xmlns:a16="http://schemas.microsoft.com/office/drawing/2014/main" id="{A3F0EFD6-DFE2-8256-13BD-04C9E95AA01A}"/>
              </a:ext>
            </a:extLst>
          </p:cNvPr>
          <p:cNvSpPr>
            <a:spLocks noGrp="1"/>
          </p:cNvSpPr>
          <p:nvPr>
            <p:ph idx="1"/>
          </p:nvPr>
        </p:nvSpPr>
        <p:spPr>
          <a:xfrm>
            <a:off x="1371600" y="1265464"/>
            <a:ext cx="9862457" cy="4906736"/>
          </a:xfrm>
        </p:spPr>
        <p:txBody>
          <a:bodyPr>
            <a:noAutofit/>
          </a:bodyPr>
          <a:lstStyle/>
          <a:p>
            <a:r>
              <a:rPr lang="en-US" sz="2400" dirty="0"/>
              <a:t>Nominations for 1L SBA reps will open this Thursday, August 17th, at 8:00am and will remain open until Monday, August 21st at 5:00pm. </a:t>
            </a:r>
          </a:p>
          <a:p>
            <a:r>
              <a:rPr lang="en-US" sz="2400" dirty="0"/>
              <a:t>Campaigning will begin on Tuesday, August 22nd. Voting will begin at 8:00am on Thursday, August 24th and will close on Friday, August 25th, at 5:00pm. </a:t>
            </a:r>
          </a:p>
          <a:p>
            <a:r>
              <a:rPr lang="en-US" sz="2400" dirty="0"/>
              <a:t>The results of the election will be sent out in a school-wide email the next week. </a:t>
            </a:r>
          </a:p>
          <a:p>
            <a:r>
              <a:rPr lang="en-US" sz="2400" dirty="0"/>
              <a:t>Upon request of any nominated candidate by 5:00pm on Sunday, August 20th, SBA will hold an open forum. An open forum is available for any candidate to attend, and each candidate is given three minutes to speak about their personal platform. </a:t>
            </a:r>
          </a:p>
          <a:p>
            <a:pPr lvl="1"/>
            <a:r>
              <a:rPr lang="en-US" sz="2400" dirty="0"/>
              <a:t>If an open forum is requested, the forum will take place in person on the evening of Monday, August 21st after the close of nominations. </a:t>
            </a:r>
          </a:p>
        </p:txBody>
      </p:sp>
    </p:spTree>
    <p:extLst>
      <p:ext uri="{BB962C8B-B14F-4D97-AF65-F5344CB8AC3E}">
        <p14:creationId xmlns:p14="http://schemas.microsoft.com/office/powerpoint/2010/main" val="140707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1D2F7-A509-B414-167F-82BA8147C850}"/>
              </a:ext>
            </a:extLst>
          </p:cNvPr>
          <p:cNvSpPr>
            <a:spLocks noGrp="1"/>
          </p:cNvSpPr>
          <p:nvPr>
            <p:ph type="title"/>
          </p:nvPr>
        </p:nvSpPr>
        <p:spPr>
          <a:xfrm>
            <a:off x="1371600" y="179614"/>
            <a:ext cx="9601200" cy="1485900"/>
          </a:xfrm>
        </p:spPr>
        <p:txBody>
          <a:bodyPr/>
          <a:lstStyle/>
          <a:p>
            <a:r>
              <a:rPr lang="en-US" dirty="0"/>
              <a:t>Campaign Rules</a:t>
            </a:r>
          </a:p>
        </p:txBody>
      </p:sp>
      <p:sp>
        <p:nvSpPr>
          <p:cNvPr id="3" name="Content Placeholder 2">
            <a:extLst>
              <a:ext uri="{FF2B5EF4-FFF2-40B4-BE49-F238E27FC236}">
                <a16:creationId xmlns:a16="http://schemas.microsoft.com/office/drawing/2014/main" id="{55CE6879-838D-3AF6-5242-E3182C0E522D}"/>
              </a:ext>
            </a:extLst>
          </p:cNvPr>
          <p:cNvSpPr>
            <a:spLocks noGrp="1"/>
          </p:cNvSpPr>
          <p:nvPr>
            <p:ph idx="1"/>
          </p:nvPr>
        </p:nvSpPr>
        <p:spPr>
          <a:xfrm>
            <a:off x="1371600" y="714375"/>
            <a:ext cx="9601200" cy="5429250"/>
          </a:xfrm>
        </p:spPr>
        <p:txBody>
          <a:bodyPr>
            <a:noAutofit/>
          </a:bodyPr>
          <a:lstStyle/>
          <a:p>
            <a:r>
              <a:rPr lang="en-US" sz="2400" dirty="0"/>
              <a:t>There can be no more than THREE unsolicited electronic communications sent to fellow students via a Campbell Law School affiliated group text or Campbell Law social media group.</a:t>
            </a:r>
          </a:p>
          <a:p>
            <a:r>
              <a:rPr lang="en-US" sz="2400" dirty="0"/>
              <a:t>This includes your class and section GroupMe chats. You may not send more than three messages into your GroupMe chats with your classmates. Additionally, if you have a friend send a message into one of these classifying groups, that counts as one of your messages.</a:t>
            </a:r>
          </a:p>
          <a:p>
            <a:r>
              <a:rPr lang="en-US" sz="2400" dirty="0"/>
              <a:t>This does NOT include posts to your personal social media accounts, such as Instagram, Twitter, and Facebook. You can post on those platforms to promote yourself as much as you like, as long as you are not sending messages directly to Campbell student groups.</a:t>
            </a:r>
          </a:p>
          <a:p>
            <a:r>
              <a:rPr lang="en-US" sz="2400" dirty="0"/>
              <a:t>There is no limit to the amount of campaigning you conduct in person. However, if you buy supplies to campaign, such as candy, you cannot spend more than $100.</a:t>
            </a:r>
          </a:p>
          <a:p>
            <a:pPr lvl="1"/>
            <a:r>
              <a:rPr lang="en-US" sz="2400" dirty="0"/>
              <a:t>*Every candidate must send me receipts of their purchases that reflect the total amount spent on campaign supplies.</a:t>
            </a:r>
          </a:p>
        </p:txBody>
      </p:sp>
    </p:spTree>
    <p:extLst>
      <p:ext uri="{BB962C8B-B14F-4D97-AF65-F5344CB8AC3E}">
        <p14:creationId xmlns:p14="http://schemas.microsoft.com/office/powerpoint/2010/main" val="3594075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ECA0A-FC95-88E9-65D2-ADF1485401D3}"/>
              </a:ext>
            </a:extLst>
          </p:cNvPr>
          <p:cNvSpPr>
            <a:spLocks noGrp="1"/>
          </p:cNvSpPr>
          <p:nvPr>
            <p:ph type="title"/>
          </p:nvPr>
        </p:nvSpPr>
        <p:spPr/>
        <p:txBody>
          <a:bodyPr/>
          <a:lstStyle/>
          <a:p>
            <a:r>
              <a:rPr lang="en-US" dirty="0"/>
              <a:t>SBA is SO rewarding! </a:t>
            </a:r>
          </a:p>
        </p:txBody>
      </p:sp>
      <p:sp>
        <p:nvSpPr>
          <p:cNvPr id="3" name="Content Placeholder 2">
            <a:extLst>
              <a:ext uri="{FF2B5EF4-FFF2-40B4-BE49-F238E27FC236}">
                <a16:creationId xmlns:a16="http://schemas.microsoft.com/office/drawing/2014/main" id="{0D3FED48-E570-39C9-543E-A7384F61E0A9}"/>
              </a:ext>
            </a:extLst>
          </p:cNvPr>
          <p:cNvSpPr>
            <a:spLocks noGrp="1"/>
          </p:cNvSpPr>
          <p:nvPr>
            <p:ph idx="1"/>
          </p:nvPr>
        </p:nvSpPr>
        <p:spPr>
          <a:xfrm>
            <a:off x="1371600" y="1902278"/>
            <a:ext cx="9601200" cy="3581400"/>
          </a:xfrm>
        </p:spPr>
        <p:txBody>
          <a:bodyPr>
            <a:normAutofit fontScale="92500" lnSpcReduction="20000"/>
          </a:bodyPr>
          <a:lstStyle/>
          <a:p>
            <a:r>
              <a:rPr lang="en-US" sz="3600" dirty="0"/>
              <a:t>Joining SBA is a great way to get involved as a 1L, meet people outside your section and your class, support and represent your classmates, and be involved in planning student events.</a:t>
            </a:r>
          </a:p>
          <a:p>
            <a:r>
              <a:rPr lang="en-US" sz="3600" dirty="0"/>
              <a:t>The standing committees of the council are: Appropriations, Internal Affairs, SBA Cares, Public Relations, Traditions, Student Life, and Diversity Affairs.  </a:t>
            </a:r>
          </a:p>
        </p:txBody>
      </p:sp>
    </p:spTree>
    <p:extLst>
      <p:ext uri="{BB962C8B-B14F-4D97-AF65-F5344CB8AC3E}">
        <p14:creationId xmlns:p14="http://schemas.microsoft.com/office/powerpoint/2010/main" val="28579810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{C45C0939-5506-4D41-838D-DD061BBCCB55}tf10001072</Template>
  <TotalTime>872</TotalTime>
  <Words>489</Words>
  <Application>Microsoft Macintosh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Franklin Gothic Book</vt:lpstr>
      <vt:lpstr>Crop</vt:lpstr>
      <vt:lpstr>SBA 1l elections</vt:lpstr>
      <vt:lpstr>Representatives and Nominations </vt:lpstr>
      <vt:lpstr>Election Timeline</vt:lpstr>
      <vt:lpstr>Campaign Rules</vt:lpstr>
      <vt:lpstr>SBA is SO rewarding!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SBA 1l elections</dc:title>
  <dc:creator>Anna Goldsmith</dc:creator>
  <cp:lastModifiedBy>Anna Goldsmith</cp:lastModifiedBy>
  <cp:revision>19</cp:revision>
  <dcterms:created xsi:type="dcterms:W3CDTF">2023-08-15T01:38:54Z</dcterms:created>
  <dcterms:modified xsi:type="dcterms:W3CDTF">2023-08-15T16:11:00Z</dcterms:modified>
</cp:coreProperties>
</file>