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78" r:id="rId1"/>
  </p:sldMasterIdLst>
  <p:notesMasterIdLst>
    <p:notesMasterId r:id="rId6"/>
  </p:notesMasterIdLst>
  <p:sldIdLst>
    <p:sldId id="270" r:id="rId2"/>
    <p:sldId id="260" r:id="rId3"/>
    <p:sldId id="261" r:id="rId4"/>
    <p:sldId id="262" r:id="rId5"/>
  </p:sldIdLst>
  <p:sldSz cx="9144000" cy="5143500" type="screen16x9"/>
  <p:notesSz cx="6858000" cy="9144000"/>
  <p:embeddedFontLst>
    <p:embeddedFont>
      <p:font typeface="Corbel" panose="020B050302020402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7126"/>
    <a:srgbClr val="0070C0"/>
    <a:srgbClr val="9E9E9E"/>
    <a:srgbClr val="B9B9B9"/>
    <a:srgbClr val="262626"/>
    <a:srgbClr val="F09415"/>
    <a:srgbClr val="D6661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12" autoAdjust="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Clark" userId="d3202fc7-b3b6-4273-95c2-88a91e236802" providerId="ADAL" clId="{2C462FCE-971D-4C61-8882-9D0FE33DA8ED}"/>
    <pc:docChg chg="undo custSel addSld delSld">
      <pc:chgData name="Jonathan Clark" userId="d3202fc7-b3b6-4273-95c2-88a91e236802" providerId="ADAL" clId="{2C462FCE-971D-4C61-8882-9D0FE33DA8ED}" dt="2023-08-03T13:35:39.439" v="2" actId="2696"/>
      <pc:docMkLst>
        <pc:docMk/>
      </pc:docMkLst>
      <pc:sldChg chg="add del">
        <pc:chgData name="Jonathan Clark" userId="d3202fc7-b3b6-4273-95c2-88a91e236802" providerId="ADAL" clId="{2C462FCE-971D-4C61-8882-9D0FE33DA8ED}" dt="2023-08-03T13:35:39.439" v="2" actId="2696"/>
        <pc:sldMkLst>
          <pc:docMk/>
          <pc:sldMk cId="0" sldId="256"/>
        </pc:sldMkLst>
      </pc:sldChg>
      <pc:sldChg chg="add del">
        <pc:chgData name="Jonathan Clark" userId="d3202fc7-b3b6-4273-95c2-88a91e236802" providerId="ADAL" clId="{2C462FCE-971D-4C61-8882-9D0FE33DA8ED}" dt="2023-08-03T13:35:39.439" v="2" actId="2696"/>
        <pc:sldMkLst>
          <pc:docMk/>
          <pc:sldMk cId="0" sldId="257"/>
        </pc:sldMkLst>
      </pc:sldChg>
      <pc:sldChg chg="add del">
        <pc:chgData name="Jonathan Clark" userId="d3202fc7-b3b6-4273-95c2-88a91e236802" providerId="ADAL" clId="{2C462FCE-971D-4C61-8882-9D0FE33DA8ED}" dt="2023-08-03T13:35:39.439" v="2" actId="2696"/>
        <pc:sldMkLst>
          <pc:docMk/>
          <pc:sldMk cId="0" sldId="258"/>
        </pc:sldMkLst>
      </pc:sldChg>
      <pc:sldChg chg="del">
        <pc:chgData name="Jonathan Clark" userId="d3202fc7-b3b6-4273-95c2-88a91e236802" providerId="ADAL" clId="{2C462FCE-971D-4C61-8882-9D0FE33DA8ED}" dt="2023-08-03T13:35:39.439" v="2" actId="2696"/>
        <pc:sldMkLst>
          <pc:docMk/>
          <pc:sldMk cId="0" sldId="263"/>
        </pc:sldMkLst>
      </pc:sldChg>
      <pc:sldChg chg="del">
        <pc:chgData name="Jonathan Clark" userId="d3202fc7-b3b6-4273-95c2-88a91e236802" providerId="ADAL" clId="{2C462FCE-971D-4C61-8882-9D0FE33DA8ED}" dt="2023-08-03T13:35:39.439" v="2" actId="2696"/>
        <pc:sldMkLst>
          <pc:docMk/>
          <pc:sldMk cId="0" sldId="264"/>
        </pc:sldMkLst>
      </pc:sldChg>
      <pc:sldChg chg="del">
        <pc:chgData name="Jonathan Clark" userId="d3202fc7-b3b6-4273-95c2-88a91e236802" providerId="ADAL" clId="{2C462FCE-971D-4C61-8882-9D0FE33DA8ED}" dt="2023-08-03T13:35:39.439" v="2" actId="2696"/>
        <pc:sldMkLst>
          <pc:docMk/>
          <pc:sldMk cId="0" sldId="265"/>
        </pc:sldMkLst>
      </pc:sldChg>
      <pc:sldChg chg="del">
        <pc:chgData name="Jonathan Clark" userId="d3202fc7-b3b6-4273-95c2-88a91e236802" providerId="ADAL" clId="{2C462FCE-971D-4C61-8882-9D0FE33DA8ED}" dt="2023-08-03T13:35:39.439" v="2" actId="2696"/>
        <pc:sldMkLst>
          <pc:docMk/>
          <pc:sldMk cId="1679923873" sldId="266"/>
        </pc:sldMkLst>
      </pc:sldChg>
      <pc:sldChg chg="add del">
        <pc:chgData name="Jonathan Clark" userId="d3202fc7-b3b6-4273-95c2-88a91e236802" providerId="ADAL" clId="{2C462FCE-971D-4C61-8882-9D0FE33DA8ED}" dt="2023-08-03T13:35:39.439" v="2" actId="2696"/>
        <pc:sldMkLst>
          <pc:docMk/>
          <pc:sldMk cId="3594113185" sldId="267"/>
        </pc:sldMkLst>
      </pc:sldChg>
      <pc:sldChg chg="add del">
        <pc:chgData name="Jonathan Clark" userId="d3202fc7-b3b6-4273-95c2-88a91e236802" providerId="ADAL" clId="{2C462FCE-971D-4C61-8882-9D0FE33DA8ED}" dt="2023-08-03T13:35:39.439" v="2" actId="2696"/>
        <pc:sldMkLst>
          <pc:docMk/>
          <pc:sldMk cId="2281024861" sldId="268"/>
        </pc:sldMkLst>
      </pc:sldChg>
      <pc:sldMasterChg chg="addSldLayout delSldLayout">
        <pc:chgData name="Jonathan Clark" userId="d3202fc7-b3b6-4273-95c2-88a91e236802" providerId="ADAL" clId="{2C462FCE-971D-4C61-8882-9D0FE33DA8ED}" dt="2023-08-03T13:35:39.439" v="2" actId="2696"/>
        <pc:sldMasterMkLst>
          <pc:docMk/>
          <pc:sldMasterMk cId="1271759412" sldId="2147483878"/>
        </pc:sldMasterMkLst>
        <pc:sldLayoutChg chg="add del">
          <pc:chgData name="Jonathan Clark" userId="d3202fc7-b3b6-4273-95c2-88a91e236802" providerId="ADAL" clId="{2C462FCE-971D-4C61-8882-9D0FE33DA8ED}" dt="2023-08-03T13:35:39.439" v="2" actId="2696"/>
          <pc:sldLayoutMkLst>
            <pc:docMk/>
            <pc:sldMasterMk cId="1271759412" sldId="2147483878"/>
            <pc:sldLayoutMk cId="3514367248" sldId="2147483890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C6459C-8FC1-47A8-83B4-4904191366C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ACD7A68-119D-42D3-8EB0-EA2E7D32ED8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To ensure your refund is processed electronically, enroll in TouchNet </a:t>
          </a:r>
          <a:r>
            <a:rPr lang="en-US" dirty="0" err="1"/>
            <a:t>eRefunds</a:t>
          </a:r>
          <a:r>
            <a:rPr lang="en-US" dirty="0"/>
            <a:t> on or before the first day of class. </a:t>
          </a:r>
        </a:p>
      </dgm:t>
    </dgm:pt>
    <dgm:pt modelId="{0ACC0EAC-8710-46A4-AA89-7AFB54251FDB}" type="parTrans" cxnId="{AD0B8EA0-7AFC-4CD1-8FD2-955EF1A74FB5}">
      <dgm:prSet/>
      <dgm:spPr/>
      <dgm:t>
        <a:bodyPr/>
        <a:lstStyle/>
        <a:p>
          <a:endParaRPr lang="en-US"/>
        </a:p>
      </dgm:t>
    </dgm:pt>
    <dgm:pt modelId="{9B2722C6-0038-4C1D-ADBD-3021491F1DB5}" type="sibTrans" cxnId="{AD0B8EA0-7AFC-4CD1-8FD2-955EF1A74FB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6DC5388-434D-4D4E-815A-23A020A922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Students not enrolled in eRefunds by the deadline are subject to receive a paper check by mail to the address we have on file.</a:t>
          </a:r>
          <a:endParaRPr lang="en-US" dirty="0"/>
        </a:p>
      </dgm:t>
    </dgm:pt>
    <dgm:pt modelId="{54A48354-163A-4A8A-B7EB-FF71962A14E8}" type="parTrans" cxnId="{870E5490-FEE5-42CB-96AF-0D0D02750D6A}">
      <dgm:prSet/>
      <dgm:spPr/>
      <dgm:t>
        <a:bodyPr/>
        <a:lstStyle/>
        <a:p>
          <a:endParaRPr lang="en-US"/>
        </a:p>
      </dgm:t>
    </dgm:pt>
    <dgm:pt modelId="{953665C5-1D3B-4437-A742-3057D58050F4}" type="sibTrans" cxnId="{870E5490-FEE5-42CB-96AF-0D0D02750D6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98963F4-D066-4054-93C5-9BA391DB85E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Financial aid does not disburse until AFTER the first day of class and refunds cannot be processed until after day 5 of classes. </a:t>
          </a:r>
        </a:p>
      </dgm:t>
    </dgm:pt>
    <dgm:pt modelId="{4A1F6AAC-44AB-4128-A7DB-FD32B816A613}" type="parTrans" cxnId="{D22F4689-1FD6-4ED0-81D3-444DB20A58E7}">
      <dgm:prSet/>
      <dgm:spPr/>
      <dgm:t>
        <a:bodyPr/>
        <a:lstStyle/>
        <a:p>
          <a:endParaRPr lang="en-US"/>
        </a:p>
      </dgm:t>
    </dgm:pt>
    <dgm:pt modelId="{8C4DC7F3-D139-4A90-8640-2FADB76DE72D}" type="sibTrans" cxnId="{D22F4689-1FD6-4ED0-81D3-444DB20A58E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F7FC5B2-3A03-4653-BE07-4761511B2D1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Refunds are processed within 14 days from the date aid is disbursed and a credit balance is created on a student account.</a:t>
          </a:r>
        </a:p>
      </dgm:t>
    </dgm:pt>
    <dgm:pt modelId="{46D221F7-E018-47A6-AE48-0ACF58B77523}" type="parTrans" cxnId="{CE949C55-6171-49D5-BFA4-29BACFB63DDA}">
      <dgm:prSet/>
      <dgm:spPr/>
      <dgm:t>
        <a:bodyPr/>
        <a:lstStyle/>
        <a:p>
          <a:endParaRPr lang="en-US"/>
        </a:p>
      </dgm:t>
    </dgm:pt>
    <dgm:pt modelId="{F37EFEF4-7A5A-41A2-814D-13BA63A5E201}" type="sibTrans" cxnId="{CE949C55-6171-49D5-BFA4-29BACFB63DDA}">
      <dgm:prSet/>
      <dgm:spPr/>
      <dgm:t>
        <a:bodyPr/>
        <a:lstStyle/>
        <a:p>
          <a:endParaRPr lang="en-US"/>
        </a:p>
      </dgm:t>
    </dgm:pt>
    <dgm:pt modelId="{1EF1D271-E594-4183-85E4-EDB6BCCD306D}" type="pres">
      <dgm:prSet presAssocID="{B5C6459C-8FC1-47A8-83B4-4904191366C1}" presName="root" presStyleCnt="0">
        <dgm:presLayoutVars>
          <dgm:dir/>
          <dgm:resizeHandles val="exact"/>
        </dgm:presLayoutVars>
      </dgm:prSet>
      <dgm:spPr/>
    </dgm:pt>
    <dgm:pt modelId="{DDCEBB8F-195E-4083-8FE3-9989F8E13613}" type="pres">
      <dgm:prSet presAssocID="{9ACD7A68-119D-42D3-8EB0-EA2E7D32ED84}" presName="compNode" presStyleCnt="0"/>
      <dgm:spPr/>
    </dgm:pt>
    <dgm:pt modelId="{1294946F-8D44-46C1-A5EE-E7E356042392}" type="pres">
      <dgm:prSet presAssocID="{9ACD7A68-119D-42D3-8EB0-EA2E7D32ED84}" presName="bgRect" presStyleLbl="bgShp" presStyleIdx="0" presStyleCnt="4"/>
      <dgm:spPr/>
    </dgm:pt>
    <dgm:pt modelId="{F9DF9ECE-8F70-4193-BFD4-CA9C2CC8848E}" type="pres">
      <dgm:prSet presAssocID="{9ACD7A68-119D-42D3-8EB0-EA2E7D32ED8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B41AC17F-CF0E-41ED-9D65-332AE56CF631}" type="pres">
      <dgm:prSet presAssocID="{9ACD7A68-119D-42D3-8EB0-EA2E7D32ED84}" presName="spaceRect" presStyleCnt="0"/>
      <dgm:spPr/>
    </dgm:pt>
    <dgm:pt modelId="{3636D466-704E-4A0E-B6B1-84CC8A1786C1}" type="pres">
      <dgm:prSet presAssocID="{9ACD7A68-119D-42D3-8EB0-EA2E7D32ED84}" presName="parTx" presStyleLbl="revTx" presStyleIdx="0" presStyleCnt="4">
        <dgm:presLayoutVars>
          <dgm:chMax val="0"/>
          <dgm:chPref val="0"/>
        </dgm:presLayoutVars>
      </dgm:prSet>
      <dgm:spPr/>
    </dgm:pt>
    <dgm:pt modelId="{AC04192C-A219-4219-9262-4C88E17D553E}" type="pres">
      <dgm:prSet presAssocID="{9B2722C6-0038-4C1D-ADBD-3021491F1DB5}" presName="sibTrans" presStyleCnt="0"/>
      <dgm:spPr/>
    </dgm:pt>
    <dgm:pt modelId="{1294D903-56C7-4A57-BA10-10A337E8FE45}" type="pres">
      <dgm:prSet presAssocID="{16DC5388-434D-4D4E-815A-23A020A922E8}" presName="compNode" presStyleCnt="0"/>
      <dgm:spPr/>
    </dgm:pt>
    <dgm:pt modelId="{BEDD027B-272C-4F49-A2E7-7A2F9D989333}" type="pres">
      <dgm:prSet presAssocID="{16DC5388-434D-4D4E-815A-23A020A922E8}" presName="bgRect" presStyleLbl="bgShp" presStyleIdx="1" presStyleCnt="4"/>
      <dgm:spPr/>
    </dgm:pt>
    <dgm:pt modelId="{284464BA-5454-4F67-866D-57FAD3962537}" type="pres">
      <dgm:prSet presAssocID="{16DC5388-434D-4D4E-815A-23A020A922E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6A1175E-6AB7-4351-900C-04FB6A54111B}" type="pres">
      <dgm:prSet presAssocID="{16DC5388-434D-4D4E-815A-23A020A922E8}" presName="spaceRect" presStyleCnt="0"/>
      <dgm:spPr/>
    </dgm:pt>
    <dgm:pt modelId="{59605C3F-0C26-4937-967C-4083D9856885}" type="pres">
      <dgm:prSet presAssocID="{16DC5388-434D-4D4E-815A-23A020A922E8}" presName="parTx" presStyleLbl="revTx" presStyleIdx="1" presStyleCnt="4">
        <dgm:presLayoutVars>
          <dgm:chMax val="0"/>
          <dgm:chPref val="0"/>
        </dgm:presLayoutVars>
      </dgm:prSet>
      <dgm:spPr/>
    </dgm:pt>
    <dgm:pt modelId="{DBCA399B-E845-4160-ACD8-05E1F630AEC0}" type="pres">
      <dgm:prSet presAssocID="{953665C5-1D3B-4437-A742-3057D58050F4}" presName="sibTrans" presStyleCnt="0"/>
      <dgm:spPr/>
    </dgm:pt>
    <dgm:pt modelId="{19F89EC3-E95C-49C6-A1B9-B01088713E39}" type="pres">
      <dgm:prSet presAssocID="{898963F4-D066-4054-93C5-9BA391DB85E9}" presName="compNode" presStyleCnt="0"/>
      <dgm:spPr/>
    </dgm:pt>
    <dgm:pt modelId="{922F9E87-4C6C-49BE-A138-73D0E4EF3258}" type="pres">
      <dgm:prSet presAssocID="{898963F4-D066-4054-93C5-9BA391DB85E9}" presName="bgRect" presStyleLbl="bgShp" presStyleIdx="2" presStyleCnt="4"/>
      <dgm:spPr/>
    </dgm:pt>
    <dgm:pt modelId="{981341AF-6815-4AF6-86B7-8D34A2FA4064}" type="pres">
      <dgm:prSet presAssocID="{898963F4-D066-4054-93C5-9BA391DB85E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7186357-C117-46A7-9E6E-1305F0BCC2E9}" type="pres">
      <dgm:prSet presAssocID="{898963F4-D066-4054-93C5-9BA391DB85E9}" presName="spaceRect" presStyleCnt="0"/>
      <dgm:spPr/>
    </dgm:pt>
    <dgm:pt modelId="{525A85CC-5800-480D-86B7-D4CF05FF9EAF}" type="pres">
      <dgm:prSet presAssocID="{898963F4-D066-4054-93C5-9BA391DB85E9}" presName="parTx" presStyleLbl="revTx" presStyleIdx="2" presStyleCnt="4">
        <dgm:presLayoutVars>
          <dgm:chMax val="0"/>
          <dgm:chPref val="0"/>
        </dgm:presLayoutVars>
      </dgm:prSet>
      <dgm:spPr/>
    </dgm:pt>
    <dgm:pt modelId="{F8E870E3-E7CB-4E5F-A7C2-BBB524894C2A}" type="pres">
      <dgm:prSet presAssocID="{8C4DC7F3-D139-4A90-8640-2FADB76DE72D}" presName="sibTrans" presStyleCnt="0"/>
      <dgm:spPr/>
    </dgm:pt>
    <dgm:pt modelId="{BD68DE46-71D6-4A7C-876C-40DC3FC2A0E6}" type="pres">
      <dgm:prSet presAssocID="{6F7FC5B2-3A03-4653-BE07-4761511B2D17}" presName="compNode" presStyleCnt="0"/>
      <dgm:spPr/>
    </dgm:pt>
    <dgm:pt modelId="{7188EB34-8090-4FBC-B608-198930A793E2}" type="pres">
      <dgm:prSet presAssocID="{6F7FC5B2-3A03-4653-BE07-4761511B2D17}" presName="bgRect" presStyleLbl="bgShp" presStyleIdx="3" presStyleCnt="4"/>
      <dgm:spPr/>
    </dgm:pt>
    <dgm:pt modelId="{E8FD2414-AE75-4929-85A2-3C4BC1E43B30}" type="pres">
      <dgm:prSet presAssocID="{6F7FC5B2-3A03-4653-BE07-4761511B2D1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5A89B79B-947A-4E4C-BB93-015CFA654891}" type="pres">
      <dgm:prSet presAssocID="{6F7FC5B2-3A03-4653-BE07-4761511B2D17}" presName="spaceRect" presStyleCnt="0"/>
      <dgm:spPr/>
    </dgm:pt>
    <dgm:pt modelId="{33B5350A-4B8F-470B-A59E-10D01C91958F}" type="pres">
      <dgm:prSet presAssocID="{6F7FC5B2-3A03-4653-BE07-4761511B2D1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CF93D37-6E6F-4D9F-B8A9-2E04BFF20DE2}" type="presOf" srcId="{898963F4-D066-4054-93C5-9BA391DB85E9}" destId="{525A85CC-5800-480D-86B7-D4CF05FF9EAF}" srcOrd="0" destOrd="0" presId="urn:microsoft.com/office/officeart/2018/2/layout/IconVerticalSolidList"/>
    <dgm:cxn modelId="{4B5DB33A-F8B7-49D9-A4C6-2380A5EAF8BD}" type="presOf" srcId="{9ACD7A68-119D-42D3-8EB0-EA2E7D32ED84}" destId="{3636D466-704E-4A0E-B6B1-84CC8A1786C1}" srcOrd="0" destOrd="0" presId="urn:microsoft.com/office/officeart/2018/2/layout/IconVerticalSolidList"/>
    <dgm:cxn modelId="{14670355-A2CB-445B-9AEB-3CFF5ED31299}" type="presOf" srcId="{B5C6459C-8FC1-47A8-83B4-4904191366C1}" destId="{1EF1D271-E594-4183-85E4-EDB6BCCD306D}" srcOrd="0" destOrd="0" presId="urn:microsoft.com/office/officeart/2018/2/layout/IconVerticalSolidList"/>
    <dgm:cxn modelId="{CE949C55-6171-49D5-BFA4-29BACFB63DDA}" srcId="{B5C6459C-8FC1-47A8-83B4-4904191366C1}" destId="{6F7FC5B2-3A03-4653-BE07-4761511B2D17}" srcOrd="3" destOrd="0" parTransId="{46D221F7-E018-47A6-AE48-0ACF58B77523}" sibTransId="{F37EFEF4-7A5A-41A2-814D-13BA63A5E201}"/>
    <dgm:cxn modelId="{D22F4689-1FD6-4ED0-81D3-444DB20A58E7}" srcId="{B5C6459C-8FC1-47A8-83B4-4904191366C1}" destId="{898963F4-D066-4054-93C5-9BA391DB85E9}" srcOrd="2" destOrd="0" parTransId="{4A1F6AAC-44AB-4128-A7DB-FD32B816A613}" sibTransId="{8C4DC7F3-D139-4A90-8640-2FADB76DE72D}"/>
    <dgm:cxn modelId="{870E5490-FEE5-42CB-96AF-0D0D02750D6A}" srcId="{B5C6459C-8FC1-47A8-83B4-4904191366C1}" destId="{16DC5388-434D-4D4E-815A-23A020A922E8}" srcOrd="1" destOrd="0" parTransId="{54A48354-163A-4A8A-B7EB-FF71962A14E8}" sibTransId="{953665C5-1D3B-4437-A742-3057D58050F4}"/>
    <dgm:cxn modelId="{AD0B8EA0-7AFC-4CD1-8FD2-955EF1A74FB5}" srcId="{B5C6459C-8FC1-47A8-83B4-4904191366C1}" destId="{9ACD7A68-119D-42D3-8EB0-EA2E7D32ED84}" srcOrd="0" destOrd="0" parTransId="{0ACC0EAC-8710-46A4-AA89-7AFB54251FDB}" sibTransId="{9B2722C6-0038-4C1D-ADBD-3021491F1DB5}"/>
    <dgm:cxn modelId="{1468DAC6-D724-4407-B455-EDC0E43F4D4C}" type="presOf" srcId="{16DC5388-434D-4D4E-815A-23A020A922E8}" destId="{59605C3F-0C26-4937-967C-4083D9856885}" srcOrd="0" destOrd="0" presId="urn:microsoft.com/office/officeart/2018/2/layout/IconVerticalSolidList"/>
    <dgm:cxn modelId="{4C9EF4F0-80A6-4E88-BC34-F256E6E1414D}" type="presOf" srcId="{6F7FC5B2-3A03-4653-BE07-4761511B2D17}" destId="{33B5350A-4B8F-470B-A59E-10D01C91958F}" srcOrd="0" destOrd="0" presId="urn:microsoft.com/office/officeart/2018/2/layout/IconVerticalSolidList"/>
    <dgm:cxn modelId="{76BC856C-7800-4911-BEF8-C1070EE0D5D0}" type="presParOf" srcId="{1EF1D271-E594-4183-85E4-EDB6BCCD306D}" destId="{DDCEBB8F-195E-4083-8FE3-9989F8E13613}" srcOrd="0" destOrd="0" presId="urn:microsoft.com/office/officeart/2018/2/layout/IconVerticalSolidList"/>
    <dgm:cxn modelId="{DBA656F6-4C2B-4C78-A9B8-FCEF22293298}" type="presParOf" srcId="{DDCEBB8F-195E-4083-8FE3-9989F8E13613}" destId="{1294946F-8D44-46C1-A5EE-E7E356042392}" srcOrd="0" destOrd="0" presId="urn:microsoft.com/office/officeart/2018/2/layout/IconVerticalSolidList"/>
    <dgm:cxn modelId="{F2C0B058-BB0D-4279-9878-521D2B72C98F}" type="presParOf" srcId="{DDCEBB8F-195E-4083-8FE3-9989F8E13613}" destId="{F9DF9ECE-8F70-4193-BFD4-CA9C2CC8848E}" srcOrd="1" destOrd="0" presId="urn:microsoft.com/office/officeart/2018/2/layout/IconVerticalSolidList"/>
    <dgm:cxn modelId="{D14BC99D-9B9E-4A14-A350-3B3FBFF74BE4}" type="presParOf" srcId="{DDCEBB8F-195E-4083-8FE3-9989F8E13613}" destId="{B41AC17F-CF0E-41ED-9D65-332AE56CF631}" srcOrd="2" destOrd="0" presId="urn:microsoft.com/office/officeart/2018/2/layout/IconVerticalSolidList"/>
    <dgm:cxn modelId="{8055D985-0CD2-4461-9EDE-F028B929456B}" type="presParOf" srcId="{DDCEBB8F-195E-4083-8FE3-9989F8E13613}" destId="{3636D466-704E-4A0E-B6B1-84CC8A1786C1}" srcOrd="3" destOrd="0" presId="urn:microsoft.com/office/officeart/2018/2/layout/IconVerticalSolidList"/>
    <dgm:cxn modelId="{E6B061E0-3706-4B41-89BC-7CAAE8DB59A0}" type="presParOf" srcId="{1EF1D271-E594-4183-85E4-EDB6BCCD306D}" destId="{AC04192C-A219-4219-9262-4C88E17D553E}" srcOrd="1" destOrd="0" presId="urn:microsoft.com/office/officeart/2018/2/layout/IconVerticalSolidList"/>
    <dgm:cxn modelId="{100FAA36-6E8F-4C1A-BF62-445340AFDDE8}" type="presParOf" srcId="{1EF1D271-E594-4183-85E4-EDB6BCCD306D}" destId="{1294D903-56C7-4A57-BA10-10A337E8FE45}" srcOrd="2" destOrd="0" presId="urn:microsoft.com/office/officeart/2018/2/layout/IconVerticalSolidList"/>
    <dgm:cxn modelId="{EF997A1B-4141-401E-9DE8-F69842A72FB3}" type="presParOf" srcId="{1294D903-56C7-4A57-BA10-10A337E8FE45}" destId="{BEDD027B-272C-4F49-A2E7-7A2F9D989333}" srcOrd="0" destOrd="0" presId="urn:microsoft.com/office/officeart/2018/2/layout/IconVerticalSolidList"/>
    <dgm:cxn modelId="{FB6F4348-5B57-457C-B033-E770687C6F5D}" type="presParOf" srcId="{1294D903-56C7-4A57-BA10-10A337E8FE45}" destId="{284464BA-5454-4F67-866D-57FAD3962537}" srcOrd="1" destOrd="0" presId="urn:microsoft.com/office/officeart/2018/2/layout/IconVerticalSolidList"/>
    <dgm:cxn modelId="{DCC30E3C-052A-4B2F-A4E8-6A5EE7C00D5D}" type="presParOf" srcId="{1294D903-56C7-4A57-BA10-10A337E8FE45}" destId="{16A1175E-6AB7-4351-900C-04FB6A54111B}" srcOrd="2" destOrd="0" presId="urn:microsoft.com/office/officeart/2018/2/layout/IconVerticalSolidList"/>
    <dgm:cxn modelId="{C613F3F5-DCB9-46FD-8CA7-9A9B17A7E9A0}" type="presParOf" srcId="{1294D903-56C7-4A57-BA10-10A337E8FE45}" destId="{59605C3F-0C26-4937-967C-4083D9856885}" srcOrd="3" destOrd="0" presId="urn:microsoft.com/office/officeart/2018/2/layout/IconVerticalSolidList"/>
    <dgm:cxn modelId="{EAE454EA-9E60-435D-88BC-5BC06C7122E4}" type="presParOf" srcId="{1EF1D271-E594-4183-85E4-EDB6BCCD306D}" destId="{DBCA399B-E845-4160-ACD8-05E1F630AEC0}" srcOrd="3" destOrd="0" presId="urn:microsoft.com/office/officeart/2018/2/layout/IconVerticalSolidList"/>
    <dgm:cxn modelId="{419A8CE7-0132-4A0E-83CD-DD87899228F6}" type="presParOf" srcId="{1EF1D271-E594-4183-85E4-EDB6BCCD306D}" destId="{19F89EC3-E95C-49C6-A1B9-B01088713E39}" srcOrd="4" destOrd="0" presId="urn:microsoft.com/office/officeart/2018/2/layout/IconVerticalSolidList"/>
    <dgm:cxn modelId="{C4B97E46-EA6F-40CD-80D0-BE84E9B743ED}" type="presParOf" srcId="{19F89EC3-E95C-49C6-A1B9-B01088713E39}" destId="{922F9E87-4C6C-49BE-A138-73D0E4EF3258}" srcOrd="0" destOrd="0" presId="urn:microsoft.com/office/officeart/2018/2/layout/IconVerticalSolidList"/>
    <dgm:cxn modelId="{A18AC04F-9329-4EF0-AC03-83822F19FE03}" type="presParOf" srcId="{19F89EC3-E95C-49C6-A1B9-B01088713E39}" destId="{981341AF-6815-4AF6-86B7-8D34A2FA4064}" srcOrd="1" destOrd="0" presId="urn:microsoft.com/office/officeart/2018/2/layout/IconVerticalSolidList"/>
    <dgm:cxn modelId="{93374CFB-34EC-4005-BF14-3D02DFDC4762}" type="presParOf" srcId="{19F89EC3-E95C-49C6-A1B9-B01088713E39}" destId="{07186357-C117-46A7-9E6E-1305F0BCC2E9}" srcOrd="2" destOrd="0" presId="urn:microsoft.com/office/officeart/2018/2/layout/IconVerticalSolidList"/>
    <dgm:cxn modelId="{CD2AD588-3D87-4D9D-833F-A0A7A3721C51}" type="presParOf" srcId="{19F89EC3-E95C-49C6-A1B9-B01088713E39}" destId="{525A85CC-5800-480D-86B7-D4CF05FF9EAF}" srcOrd="3" destOrd="0" presId="urn:microsoft.com/office/officeart/2018/2/layout/IconVerticalSolidList"/>
    <dgm:cxn modelId="{247E9BAF-BD3E-458D-93A2-A24B9954FA9B}" type="presParOf" srcId="{1EF1D271-E594-4183-85E4-EDB6BCCD306D}" destId="{F8E870E3-E7CB-4E5F-A7C2-BBB524894C2A}" srcOrd="5" destOrd="0" presId="urn:microsoft.com/office/officeart/2018/2/layout/IconVerticalSolidList"/>
    <dgm:cxn modelId="{32301394-47CC-4252-8C8D-C209B2AE88A6}" type="presParOf" srcId="{1EF1D271-E594-4183-85E4-EDB6BCCD306D}" destId="{BD68DE46-71D6-4A7C-876C-40DC3FC2A0E6}" srcOrd="6" destOrd="0" presId="urn:microsoft.com/office/officeart/2018/2/layout/IconVerticalSolidList"/>
    <dgm:cxn modelId="{28452484-250E-447E-B995-041051661DAE}" type="presParOf" srcId="{BD68DE46-71D6-4A7C-876C-40DC3FC2A0E6}" destId="{7188EB34-8090-4FBC-B608-198930A793E2}" srcOrd="0" destOrd="0" presId="urn:microsoft.com/office/officeart/2018/2/layout/IconVerticalSolidList"/>
    <dgm:cxn modelId="{68DA6FC2-86E7-4DCA-A749-9D9F88EE2033}" type="presParOf" srcId="{BD68DE46-71D6-4A7C-876C-40DC3FC2A0E6}" destId="{E8FD2414-AE75-4929-85A2-3C4BC1E43B30}" srcOrd="1" destOrd="0" presId="urn:microsoft.com/office/officeart/2018/2/layout/IconVerticalSolidList"/>
    <dgm:cxn modelId="{4875DA35-F311-4C59-9207-9E7E7F7EBCD9}" type="presParOf" srcId="{BD68DE46-71D6-4A7C-876C-40DC3FC2A0E6}" destId="{5A89B79B-947A-4E4C-BB93-015CFA654891}" srcOrd="2" destOrd="0" presId="urn:microsoft.com/office/officeart/2018/2/layout/IconVerticalSolidList"/>
    <dgm:cxn modelId="{E02E912A-145F-40D4-856D-0C324E95E897}" type="presParOf" srcId="{BD68DE46-71D6-4A7C-876C-40DC3FC2A0E6}" destId="{33B5350A-4B8F-470B-A59E-10D01C9195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94946F-8D44-46C1-A5EE-E7E356042392}">
      <dsp:nvSpPr>
        <dsp:cNvPr id="0" name=""/>
        <dsp:cNvSpPr/>
      </dsp:nvSpPr>
      <dsp:spPr>
        <a:xfrm>
          <a:off x="0" y="1120"/>
          <a:ext cx="8122981" cy="56776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F9ECE-8F70-4193-BFD4-CA9C2CC8848E}">
      <dsp:nvSpPr>
        <dsp:cNvPr id="0" name=""/>
        <dsp:cNvSpPr/>
      </dsp:nvSpPr>
      <dsp:spPr>
        <a:xfrm>
          <a:off x="171750" y="128868"/>
          <a:ext cx="312273" cy="3122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6D466-704E-4A0E-B6B1-84CC8A1786C1}">
      <dsp:nvSpPr>
        <dsp:cNvPr id="0" name=""/>
        <dsp:cNvSpPr/>
      </dsp:nvSpPr>
      <dsp:spPr>
        <a:xfrm>
          <a:off x="655774" y="1120"/>
          <a:ext cx="7467206" cy="567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89" tIns="60089" rIns="60089" bIns="6008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To ensure your refund is processed electronically, enroll in TouchNet </a:t>
          </a:r>
          <a:r>
            <a:rPr lang="en-US" sz="1400" kern="1200" dirty="0" err="1"/>
            <a:t>eRefunds</a:t>
          </a:r>
          <a:r>
            <a:rPr lang="en-US" sz="1400" kern="1200" dirty="0"/>
            <a:t> on or before the first day of class. </a:t>
          </a:r>
        </a:p>
      </dsp:txBody>
      <dsp:txXfrm>
        <a:off x="655774" y="1120"/>
        <a:ext cx="7467206" cy="567769"/>
      </dsp:txXfrm>
    </dsp:sp>
    <dsp:sp modelId="{BEDD027B-272C-4F49-A2E7-7A2F9D989333}">
      <dsp:nvSpPr>
        <dsp:cNvPr id="0" name=""/>
        <dsp:cNvSpPr/>
      </dsp:nvSpPr>
      <dsp:spPr>
        <a:xfrm>
          <a:off x="0" y="710832"/>
          <a:ext cx="8122981" cy="56776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4464BA-5454-4F67-866D-57FAD3962537}">
      <dsp:nvSpPr>
        <dsp:cNvPr id="0" name=""/>
        <dsp:cNvSpPr/>
      </dsp:nvSpPr>
      <dsp:spPr>
        <a:xfrm>
          <a:off x="171750" y="838580"/>
          <a:ext cx="312273" cy="3122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05C3F-0C26-4937-967C-4083D9856885}">
      <dsp:nvSpPr>
        <dsp:cNvPr id="0" name=""/>
        <dsp:cNvSpPr/>
      </dsp:nvSpPr>
      <dsp:spPr>
        <a:xfrm>
          <a:off x="655774" y="710832"/>
          <a:ext cx="7467206" cy="567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89" tIns="60089" rIns="60089" bIns="6008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Students not enrolled in eRefunds by the deadline are subject to receive a paper check by mail to the address we have on file.</a:t>
          </a:r>
          <a:endParaRPr lang="en-US" sz="1400" kern="1200" dirty="0"/>
        </a:p>
      </dsp:txBody>
      <dsp:txXfrm>
        <a:off x="655774" y="710832"/>
        <a:ext cx="7467206" cy="567769"/>
      </dsp:txXfrm>
    </dsp:sp>
    <dsp:sp modelId="{922F9E87-4C6C-49BE-A138-73D0E4EF3258}">
      <dsp:nvSpPr>
        <dsp:cNvPr id="0" name=""/>
        <dsp:cNvSpPr/>
      </dsp:nvSpPr>
      <dsp:spPr>
        <a:xfrm>
          <a:off x="0" y="1420544"/>
          <a:ext cx="8122981" cy="56776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341AF-6815-4AF6-86B7-8D34A2FA4064}">
      <dsp:nvSpPr>
        <dsp:cNvPr id="0" name=""/>
        <dsp:cNvSpPr/>
      </dsp:nvSpPr>
      <dsp:spPr>
        <a:xfrm>
          <a:off x="171750" y="1548292"/>
          <a:ext cx="312273" cy="3122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A85CC-5800-480D-86B7-D4CF05FF9EAF}">
      <dsp:nvSpPr>
        <dsp:cNvPr id="0" name=""/>
        <dsp:cNvSpPr/>
      </dsp:nvSpPr>
      <dsp:spPr>
        <a:xfrm>
          <a:off x="655774" y="1420544"/>
          <a:ext cx="7467206" cy="567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89" tIns="60089" rIns="60089" bIns="6008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Financial aid does not disburse until AFTER the first day of class and refunds cannot be processed until after day 5 of classes. </a:t>
          </a:r>
        </a:p>
      </dsp:txBody>
      <dsp:txXfrm>
        <a:off x="655774" y="1420544"/>
        <a:ext cx="7467206" cy="567769"/>
      </dsp:txXfrm>
    </dsp:sp>
    <dsp:sp modelId="{7188EB34-8090-4FBC-B608-198930A793E2}">
      <dsp:nvSpPr>
        <dsp:cNvPr id="0" name=""/>
        <dsp:cNvSpPr/>
      </dsp:nvSpPr>
      <dsp:spPr>
        <a:xfrm>
          <a:off x="0" y="2130256"/>
          <a:ext cx="8122981" cy="56776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D2414-AE75-4929-85A2-3C4BC1E43B30}">
      <dsp:nvSpPr>
        <dsp:cNvPr id="0" name=""/>
        <dsp:cNvSpPr/>
      </dsp:nvSpPr>
      <dsp:spPr>
        <a:xfrm>
          <a:off x="171750" y="2258005"/>
          <a:ext cx="312273" cy="3122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5350A-4B8F-470B-A59E-10D01C91958F}">
      <dsp:nvSpPr>
        <dsp:cNvPr id="0" name=""/>
        <dsp:cNvSpPr/>
      </dsp:nvSpPr>
      <dsp:spPr>
        <a:xfrm>
          <a:off x="655774" y="2130256"/>
          <a:ext cx="7467206" cy="567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89" tIns="60089" rIns="60089" bIns="6008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Refunds are processed within 14 days from the date aid is disbursed and a credit balance is created on a student account.</a:t>
          </a:r>
        </a:p>
      </dsp:txBody>
      <dsp:txXfrm>
        <a:off x="655774" y="2130256"/>
        <a:ext cx="7467206" cy="567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43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b56338ee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b56338ee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b56338eec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b56338eec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5b56338ee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5b56338eec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ABE3C1-DBE1-495D-B57B-2849774B866A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6176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0909586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528009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860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093239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75050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21445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0762269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3820040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9747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5923103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239565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7175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1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56FDF-B736-456C-A7F7-E08A2CA784E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" sz="3300" b="1" dirty="0"/>
              <a:t>TouchNet</a:t>
            </a:r>
            <a:r>
              <a:rPr lang="en" sz="3300" dirty="0"/>
              <a:t> </a:t>
            </a:r>
            <a:r>
              <a:rPr lang="en" sz="3300" b="1" dirty="0"/>
              <a:t>Portal</a:t>
            </a:r>
            <a:endParaRPr lang="en-US" sz="33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E3EB-5540-42E1-8381-08FB1CC7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/>
              <a:t>Secure online portal with real-time account activity</a:t>
            </a:r>
          </a:p>
          <a:p>
            <a:pPr lvl="1"/>
            <a:r>
              <a:rPr lang="en-US" sz="2000" dirty="0"/>
              <a:t>View your current student account balance and recent statements</a:t>
            </a:r>
          </a:p>
          <a:p>
            <a:pPr lvl="1"/>
            <a:r>
              <a:rPr lang="en-US" sz="2000" dirty="0"/>
              <a:t>Set up a payment plan</a:t>
            </a:r>
          </a:p>
          <a:p>
            <a:pPr lvl="1"/>
            <a:r>
              <a:rPr lang="en-US" sz="2000" dirty="0"/>
              <a:t>Make a payment</a:t>
            </a:r>
          </a:p>
          <a:p>
            <a:pPr lvl="1"/>
            <a:r>
              <a:rPr lang="en-US" sz="2000" dirty="0"/>
              <a:t>Set up e-Refunds</a:t>
            </a:r>
          </a:p>
          <a:p>
            <a:pPr lvl="1"/>
            <a:r>
              <a:rPr lang="en-US" sz="2000" dirty="0"/>
              <a:t>Add Authorized Users</a:t>
            </a:r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Google Shape;92;p16">
            <a:extLst>
              <a:ext uri="{FF2B5EF4-FFF2-40B4-BE49-F238E27FC236}">
                <a16:creationId xmlns:a16="http://schemas.microsoft.com/office/drawing/2014/main" id="{37D10406-882F-47FD-BE0D-7B310DF97C9A}"/>
              </a:ext>
            </a:extLst>
          </p:cNvPr>
          <p:cNvPicPr preferRelativeResize="0"/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72000" y="3580526"/>
            <a:ext cx="3529725" cy="627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905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265500" y="185737"/>
            <a:ext cx="4320000" cy="13182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 dirty="0">
                <a:solidFill>
                  <a:srgbClr val="EB7126"/>
                </a:solidFill>
              </a:rPr>
              <a:t>Where is TouchNet located?</a:t>
            </a:r>
            <a:endParaRPr sz="3300" b="1" dirty="0">
              <a:solidFill>
                <a:srgbClr val="EB7126"/>
              </a:solidFill>
            </a:endParaRPr>
          </a:p>
        </p:txBody>
      </p:sp>
      <p:sp>
        <p:nvSpPr>
          <p:cNvPr id="98" name="Google Shape;98;p17"/>
          <p:cNvSpPr txBox="1">
            <a:spLocks noGrp="1"/>
          </p:cNvSpPr>
          <p:nvPr>
            <p:ph type="subTitle" idx="1"/>
          </p:nvPr>
        </p:nvSpPr>
        <p:spPr>
          <a:xfrm>
            <a:off x="312300" y="1452957"/>
            <a:ext cx="4259699" cy="34545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7818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AutoNum type="arabicParenR"/>
            </a:pPr>
            <a:r>
              <a:rPr lang="en" sz="1800" dirty="0">
                <a:ea typeface="Arial"/>
                <a:cs typeface="Arial"/>
                <a:sym typeface="Arial"/>
              </a:rPr>
              <a:t>Go to the </a:t>
            </a:r>
            <a:r>
              <a:rPr lang="en" sz="1800" b="1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Student Self-Service Portal </a:t>
            </a:r>
            <a:r>
              <a:rPr lang="en" sz="1800" dirty="0">
                <a:ea typeface="Arial"/>
                <a:cs typeface="Arial"/>
                <a:sym typeface="Arial"/>
              </a:rPr>
              <a:t>&amp; login (ss.campbell.edu)</a:t>
            </a:r>
            <a:endParaRPr sz="1800" dirty="0"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7818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arenR"/>
            </a:pPr>
            <a:r>
              <a:rPr lang="en" sz="1800" dirty="0">
                <a:ea typeface="Arial"/>
                <a:cs typeface="Arial"/>
                <a:sym typeface="Arial"/>
              </a:rPr>
              <a:t>Click the drop-down tab on the left side of the screen</a:t>
            </a:r>
            <a:endParaRPr sz="1800" dirty="0"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7818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arenR"/>
            </a:pPr>
            <a:r>
              <a:rPr lang="en" sz="1800" dirty="0">
                <a:ea typeface="Arial"/>
                <a:cs typeface="Arial"/>
                <a:sym typeface="Arial"/>
              </a:rPr>
              <a:t>Click “Financial Information”</a:t>
            </a:r>
            <a:endParaRPr sz="1800" dirty="0"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7818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arenR"/>
            </a:pPr>
            <a:r>
              <a:rPr lang="en" sz="1800" dirty="0">
                <a:ea typeface="Arial"/>
                <a:cs typeface="Arial"/>
                <a:sym typeface="Arial"/>
              </a:rPr>
              <a:t>At the bottom of the list, choose “TouchNet” to be redirected to the site</a:t>
            </a:r>
            <a:endParaRPr sz="1800" dirty="0"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7500" y="185737"/>
            <a:ext cx="4191000" cy="4772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1A49581-9C8A-4883-96D6-36DBCBC11012}"/>
              </a:ext>
            </a:extLst>
          </p:cNvPr>
          <p:cNvCxnSpPr/>
          <p:nvPr/>
        </p:nvCxnSpPr>
        <p:spPr>
          <a:xfrm>
            <a:off x="8296835" y="3180229"/>
            <a:ext cx="36576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673952" y="435187"/>
            <a:ext cx="4188508" cy="810703"/>
          </a:xfrm>
          <a:prstGeom prst="rect">
            <a:avLst/>
          </a:prstGeom>
        </p:spPr>
        <p:txBody>
          <a:bodyPr spcFirstLastPara="1" lIns="91425" tIns="91425" rIns="91425" bIns="91425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 dirty="0"/>
              <a:t>My Profile Setup Tabs</a:t>
            </a:r>
          </a:p>
        </p:txBody>
      </p:sp>
      <p:sp>
        <p:nvSpPr>
          <p:cNvPr id="106" name="Google Shape;106;p18"/>
          <p:cNvSpPr txBox="1">
            <a:spLocks noGrp="1"/>
          </p:cNvSpPr>
          <p:nvPr>
            <p:ph idx="1"/>
          </p:nvPr>
        </p:nvSpPr>
        <p:spPr>
          <a:xfrm>
            <a:off x="646448" y="1245890"/>
            <a:ext cx="4216012" cy="3426346"/>
          </a:xfrm>
          <a:prstGeom prst="rect">
            <a:avLst/>
          </a:prstGeom>
        </p:spPr>
        <p:txBody>
          <a:bodyPr spcFirstLastPara="1" lIns="91425" tIns="91425" rIns="91425" bIns="91425" anchorCtr="0">
            <a:normAutofit lnSpcReduction="10000"/>
          </a:bodyPr>
          <a:lstStyle/>
          <a:p>
            <a:pPr marL="0" indent="0">
              <a:spcBef>
                <a:spcPts val="600"/>
              </a:spcBef>
              <a:buClr>
                <a:schemeClr val="tx1"/>
              </a:buClr>
              <a:buSzPct val="85000"/>
              <a:buNone/>
            </a:pP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Arial"/>
                <a:cs typeface="Arial"/>
                <a:sym typeface="Arial"/>
              </a:rPr>
              <a:t>•</a:t>
            </a:r>
            <a:r>
              <a:rPr lang="en-US" sz="1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u="sng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Authorized Users</a:t>
            </a: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: </a:t>
            </a:r>
            <a:r>
              <a:rPr lang="en-US" sz="1600" dirty="0">
                <a:ea typeface="Arial"/>
                <a:cs typeface="Arial"/>
                <a:sym typeface="Arial"/>
              </a:rPr>
              <a:t>Give others access to view your account and make payments. They will have their own username/password to log in.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100"/>
              <a:buNone/>
            </a:pP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• </a:t>
            </a:r>
            <a:r>
              <a:rPr lang="en-US" sz="1600" u="sng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Personal Profile</a:t>
            </a: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: </a:t>
            </a:r>
            <a:r>
              <a:rPr lang="en-US" sz="1600" dirty="0">
                <a:ea typeface="Arial"/>
                <a:cs typeface="Arial"/>
                <a:sym typeface="Arial"/>
              </a:rPr>
              <a:t>Contains student ID &amp; name on the account.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100"/>
              <a:buNone/>
            </a:pP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• </a:t>
            </a:r>
            <a:r>
              <a:rPr lang="en-US" sz="1600" u="sng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Payment Profile</a:t>
            </a: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: </a:t>
            </a:r>
            <a:r>
              <a:rPr lang="en-US" sz="1600" dirty="0">
                <a:ea typeface="Arial"/>
                <a:cs typeface="Arial"/>
                <a:sym typeface="Arial"/>
              </a:rPr>
              <a:t>Gives option to add a saved payment method.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100"/>
              <a:buNone/>
            </a:pP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• </a:t>
            </a:r>
            <a:r>
              <a:rPr lang="en-US" sz="1600" u="sng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Security Settings</a:t>
            </a: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: </a:t>
            </a:r>
            <a:r>
              <a:rPr lang="en-US" sz="1600" dirty="0">
                <a:ea typeface="Arial"/>
                <a:cs typeface="Arial"/>
                <a:sym typeface="Arial"/>
              </a:rPr>
              <a:t>Enroll in the Two-Step Verification to further protect your account.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100"/>
              <a:buNone/>
            </a:pP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• </a:t>
            </a:r>
            <a:r>
              <a:rPr lang="en-US" sz="1600" u="sng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Consents &amp; Agreements</a:t>
            </a: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: </a:t>
            </a:r>
            <a:r>
              <a:rPr lang="en-US" sz="1600" dirty="0">
                <a:ea typeface="Arial"/>
                <a:cs typeface="Arial"/>
                <a:sym typeface="Arial"/>
              </a:rPr>
              <a:t>Contains any “Promise to Pay” forms.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ts val="1100"/>
              <a:buNone/>
            </a:pP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• </a:t>
            </a:r>
            <a:r>
              <a:rPr lang="en-US" sz="1600" u="sng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Electronic Refunds</a:t>
            </a:r>
            <a:r>
              <a:rPr lang="en-US" sz="16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: </a:t>
            </a:r>
            <a:r>
              <a:rPr lang="en-US" sz="1600" dirty="0">
                <a:ea typeface="Arial"/>
                <a:cs typeface="Arial"/>
                <a:sym typeface="Arial"/>
              </a:rPr>
              <a:t>Add bank account info and consent to a direct deposit method of refunding.</a:t>
            </a:r>
          </a:p>
          <a:p>
            <a:pPr marL="0" lvl="0" indent="0" rtl="0">
              <a:spcBef>
                <a:spcPts val="200"/>
              </a:spcBef>
              <a:spcAft>
                <a:spcPts val="1600"/>
              </a:spcAft>
              <a:buNone/>
            </a:pPr>
            <a:endParaRPr lang="en-US" sz="1100" dirty="0">
              <a:solidFill>
                <a:srgbClr val="FFFFFF"/>
              </a:solidFill>
            </a:endParaRPr>
          </a:p>
        </p:txBody>
      </p:sp>
      <p:pic>
        <p:nvPicPr>
          <p:cNvPr id="107" name="Google Shape;107;p1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465621" y="716693"/>
            <a:ext cx="2768471" cy="3705018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lIns="91425" tIns="91425" rIns="91425" bIns="91425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 dirty="0"/>
              <a:t>Enrolling in e-Refunds</a:t>
            </a:r>
          </a:p>
        </p:txBody>
      </p:sp>
      <p:graphicFrame>
        <p:nvGraphicFramePr>
          <p:cNvPr id="115" name="Google Shape;113;p19">
            <a:extLst>
              <a:ext uri="{FF2B5EF4-FFF2-40B4-BE49-F238E27FC236}">
                <a16:creationId xmlns:a16="http://schemas.microsoft.com/office/drawing/2014/main" id="{599E9C34-1580-4D57-A4DC-BD119BDF42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247377"/>
              </p:ext>
            </p:extLst>
          </p:nvPr>
        </p:nvGraphicFramePr>
        <p:xfrm>
          <a:off x="557841" y="1429870"/>
          <a:ext cx="8122981" cy="269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Custom 2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EA7125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900</TotalTime>
  <Words>285</Words>
  <Application>Microsoft Office PowerPoint</Application>
  <PresentationFormat>On-screen Show (16:9)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Basis</vt:lpstr>
      <vt:lpstr>TouchNet Portal</vt:lpstr>
      <vt:lpstr>Where is TouchNet located?</vt:lpstr>
      <vt:lpstr>My Profile Setup Tabs</vt:lpstr>
      <vt:lpstr>Enrolling in e-Refunds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CPHS Accepted Students Day</dc:title>
  <dc:creator>Matthews, Laura</dc:creator>
  <cp:lastModifiedBy>Jonathan Clark</cp:lastModifiedBy>
  <cp:revision>55</cp:revision>
  <dcterms:modified xsi:type="dcterms:W3CDTF">2023-08-03T13:35:45Z</dcterms:modified>
</cp:coreProperties>
</file>