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6" r:id="rId2"/>
    <p:sldId id="457" r:id="rId3"/>
    <p:sldId id="458" r:id="rId4"/>
    <p:sldId id="477" r:id="rId5"/>
    <p:sldId id="501" r:id="rId6"/>
    <p:sldId id="499" r:id="rId7"/>
    <p:sldId id="463" r:id="rId8"/>
    <p:sldId id="503" r:id="rId9"/>
    <p:sldId id="483" r:id="rId10"/>
    <p:sldId id="482" r:id="rId11"/>
    <p:sldId id="462" r:id="rId12"/>
    <p:sldId id="464" r:id="rId13"/>
    <p:sldId id="479" r:id="rId14"/>
    <p:sldId id="480" r:id="rId15"/>
    <p:sldId id="504" r:id="rId16"/>
    <p:sldId id="486" r:id="rId17"/>
    <p:sldId id="494" r:id="rId18"/>
    <p:sldId id="500" r:id="rId19"/>
    <p:sldId id="497" r:id="rId20"/>
    <p:sldId id="451" r:id="rId21"/>
    <p:sldId id="495" r:id="rId22"/>
    <p:sldId id="492" r:id="rId23"/>
    <p:sldId id="487" r:id="rId24"/>
    <p:sldId id="488" r:id="rId25"/>
    <p:sldId id="489" r:id="rId26"/>
    <p:sldId id="502" r:id="rId27"/>
    <p:sldId id="490" r:id="rId28"/>
    <p:sldId id="491" r:id="rId29"/>
    <p:sldId id="269" r:id="rId30"/>
  </p:sldIdLst>
  <p:sldSz cx="12192000" cy="6858000"/>
  <p:notesSz cx="7023100" cy="9309100"/>
  <p:custDataLst>
    <p:tags r:id="rId33"/>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F00FF"/>
    <a:srgbClr val="757171"/>
    <a:srgbClr val="CC3300"/>
    <a:srgbClr val="66FF66"/>
    <a:srgbClr val="5F5F5F"/>
    <a:srgbClr val="3222FC"/>
    <a:srgbClr val="00FFFF"/>
    <a:srgbClr val="FFCCFF"/>
    <a:srgbClr val="3742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66" autoAdjust="0"/>
    <p:restoredTop sz="94674"/>
  </p:normalViewPr>
  <p:slideViewPr>
    <p:cSldViewPr snapToGrid="0" snapToObjects="1">
      <p:cViewPr varScale="1">
        <p:scale>
          <a:sx n="114" d="100"/>
          <a:sy n="114" d="100"/>
        </p:scale>
        <p:origin x="516" y="10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60" d="100"/>
          <a:sy n="60" d="100"/>
        </p:scale>
        <p:origin x="2275"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FE49B5-4526-4B7A-AE1D-3B1650ADE05F}"/>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33FA54C-C838-4B9E-B429-3A084BF5F0F5}"/>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eaLnBrk="1" fontAlgn="auto" hangingPunct="1">
              <a:spcBef>
                <a:spcPts val="0"/>
              </a:spcBef>
              <a:spcAft>
                <a:spcPts val="0"/>
              </a:spcAft>
              <a:defRPr sz="1200">
                <a:latin typeface="+mn-lt"/>
              </a:defRPr>
            </a:lvl1pPr>
          </a:lstStyle>
          <a:p>
            <a:pPr>
              <a:defRPr/>
            </a:pPr>
            <a:fld id="{C8F536C8-BE17-4FAD-9FDE-DCA3417F72FB}" type="datetimeFigureOut">
              <a:rPr lang="en-US"/>
              <a:pPr>
                <a:defRPr/>
              </a:pPr>
              <a:t>7/23/2025</a:t>
            </a:fld>
            <a:endParaRPr lang="en-US"/>
          </a:p>
        </p:txBody>
      </p:sp>
      <p:sp>
        <p:nvSpPr>
          <p:cNvPr id="4" name="Footer Placeholder 3">
            <a:extLst>
              <a:ext uri="{FF2B5EF4-FFF2-40B4-BE49-F238E27FC236}">
                <a16:creationId xmlns:a16="http://schemas.microsoft.com/office/drawing/2014/main" id="{70BF9EFA-84AC-493C-8D7B-A1004835A654}"/>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00704F5B-9EB5-46FB-95EB-6541672C112C}"/>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89C1C46E-4353-494D-A1C3-0FD1F7CE2F49}" type="slidenum">
              <a:rPr lang="en-US"/>
              <a:pPr>
                <a:defRPr/>
              </a:pPr>
              <a:t>‹#›</a:t>
            </a:fld>
            <a:endParaRPr lang="en-US"/>
          </a:p>
        </p:txBody>
      </p:sp>
    </p:spTree>
    <p:extLst>
      <p:ext uri="{BB962C8B-B14F-4D97-AF65-F5344CB8AC3E}">
        <p14:creationId xmlns:p14="http://schemas.microsoft.com/office/powerpoint/2010/main" val="3014118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A2D712-4664-4ABA-985E-1C4FD9999C69}"/>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C09C2FFF-F036-41D4-8F78-0E81C146B646}"/>
              </a:ext>
            </a:extLst>
          </p:cNvPr>
          <p:cNvSpPr>
            <a:spLocks noGrp="1"/>
          </p:cNvSpPr>
          <p:nvPr>
            <p:ph type="dt" idx="1"/>
          </p:nvPr>
        </p:nvSpPr>
        <p:spPr>
          <a:xfrm>
            <a:off x="3978132" y="0"/>
            <a:ext cx="3043343" cy="467072"/>
          </a:xfrm>
          <a:prstGeom prst="rect">
            <a:avLst/>
          </a:prstGeom>
        </p:spPr>
        <p:txBody>
          <a:bodyPr vert="horz" lIns="93324" tIns="46662" rIns="93324" bIns="46662" rtlCol="0"/>
          <a:lstStyle>
            <a:lvl1pPr algn="r" eaLnBrk="1" fontAlgn="auto" hangingPunct="1">
              <a:spcBef>
                <a:spcPts val="0"/>
              </a:spcBef>
              <a:spcAft>
                <a:spcPts val="0"/>
              </a:spcAft>
              <a:defRPr sz="1200">
                <a:latin typeface="+mn-lt"/>
              </a:defRPr>
            </a:lvl1pPr>
          </a:lstStyle>
          <a:p>
            <a:pPr>
              <a:defRPr/>
            </a:pPr>
            <a:fld id="{2F0FDA74-7287-4E4E-A096-153C589D65AF}" type="datetimeFigureOut">
              <a:rPr lang="en-US"/>
              <a:pPr>
                <a:defRPr/>
              </a:pPr>
              <a:t>7/23/2025</a:t>
            </a:fld>
            <a:endParaRPr lang="en-US"/>
          </a:p>
        </p:txBody>
      </p:sp>
      <p:sp>
        <p:nvSpPr>
          <p:cNvPr id="4" name="Slide Image Placeholder 3">
            <a:extLst>
              <a:ext uri="{FF2B5EF4-FFF2-40B4-BE49-F238E27FC236}">
                <a16:creationId xmlns:a16="http://schemas.microsoft.com/office/drawing/2014/main" id="{B136C1F3-C026-49CD-9C2A-5DC082397992}"/>
              </a:ext>
            </a:extLst>
          </p:cNvPr>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a:extLst>
              <a:ext uri="{FF2B5EF4-FFF2-40B4-BE49-F238E27FC236}">
                <a16:creationId xmlns:a16="http://schemas.microsoft.com/office/drawing/2014/main" id="{D38090F1-80A2-4FD4-928A-4977499EAC10}"/>
              </a:ext>
            </a:extLst>
          </p:cNvPr>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D7CA868-B334-4C6F-912C-3AE625AD76B1}"/>
              </a:ext>
            </a:extLst>
          </p:cNvPr>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9C6ABE79-CED6-472F-877E-BEAE3398CBD7}"/>
              </a:ext>
            </a:extLst>
          </p:cNvPr>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7710CA1E-916B-479B-AF3B-3693C590E16A}" type="slidenum">
              <a:rPr lang="en-US"/>
              <a:pPr>
                <a:defRPr/>
              </a:pPr>
              <a:t>‹#›</a:t>
            </a:fld>
            <a:endParaRPr lang="en-US"/>
          </a:p>
        </p:txBody>
      </p:sp>
    </p:spTree>
    <p:extLst>
      <p:ext uri="{BB962C8B-B14F-4D97-AF65-F5344CB8AC3E}">
        <p14:creationId xmlns:p14="http://schemas.microsoft.com/office/powerpoint/2010/main" val="36454876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362026"/>
          </a:xfrm>
        </p:spPr>
        <p:txBody>
          <a:bodyPr/>
          <a:lstStyle/>
          <a:p>
            <a:r>
              <a:rPr lang="en-US" sz="1600" b="1" dirty="0"/>
              <a:t>Good afternoon, Welcome and Congratulations to the Class of 2029.</a:t>
            </a:r>
          </a:p>
          <a:p>
            <a:endParaRPr lang="en-US" sz="1000" b="1" dirty="0"/>
          </a:p>
          <a:p>
            <a:r>
              <a:rPr lang="en-US" sz="1600" b="1" dirty="0"/>
              <a:t>This is GAYLORD the CU Mascot and he is here for numerous activities – hopefully you will have plenty of opportunities to meet him.  GLADYS too.</a:t>
            </a:r>
          </a:p>
          <a:p>
            <a:endParaRPr lang="en-US" sz="1000" b="1" dirty="0"/>
          </a:p>
          <a:p>
            <a:r>
              <a:rPr lang="en-US" sz="1600" b="1" dirty="0"/>
              <a:t>I want to go over the Block schedule with you and answer any questions you may have at this time.</a:t>
            </a:r>
          </a:p>
          <a:p>
            <a:endParaRPr lang="en-US" sz="1000" dirty="0"/>
          </a:p>
          <a:p>
            <a:r>
              <a:rPr lang="en-US" sz="1600" b="1" dirty="0"/>
              <a:t>Share these schedules with your family and loved ones so they know what you are doing at any time, get them involved to some extent, especially if you have family with you (spouse and children).</a:t>
            </a:r>
          </a:p>
          <a:p>
            <a:endParaRPr lang="en-US" sz="1000" b="1" dirty="0"/>
          </a:p>
          <a:p>
            <a:r>
              <a:rPr lang="en-US" sz="1600" b="1" dirty="0">
                <a:solidFill>
                  <a:srgbClr val="FF0000"/>
                </a:solidFill>
              </a:rPr>
              <a:t>I need a volunteer not from NC and who has never put together a jigsaw puzzle.</a:t>
            </a:r>
          </a:p>
        </p:txBody>
      </p:sp>
      <p:sp>
        <p:nvSpPr>
          <p:cNvPr id="4" name="Slide Number Placeholder 3"/>
          <p:cNvSpPr>
            <a:spLocks noGrp="1"/>
          </p:cNvSpPr>
          <p:nvPr>
            <p:ph type="sldNum" sz="quarter" idx="10"/>
          </p:nvPr>
        </p:nvSpPr>
        <p:spPr/>
        <p:txBody>
          <a:bodyPr/>
          <a:lstStyle/>
          <a:p>
            <a:pPr>
              <a:defRPr/>
            </a:pPr>
            <a:fld id="{7710CA1E-916B-479B-AF3B-3693C590E16A}" type="slidenum">
              <a:rPr lang="en-US" smtClean="0"/>
              <a:pPr>
                <a:defRPr/>
              </a:pPr>
              <a:t>1</a:t>
            </a:fld>
            <a:endParaRPr lang="en-US"/>
          </a:p>
        </p:txBody>
      </p:sp>
    </p:spTree>
    <p:extLst>
      <p:ext uri="{BB962C8B-B14F-4D97-AF65-F5344CB8AC3E}">
        <p14:creationId xmlns:p14="http://schemas.microsoft.com/office/powerpoint/2010/main" val="960994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Anatomy, Clinical Skills and OMM labs – dress code per the Course Syllabi.</a:t>
            </a:r>
          </a:p>
          <a:p>
            <a:r>
              <a:rPr lang="en-US" sz="1600" b="1" dirty="0"/>
              <a:t>Groups are located on course Blackboard pages</a:t>
            </a:r>
          </a:p>
        </p:txBody>
      </p:sp>
      <p:sp>
        <p:nvSpPr>
          <p:cNvPr id="4" name="Slide Number Placeholder 3"/>
          <p:cNvSpPr>
            <a:spLocks noGrp="1"/>
          </p:cNvSpPr>
          <p:nvPr>
            <p:ph type="sldNum" sz="quarter" idx="10"/>
          </p:nvPr>
        </p:nvSpPr>
        <p:spPr/>
        <p:txBody>
          <a:bodyPr/>
          <a:lstStyle/>
          <a:p>
            <a:pPr>
              <a:defRPr/>
            </a:pPr>
            <a:fld id="{7710CA1E-916B-479B-AF3B-3693C590E16A}" type="slidenum">
              <a:rPr lang="en-US" smtClean="0"/>
              <a:pPr>
                <a:defRPr/>
              </a:pPr>
              <a:t>10</a:t>
            </a:fld>
            <a:endParaRPr lang="en-US"/>
          </a:p>
        </p:txBody>
      </p:sp>
    </p:spTree>
    <p:extLst>
      <p:ext uri="{BB962C8B-B14F-4D97-AF65-F5344CB8AC3E}">
        <p14:creationId xmlns:p14="http://schemas.microsoft.com/office/powerpoint/2010/main" val="4207359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Work hard, early on to develop a ROUTINE to include these sessions – Quizzes and exams do not change.</a:t>
            </a:r>
          </a:p>
          <a:p>
            <a:endParaRPr lang="en-US" sz="1000" b="1" dirty="0"/>
          </a:p>
          <a:p>
            <a:r>
              <a:rPr lang="en-US" sz="1600" b="1" dirty="0"/>
              <a:t>OMM Pre-sessions / Clinical Skills SDLs must be completed prior to lab and are a part of the overall course grade.</a:t>
            </a:r>
          </a:p>
        </p:txBody>
      </p:sp>
      <p:sp>
        <p:nvSpPr>
          <p:cNvPr id="4" name="Slide Number Placeholder 3"/>
          <p:cNvSpPr>
            <a:spLocks noGrp="1"/>
          </p:cNvSpPr>
          <p:nvPr>
            <p:ph type="sldNum" sz="quarter" idx="10"/>
          </p:nvPr>
        </p:nvSpPr>
        <p:spPr/>
        <p:txBody>
          <a:bodyPr/>
          <a:lstStyle/>
          <a:p>
            <a:pPr>
              <a:defRPr/>
            </a:pPr>
            <a:fld id="{7710CA1E-916B-479B-AF3B-3693C590E16A}" type="slidenum">
              <a:rPr lang="en-US" smtClean="0"/>
              <a:pPr>
                <a:defRPr/>
              </a:pPr>
              <a:t>11</a:t>
            </a:fld>
            <a:endParaRPr lang="en-US"/>
          </a:p>
        </p:txBody>
      </p:sp>
    </p:spTree>
    <p:extLst>
      <p:ext uri="{BB962C8B-B14F-4D97-AF65-F5344CB8AC3E}">
        <p14:creationId xmlns:p14="http://schemas.microsoft.com/office/powerpoint/2010/main" val="715919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Excused Absence to Director of Med Ed – Elizabeth Lewis.</a:t>
            </a:r>
          </a:p>
          <a:p>
            <a:endParaRPr lang="en-US" sz="1000" b="1" dirty="0"/>
          </a:p>
          <a:p>
            <a:r>
              <a:rPr lang="en-US" sz="1600" b="1" dirty="0"/>
              <a:t>Meet Med Ed tomorrow – you, as well as faculty will work closely with them.</a:t>
            </a:r>
          </a:p>
        </p:txBody>
      </p:sp>
      <p:sp>
        <p:nvSpPr>
          <p:cNvPr id="4" name="Slide Number Placeholder 3"/>
          <p:cNvSpPr>
            <a:spLocks noGrp="1"/>
          </p:cNvSpPr>
          <p:nvPr>
            <p:ph type="sldNum" sz="quarter" idx="10"/>
          </p:nvPr>
        </p:nvSpPr>
        <p:spPr/>
        <p:txBody>
          <a:bodyPr/>
          <a:lstStyle/>
          <a:p>
            <a:pPr>
              <a:defRPr/>
            </a:pPr>
            <a:fld id="{7710CA1E-916B-479B-AF3B-3693C590E16A}" type="slidenum">
              <a:rPr lang="en-US" smtClean="0"/>
              <a:pPr>
                <a:defRPr/>
              </a:pPr>
              <a:t>12</a:t>
            </a:fld>
            <a:endParaRPr lang="en-US"/>
          </a:p>
        </p:txBody>
      </p:sp>
    </p:spTree>
    <p:extLst>
      <p:ext uri="{BB962C8B-B14F-4D97-AF65-F5344CB8AC3E}">
        <p14:creationId xmlns:p14="http://schemas.microsoft.com/office/powerpoint/2010/main" val="2677333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10CA1E-916B-479B-AF3B-3693C590E16A}" type="slidenum">
              <a:rPr lang="en-US" smtClean="0"/>
              <a:pPr>
                <a:defRPr/>
              </a:pPr>
              <a:t>13</a:t>
            </a:fld>
            <a:endParaRPr lang="en-US"/>
          </a:p>
        </p:txBody>
      </p:sp>
    </p:spTree>
    <p:extLst>
      <p:ext uri="{BB962C8B-B14F-4D97-AF65-F5344CB8AC3E}">
        <p14:creationId xmlns:p14="http://schemas.microsoft.com/office/powerpoint/2010/main" val="1408061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Excused Absence to Director of Med Ed – Elizabeth Lewis</a:t>
            </a:r>
          </a:p>
          <a:p>
            <a:endParaRPr lang="en-US" sz="1000" b="1" dirty="0"/>
          </a:p>
          <a:p>
            <a:r>
              <a:rPr lang="en-US" sz="1600" b="1" dirty="0"/>
              <a:t>Just because you have an assessment, the curriculum does not stop – routine is key to establish early.</a:t>
            </a:r>
          </a:p>
          <a:p>
            <a:endParaRPr lang="en-US" sz="1600" b="1" dirty="0"/>
          </a:p>
        </p:txBody>
      </p:sp>
      <p:sp>
        <p:nvSpPr>
          <p:cNvPr id="4" name="Slide Number Placeholder 3"/>
          <p:cNvSpPr>
            <a:spLocks noGrp="1"/>
          </p:cNvSpPr>
          <p:nvPr>
            <p:ph type="sldNum" sz="quarter" idx="10"/>
          </p:nvPr>
        </p:nvSpPr>
        <p:spPr/>
        <p:txBody>
          <a:bodyPr/>
          <a:lstStyle/>
          <a:p>
            <a:pPr>
              <a:defRPr/>
            </a:pPr>
            <a:fld id="{7710CA1E-916B-479B-AF3B-3693C590E16A}" type="slidenum">
              <a:rPr lang="en-US" smtClean="0"/>
              <a:pPr>
                <a:defRPr/>
              </a:pPr>
              <a:t>14</a:t>
            </a:fld>
            <a:endParaRPr lang="en-US"/>
          </a:p>
        </p:txBody>
      </p:sp>
    </p:spTree>
    <p:extLst>
      <p:ext uri="{BB962C8B-B14F-4D97-AF65-F5344CB8AC3E}">
        <p14:creationId xmlns:p14="http://schemas.microsoft.com/office/powerpoint/2010/main" val="191801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9138" y="4480004"/>
            <a:ext cx="5618480" cy="3665458"/>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10CA1E-916B-479B-AF3B-3693C590E16A}" type="slidenum">
              <a:rPr lang="en-US" smtClean="0"/>
              <a:pPr>
                <a:defRPr/>
              </a:pPr>
              <a:t>15</a:t>
            </a:fld>
            <a:endParaRPr lang="en-US"/>
          </a:p>
        </p:txBody>
      </p:sp>
    </p:spTree>
    <p:extLst>
      <p:ext uri="{BB962C8B-B14F-4D97-AF65-F5344CB8AC3E}">
        <p14:creationId xmlns:p14="http://schemas.microsoft.com/office/powerpoint/2010/main" val="252548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9138" y="4480004"/>
            <a:ext cx="5618480" cy="3665458"/>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10CA1E-916B-479B-AF3B-3693C590E16A}" type="slidenum">
              <a:rPr lang="en-US" smtClean="0"/>
              <a:pPr>
                <a:defRPr/>
              </a:pPr>
              <a:t>16</a:t>
            </a:fld>
            <a:endParaRPr lang="en-US"/>
          </a:p>
        </p:txBody>
      </p:sp>
    </p:spTree>
    <p:extLst>
      <p:ext uri="{BB962C8B-B14F-4D97-AF65-F5344CB8AC3E}">
        <p14:creationId xmlns:p14="http://schemas.microsoft.com/office/powerpoint/2010/main" val="2232770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10CA1E-916B-479B-AF3B-3693C590E16A}" type="slidenum">
              <a:rPr lang="en-US" smtClean="0"/>
              <a:pPr>
                <a:defRPr/>
              </a:pPr>
              <a:t>17</a:t>
            </a:fld>
            <a:endParaRPr lang="en-US"/>
          </a:p>
        </p:txBody>
      </p:sp>
    </p:spTree>
    <p:extLst>
      <p:ext uri="{BB962C8B-B14F-4D97-AF65-F5344CB8AC3E}">
        <p14:creationId xmlns:p14="http://schemas.microsoft.com/office/powerpoint/2010/main" val="3073288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9138" y="4480004"/>
            <a:ext cx="5618480" cy="3665458"/>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10CA1E-916B-479B-AF3B-3693C590E16A}" type="slidenum">
              <a:rPr lang="en-US" smtClean="0"/>
              <a:pPr>
                <a:defRPr/>
              </a:pPr>
              <a:t>18</a:t>
            </a:fld>
            <a:endParaRPr lang="en-US"/>
          </a:p>
        </p:txBody>
      </p:sp>
    </p:spTree>
    <p:extLst>
      <p:ext uri="{BB962C8B-B14F-4D97-AF65-F5344CB8AC3E}">
        <p14:creationId xmlns:p14="http://schemas.microsoft.com/office/powerpoint/2010/main" val="1061588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Again, faculty are an important resource – utilize them and remember they are writing the assessment questions, not some </a:t>
            </a:r>
            <a:r>
              <a:rPr lang="en-US" sz="1600" b="1" dirty="0" err="1"/>
              <a:t>Youtuber</a:t>
            </a:r>
            <a:r>
              <a:rPr lang="en-US" sz="1600" b="1" dirty="0"/>
              <a:t>.  Can waste a lot of time watching content not responsible for and who knows the accuracy of the content.</a:t>
            </a:r>
          </a:p>
        </p:txBody>
      </p:sp>
      <p:sp>
        <p:nvSpPr>
          <p:cNvPr id="4" name="Slide Number Placeholder 3"/>
          <p:cNvSpPr>
            <a:spLocks noGrp="1"/>
          </p:cNvSpPr>
          <p:nvPr>
            <p:ph type="sldNum" sz="quarter" idx="10"/>
          </p:nvPr>
        </p:nvSpPr>
        <p:spPr/>
        <p:txBody>
          <a:bodyPr/>
          <a:lstStyle/>
          <a:p>
            <a:pPr>
              <a:defRPr/>
            </a:pPr>
            <a:fld id="{7710CA1E-916B-479B-AF3B-3693C590E16A}" type="slidenum">
              <a:rPr lang="en-US" smtClean="0"/>
              <a:pPr>
                <a:defRPr/>
              </a:pPr>
              <a:t>19</a:t>
            </a:fld>
            <a:endParaRPr lang="en-US"/>
          </a:p>
        </p:txBody>
      </p:sp>
    </p:spTree>
    <p:extLst>
      <p:ext uri="{BB962C8B-B14F-4D97-AF65-F5344CB8AC3E}">
        <p14:creationId xmlns:p14="http://schemas.microsoft.com/office/powerpoint/2010/main" val="233239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483" y="4480004"/>
            <a:ext cx="5618480" cy="3665458"/>
          </a:xfrm>
        </p:spPr>
        <p:txBody>
          <a:bodyPr/>
          <a:lstStyle/>
          <a:p>
            <a:r>
              <a:rPr lang="en-US" sz="1600" b="1" dirty="0"/>
              <a:t>Emphasize student involvement, really helps with well-being, don’t isolate yourselves.</a:t>
            </a:r>
          </a:p>
          <a:p>
            <a:endParaRPr lang="en-US" sz="1000" b="1" dirty="0"/>
          </a:p>
          <a:p>
            <a:r>
              <a:rPr lang="en-US" sz="1600" b="1" dirty="0"/>
              <a:t>Your faculty enjoy meeting with you and seeing the lightbulbs go off when you learn – make attendance a positive aspect of school. </a:t>
            </a:r>
          </a:p>
        </p:txBody>
      </p:sp>
      <p:sp>
        <p:nvSpPr>
          <p:cNvPr id="4" name="Slide Number Placeholder 3"/>
          <p:cNvSpPr>
            <a:spLocks noGrp="1"/>
          </p:cNvSpPr>
          <p:nvPr>
            <p:ph type="sldNum" sz="quarter" idx="10"/>
          </p:nvPr>
        </p:nvSpPr>
        <p:spPr/>
        <p:txBody>
          <a:bodyPr/>
          <a:lstStyle/>
          <a:p>
            <a:pPr>
              <a:defRPr/>
            </a:pPr>
            <a:fld id="{7710CA1E-916B-479B-AF3B-3693C590E16A}" type="slidenum">
              <a:rPr lang="en-US" smtClean="0"/>
              <a:pPr>
                <a:defRPr/>
              </a:pPr>
              <a:t>2</a:t>
            </a:fld>
            <a:endParaRPr lang="en-US"/>
          </a:p>
        </p:txBody>
      </p:sp>
    </p:spTree>
    <p:extLst>
      <p:ext uri="{BB962C8B-B14F-4D97-AF65-F5344CB8AC3E}">
        <p14:creationId xmlns:p14="http://schemas.microsoft.com/office/powerpoint/2010/main" val="1010369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10CA1E-916B-479B-AF3B-3693C590E16A}" type="slidenum">
              <a:rPr lang="en-US" smtClean="0"/>
              <a:pPr>
                <a:defRPr/>
              </a:pPr>
              <a:t>20</a:t>
            </a:fld>
            <a:endParaRPr lang="en-US"/>
          </a:p>
        </p:txBody>
      </p:sp>
    </p:spTree>
    <p:extLst>
      <p:ext uri="{BB962C8B-B14F-4D97-AF65-F5344CB8AC3E}">
        <p14:creationId xmlns:p14="http://schemas.microsoft.com/office/powerpoint/2010/main" val="2177391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Emphasize student involvement and very high standards are still the expectation.</a:t>
            </a:r>
          </a:p>
        </p:txBody>
      </p:sp>
      <p:sp>
        <p:nvSpPr>
          <p:cNvPr id="4" name="Slide Number Placeholder 3"/>
          <p:cNvSpPr>
            <a:spLocks noGrp="1"/>
          </p:cNvSpPr>
          <p:nvPr>
            <p:ph type="sldNum" sz="quarter" idx="10"/>
          </p:nvPr>
        </p:nvSpPr>
        <p:spPr/>
        <p:txBody>
          <a:bodyPr/>
          <a:lstStyle/>
          <a:p>
            <a:pPr>
              <a:defRPr/>
            </a:pPr>
            <a:fld id="{7710CA1E-916B-479B-AF3B-3693C590E16A}" type="slidenum">
              <a:rPr lang="en-US" smtClean="0"/>
              <a:pPr>
                <a:defRPr/>
              </a:pPr>
              <a:t>21</a:t>
            </a:fld>
            <a:endParaRPr lang="en-US"/>
          </a:p>
        </p:txBody>
      </p:sp>
    </p:spTree>
    <p:extLst>
      <p:ext uri="{BB962C8B-B14F-4D97-AF65-F5344CB8AC3E}">
        <p14:creationId xmlns:p14="http://schemas.microsoft.com/office/powerpoint/2010/main" val="203062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Strategies of an Effective &amp; Successful DO Student</a:t>
            </a:r>
          </a:p>
          <a:p>
            <a:r>
              <a:rPr lang="en-US" sz="1600" b="1" dirty="0"/>
              <a:t>Peer Learning Partners' Tips for Incoming DO Students</a:t>
            </a:r>
          </a:p>
          <a:p>
            <a:endParaRPr lang="en-US" sz="1600" b="1" dirty="0"/>
          </a:p>
          <a:p>
            <a:r>
              <a:rPr lang="en-US" sz="1600" b="1" dirty="0"/>
              <a:t>Documents sent to you by CUSOM ACE</a:t>
            </a:r>
          </a:p>
        </p:txBody>
      </p:sp>
      <p:sp>
        <p:nvSpPr>
          <p:cNvPr id="4" name="Slide Number Placeholder 3"/>
          <p:cNvSpPr>
            <a:spLocks noGrp="1"/>
          </p:cNvSpPr>
          <p:nvPr>
            <p:ph type="sldNum" sz="quarter" idx="10"/>
          </p:nvPr>
        </p:nvSpPr>
        <p:spPr/>
        <p:txBody>
          <a:bodyPr/>
          <a:lstStyle/>
          <a:p>
            <a:pPr>
              <a:defRPr/>
            </a:pPr>
            <a:fld id="{7710CA1E-916B-479B-AF3B-3693C590E16A}" type="slidenum">
              <a:rPr lang="en-US" smtClean="0"/>
              <a:pPr>
                <a:defRPr/>
              </a:pPr>
              <a:t>22</a:t>
            </a:fld>
            <a:endParaRPr lang="en-US"/>
          </a:p>
        </p:txBody>
      </p:sp>
    </p:spTree>
    <p:extLst>
      <p:ext uri="{BB962C8B-B14F-4D97-AF65-F5344CB8AC3E}">
        <p14:creationId xmlns:p14="http://schemas.microsoft.com/office/powerpoint/2010/main" val="4265506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I counsel many students and Debi will attest to the series of questions I ask each student the first time we meet.  I am happy to meet with any of you at any time to discuss study strategies.</a:t>
            </a:r>
          </a:p>
          <a:p>
            <a:endParaRPr lang="en-US" sz="1600" b="1" dirty="0"/>
          </a:p>
          <a:p>
            <a:r>
              <a:rPr lang="en-US" sz="1600" b="1" dirty="0"/>
              <a:t>Take me through a typical day…</a:t>
            </a:r>
          </a:p>
        </p:txBody>
      </p:sp>
      <p:sp>
        <p:nvSpPr>
          <p:cNvPr id="4" name="Slide Number Placeholder 3"/>
          <p:cNvSpPr>
            <a:spLocks noGrp="1"/>
          </p:cNvSpPr>
          <p:nvPr>
            <p:ph type="sldNum" sz="quarter" idx="10"/>
          </p:nvPr>
        </p:nvSpPr>
        <p:spPr/>
        <p:txBody>
          <a:bodyPr/>
          <a:lstStyle/>
          <a:p>
            <a:pPr>
              <a:defRPr/>
            </a:pPr>
            <a:fld id="{7710CA1E-916B-479B-AF3B-3693C590E16A}" type="slidenum">
              <a:rPr lang="en-US" smtClean="0"/>
              <a:pPr>
                <a:defRPr/>
              </a:pPr>
              <a:t>23</a:t>
            </a:fld>
            <a:endParaRPr lang="en-US"/>
          </a:p>
        </p:txBody>
      </p:sp>
    </p:spTree>
    <p:extLst>
      <p:ext uri="{BB962C8B-B14F-4D97-AF65-F5344CB8AC3E}">
        <p14:creationId xmlns:p14="http://schemas.microsoft.com/office/powerpoint/2010/main" val="1670040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Don’t need to know everything – no one does!</a:t>
            </a:r>
          </a:p>
          <a:p>
            <a:endParaRPr lang="en-US" sz="1000" b="1" dirty="0"/>
          </a:p>
          <a:p>
            <a:r>
              <a:rPr lang="en-US" sz="1600" b="1" dirty="0"/>
              <a:t>Check in on PUZZLE – give the box top!</a:t>
            </a:r>
          </a:p>
          <a:p>
            <a:endParaRPr lang="en-US" sz="1000" b="1" dirty="0"/>
          </a:p>
          <a:p>
            <a:r>
              <a:rPr lang="en-US" sz="1600" b="1" dirty="0">
                <a:solidFill>
                  <a:srgbClr val="FF0000"/>
                </a:solidFill>
              </a:rPr>
              <a:t>168 hours in a week – your schedule amounts to about 30 hours per week = 18%.</a:t>
            </a:r>
          </a:p>
          <a:p>
            <a:endParaRPr lang="en-US" sz="1000" b="1" dirty="0"/>
          </a:p>
          <a:p>
            <a:r>
              <a:rPr lang="en-US" sz="1600" b="1" dirty="0">
                <a:solidFill>
                  <a:srgbClr val="FF0000"/>
                </a:solidFill>
              </a:rPr>
              <a:t>50 minutes of every hour of the week is yours!</a:t>
            </a:r>
          </a:p>
          <a:p>
            <a:endParaRPr lang="en-US" sz="1600" b="1" dirty="0">
              <a:solidFill>
                <a:srgbClr val="FF0000"/>
              </a:solidFill>
            </a:endParaRPr>
          </a:p>
          <a:p>
            <a:r>
              <a:rPr lang="en-US" sz="1600" b="1" dirty="0">
                <a:solidFill>
                  <a:srgbClr val="FF0000"/>
                </a:solidFill>
              </a:rPr>
              <a:t>Think about this for a moment – that is a lot of time, in my opinion.</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7710CA1E-916B-479B-AF3B-3693C590E16A}" type="slidenum">
              <a:rPr lang="en-US" smtClean="0"/>
              <a:pPr>
                <a:defRPr/>
              </a:pPr>
              <a:t>24</a:t>
            </a:fld>
            <a:endParaRPr lang="en-US"/>
          </a:p>
        </p:txBody>
      </p:sp>
    </p:spTree>
    <p:extLst>
      <p:ext uri="{BB962C8B-B14F-4D97-AF65-F5344CB8AC3E}">
        <p14:creationId xmlns:p14="http://schemas.microsoft.com/office/powerpoint/2010/main" val="3638685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Those 50 minutes must include:</a:t>
            </a:r>
          </a:p>
          <a:p>
            <a:endParaRPr lang="en-US" sz="1600" b="1" dirty="0"/>
          </a:p>
          <a:p>
            <a:r>
              <a:rPr lang="en-US" sz="1600" b="1" dirty="0"/>
              <a:t>Include in your routine time for self and family/loved ones with out guilt.</a:t>
            </a:r>
          </a:p>
          <a:p>
            <a:endParaRPr lang="en-US" dirty="0"/>
          </a:p>
        </p:txBody>
      </p:sp>
      <p:sp>
        <p:nvSpPr>
          <p:cNvPr id="4" name="Slide Number Placeholder 3"/>
          <p:cNvSpPr>
            <a:spLocks noGrp="1"/>
          </p:cNvSpPr>
          <p:nvPr>
            <p:ph type="sldNum" sz="quarter" idx="10"/>
          </p:nvPr>
        </p:nvSpPr>
        <p:spPr/>
        <p:txBody>
          <a:bodyPr/>
          <a:lstStyle/>
          <a:p>
            <a:pPr>
              <a:defRPr/>
            </a:pPr>
            <a:fld id="{7710CA1E-916B-479B-AF3B-3693C590E16A}" type="slidenum">
              <a:rPr lang="en-US" smtClean="0"/>
              <a:pPr>
                <a:defRPr/>
              </a:pPr>
              <a:t>25</a:t>
            </a:fld>
            <a:endParaRPr lang="en-US"/>
          </a:p>
        </p:txBody>
      </p:sp>
    </p:spTree>
    <p:extLst>
      <p:ext uri="{BB962C8B-B14F-4D97-AF65-F5344CB8AC3E}">
        <p14:creationId xmlns:p14="http://schemas.microsoft.com/office/powerpoint/2010/main" val="195953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Strategies of an Effective &amp; Successful DO Student – ACE document</a:t>
            </a:r>
          </a:p>
          <a:p>
            <a:endParaRPr lang="en-US" sz="1600" b="1" dirty="0"/>
          </a:p>
          <a:p>
            <a:r>
              <a:rPr lang="en-US" sz="1600" b="1" dirty="0"/>
              <a:t>Students often say they need to master Monday’s lectures by end of Monday, Tuesday on Tuesday, etc..</a:t>
            </a:r>
          </a:p>
          <a:p>
            <a:endParaRPr lang="en-US" sz="1600" b="1" dirty="0"/>
          </a:p>
          <a:p>
            <a:r>
              <a:rPr lang="en-US" sz="1600" b="1" dirty="0"/>
              <a:t>Why?  Do you have a quiz or exam on Tuesday or Wednesday?</a:t>
            </a:r>
          </a:p>
          <a:p>
            <a:endParaRPr lang="en-US" sz="1600" b="1" dirty="0"/>
          </a:p>
          <a:p>
            <a:r>
              <a:rPr lang="en-US" sz="1600" b="1" dirty="0"/>
              <a:t>Piece-by-piece, day-by-day build the puzzle.  Add more pieces and you will get through most of the content and be solid with what you know.</a:t>
            </a:r>
          </a:p>
        </p:txBody>
      </p:sp>
      <p:sp>
        <p:nvSpPr>
          <p:cNvPr id="4" name="Slide Number Placeholder 3"/>
          <p:cNvSpPr>
            <a:spLocks noGrp="1"/>
          </p:cNvSpPr>
          <p:nvPr>
            <p:ph type="sldNum" sz="quarter" idx="10"/>
          </p:nvPr>
        </p:nvSpPr>
        <p:spPr/>
        <p:txBody>
          <a:bodyPr/>
          <a:lstStyle/>
          <a:p>
            <a:pPr>
              <a:defRPr/>
            </a:pPr>
            <a:fld id="{7710CA1E-916B-479B-AF3B-3693C590E16A}" type="slidenum">
              <a:rPr lang="en-US" smtClean="0"/>
              <a:pPr>
                <a:defRPr/>
              </a:pPr>
              <a:t>26</a:t>
            </a:fld>
            <a:endParaRPr lang="en-US"/>
          </a:p>
        </p:txBody>
      </p:sp>
    </p:spTree>
    <p:extLst>
      <p:ext uri="{BB962C8B-B14F-4D97-AF65-F5344CB8AC3E}">
        <p14:creationId xmlns:p14="http://schemas.microsoft.com/office/powerpoint/2010/main" val="68213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Slightly different Forgetting Curve</a:t>
            </a:r>
          </a:p>
          <a:p>
            <a:endParaRPr lang="en-US" b="1" dirty="0"/>
          </a:p>
          <a:p>
            <a:r>
              <a:rPr lang="en-US" sz="1600" b="1" dirty="0"/>
              <a:t>Study each subject each day – even if just for 30 minutes</a:t>
            </a:r>
          </a:p>
          <a:p>
            <a:endParaRPr lang="en-US" b="1" dirty="0"/>
          </a:p>
          <a:p>
            <a:r>
              <a:rPr lang="en-US" sz="1600" b="1" dirty="0"/>
              <a:t>What is most important course?  As a DO, I would say OMM and CS, but students historically only study OMM/CS the night before the exam…  Good break from basic science courses and helps with interleaving content.</a:t>
            </a:r>
          </a:p>
          <a:p>
            <a:endParaRPr lang="en-US" b="1" dirty="0"/>
          </a:p>
          <a:p>
            <a:r>
              <a:rPr lang="en-US" sz="1600" b="1" dirty="0"/>
              <a:t>Piece-by-piece, day-by-day build the puzzle.  Add more pieces and you will get through most of the content and be solid with what you know.  The pieces are where they should be – no questions – confidence!</a:t>
            </a:r>
          </a:p>
        </p:txBody>
      </p:sp>
      <p:sp>
        <p:nvSpPr>
          <p:cNvPr id="4" name="Slide Number Placeholder 3"/>
          <p:cNvSpPr>
            <a:spLocks noGrp="1"/>
          </p:cNvSpPr>
          <p:nvPr>
            <p:ph type="sldNum" sz="quarter" idx="10"/>
          </p:nvPr>
        </p:nvSpPr>
        <p:spPr/>
        <p:txBody>
          <a:bodyPr/>
          <a:lstStyle/>
          <a:p>
            <a:pPr>
              <a:defRPr/>
            </a:pPr>
            <a:fld id="{7710CA1E-916B-479B-AF3B-3693C590E16A}" type="slidenum">
              <a:rPr lang="en-US" smtClean="0"/>
              <a:pPr>
                <a:defRPr/>
              </a:pPr>
              <a:t>27</a:t>
            </a:fld>
            <a:endParaRPr lang="en-US"/>
          </a:p>
        </p:txBody>
      </p:sp>
    </p:spTree>
    <p:extLst>
      <p:ext uri="{BB962C8B-B14F-4D97-AF65-F5344CB8AC3E}">
        <p14:creationId xmlns:p14="http://schemas.microsoft.com/office/powerpoint/2010/main" val="8326163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Strategies of an Effective &amp; Successful DO Student </a:t>
            </a:r>
          </a:p>
          <a:p>
            <a:endParaRPr lang="en-US" sz="1600" b="1" dirty="0"/>
          </a:p>
          <a:p>
            <a:r>
              <a:rPr lang="en-US" sz="1600" b="1" dirty="0"/>
              <a:t>YouTube video – Worst Study Strategies = Cramming is #1 of 9</a:t>
            </a:r>
          </a:p>
          <a:p>
            <a:endParaRPr lang="en-US" sz="1600" b="1" dirty="0"/>
          </a:p>
          <a:p>
            <a:r>
              <a:rPr lang="en-US" sz="1600" b="1" dirty="0"/>
              <a:t>You may pass the quiz or exam, but you won’t retain the content very long – life-long learning</a:t>
            </a:r>
          </a:p>
          <a:p>
            <a:endParaRPr lang="en-US" sz="1600" b="1" dirty="0"/>
          </a:p>
          <a:p>
            <a:r>
              <a:rPr lang="en-US" sz="1600" b="1" dirty="0"/>
              <a:t>How many of you pulled an all-nighter?</a:t>
            </a:r>
          </a:p>
          <a:p>
            <a:endParaRPr lang="en-US" sz="1600" b="1" dirty="0"/>
          </a:p>
          <a:p>
            <a:r>
              <a:rPr lang="en-US" sz="1600" b="1" dirty="0"/>
              <a:t>Do you remember the specifics, how about the general content or even the course = the point of this.</a:t>
            </a:r>
          </a:p>
          <a:p>
            <a:endParaRPr lang="en-US" dirty="0"/>
          </a:p>
        </p:txBody>
      </p:sp>
      <p:sp>
        <p:nvSpPr>
          <p:cNvPr id="4" name="Slide Number Placeholder 3"/>
          <p:cNvSpPr>
            <a:spLocks noGrp="1"/>
          </p:cNvSpPr>
          <p:nvPr>
            <p:ph type="sldNum" sz="quarter" idx="10"/>
          </p:nvPr>
        </p:nvSpPr>
        <p:spPr/>
        <p:txBody>
          <a:bodyPr/>
          <a:lstStyle/>
          <a:p>
            <a:pPr>
              <a:defRPr/>
            </a:pPr>
            <a:fld id="{7710CA1E-916B-479B-AF3B-3693C590E16A}" type="slidenum">
              <a:rPr lang="en-US" smtClean="0"/>
              <a:pPr>
                <a:defRPr/>
              </a:pPr>
              <a:t>28</a:t>
            </a:fld>
            <a:endParaRPr lang="en-US"/>
          </a:p>
        </p:txBody>
      </p:sp>
    </p:spTree>
    <p:extLst>
      <p:ext uri="{BB962C8B-B14F-4D97-AF65-F5344CB8AC3E}">
        <p14:creationId xmlns:p14="http://schemas.microsoft.com/office/powerpoint/2010/main" val="19701644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Check in puzzle, thank student and give puzzle to them with request to let me know when you finish it!</a:t>
            </a:r>
          </a:p>
          <a:p>
            <a:endParaRPr lang="en-US" sz="1000" b="1" dirty="0"/>
          </a:p>
          <a:p>
            <a:r>
              <a:rPr lang="en-US" sz="1600" b="1" dirty="0"/>
              <a:t>Don’t hesitate to contact me about anything in year 1 – happy to meet and discuss.</a:t>
            </a:r>
          </a:p>
          <a:p>
            <a:endParaRPr lang="en-US" sz="1000" b="1" dirty="0"/>
          </a:p>
          <a:p>
            <a:r>
              <a:rPr lang="en-US" sz="1600" b="1" dirty="0"/>
              <a:t>Congratulations, welcome and I wish you nothing but success in the upcoming year and beyond.</a:t>
            </a:r>
          </a:p>
          <a:p>
            <a:endParaRPr lang="en-US" dirty="0"/>
          </a:p>
        </p:txBody>
      </p:sp>
      <p:sp>
        <p:nvSpPr>
          <p:cNvPr id="4" name="Slide Number Placeholder 3"/>
          <p:cNvSpPr>
            <a:spLocks noGrp="1"/>
          </p:cNvSpPr>
          <p:nvPr>
            <p:ph type="sldNum" sz="quarter" idx="10"/>
          </p:nvPr>
        </p:nvSpPr>
        <p:spPr/>
        <p:txBody>
          <a:bodyPr/>
          <a:lstStyle/>
          <a:p>
            <a:pPr>
              <a:defRPr/>
            </a:pPr>
            <a:fld id="{7710CA1E-916B-479B-AF3B-3693C590E16A}" type="slidenum">
              <a:rPr lang="en-US" smtClean="0"/>
              <a:pPr>
                <a:defRPr/>
              </a:pPr>
              <a:t>29</a:t>
            </a:fld>
            <a:endParaRPr lang="en-US"/>
          </a:p>
        </p:txBody>
      </p:sp>
    </p:spTree>
    <p:extLst>
      <p:ext uri="{BB962C8B-B14F-4D97-AF65-F5344CB8AC3E}">
        <p14:creationId xmlns:p14="http://schemas.microsoft.com/office/powerpoint/2010/main" val="3299503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This is on the cover of the Block Schedules and these components are fully explained in the course syllabi.</a:t>
            </a:r>
          </a:p>
          <a:p>
            <a:endParaRPr lang="en-US" sz="1000" b="1" dirty="0"/>
          </a:p>
          <a:p>
            <a:r>
              <a:rPr lang="en-US" sz="1600" b="1" dirty="0"/>
              <a:t>8 different categories and expectations.</a:t>
            </a:r>
          </a:p>
          <a:p>
            <a:endParaRPr lang="en-US" sz="1000" b="1" dirty="0"/>
          </a:p>
          <a:p>
            <a:r>
              <a:rPr lang="en-US" sz="1600" b="1" dirty="0"/>
              <a:t>We will go through each of them now.</a:t>
            </a:r>
          </a:p>
        </p:txBody>
      </p:sp>
      <p:sp>
        <p:nvSpPr>
          <p:cNvPr id="4" name="Slide Number Placeholder 3"/>
          <p:cNvSpPr>
            <a:spLocks noGrp="1"/>
          </p:cNvSpPr>
          <p:nvPr>
            <p:ph type="sldNum" sz="quarter" idx="10"/>
          </p:nvPr>
        </p:nvSpPr>
        <p:spPr/>
        <p:txBody>
          <a:bodyPr/>
          <a:lstStyle/>
          <a:p>
            <a:pPr>
              <a:defRPr/>
            </a:pPr>
            <a:fld id="{7710CA1E-916B-479B-AF3B-3693C590E16A}" type="slidenum">
              <a:rPr lang="en-US" smtClean="0"/>
              <a:pPr>
                <a:defRPr/>
              </a:pPr>
              <a:t>3</a:t>
            </a:fld>
            <a:endParaRPr lang="en-US"/>
          </a:p>
        </p:txBody>
      </p:sp>
    </p:spTree>
    <p:extLst>
      <p:ext uri="{BB962C8B-B14F-4D97-AF65-F5344CB8AC3E}">
        <p14:creationId xmlns:p14="http://schemas.microsoft.com/office/powerpoint/2010/main" val="2998128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168696"/>
          </a:xfrm>
        </p:spPr>
        <p:txBody>
          <a:bodyPr/>
          <a:lstStyle/>
          <a:p>
            <a:r>
              <a:rPr lang="en-US" sz="1600" b="1" dirty="0"/>
              <a:t>I strongly encourage you to attend lectures to help figure out what approach works best for you.</a:t>
            </a:r>
          </a:p>
          <a:p>
            <a:endParaRPr lang="en-US" sz="1000" b="1" dirty="0"/>
          </a:p>
          <a:p>
            <a:r>
              <a:rPr lang="en-US" sz="1600" b="1" dirty="0"/>
              <a:t>Not undergrad and most courses are team taught and the schedule varies from day-to-day.</a:t>
            </a:r>
          </a:p>
          <a:p>
            <a:endParaRPr lang="en-US" sz="1000" b="1" dirty="0"/>
          </a:p>
          <a:p>
            <a:r>
              <a:rPr lang="en-US" sz="1600" b="1" dirty="0"/>
              <a:t>Dress code in AB is in effect – business casual, helps with professionalism aspect.</a:t>
            </a:r>
          </a:p>
          <a:p>
            <a:endParaRPr lang="en-US" sz="1600" b="1" dirty="0"/>
          </a:p>
          <a:p>
            <a:r>
              <a:rPr lang="en-US" sz="1600" b="1" dirty="0"/>
              <a:t>How many of you were impacted by the COVID shutdown?</a:t>
            </a:r>
          </a:p>
          <a:p>
            <a:endParaRPr lang="en-US" sz="1600" b="1" dirty="0"/>
          </a:p>
          <a:p>
            <a:r>
              <a:rPr lang="en-US" sz="1600" b="1" dirty="0"/>
              <a:t>How many of you enjoyed the COVID shutdown?</a:t>
            </a:r>
          </a:p>
          <a:p>
            <a:endParaRPr lang="en-US" sz="1600" b="1" dirty="0"/>
          </a:p>
          <a:p>
            <a:r>
              <a:rPr lang="en-US" sz="1600" b="1" dirty="0"/>
              <a:t>Who wants to go back to the COVID shutdown?</a:t>
            </a:r>
          </a:p>
          <a:p>
            <a:endParaRPr lang="en-US" sz="1600" b="1" dirty="0"/>
          </a:p>
        </p:txBody>
      </p:sp>
      <p:sp>
        <p:nvSpPr>
          <p:cNvPr id="4" name="Slide Number Placeholder 3"/>
          <p:cNvSpPr>
            <a:spLocks noGrp="1"/>
          </p:cNvSpPr>
          <p:nvPr>
            <p:ph type="sldNum" sz="quarter" idx="10"/>
          </p:nvPr>
        </p:nvSpPr>
        <p:spPr/>
        <p:txBody>
          <a:bodyPr/>
          <a:lstStyle/>
          <a:p>
            <a:pPr>
              <a:defRPr/>
            </a:pPr>
            <a:fld id="{7710CA1E-916B-479B-AF3B-3693C590E16A}" type="slidenum">
              <a:rPr lang="en-US" smtClean="0"/>
              <a:pPr>
                <a:defRPr/>
              </a:pPr>
              <a:t>4</a:t>
            </a:fld>
            <a:endParaRPr lang="en-US"/>
          </a:p>
        </p:txBody>
      </p:sp>
    </p:spTree>
    <p:extLst>
      <p:ext uri="{BB962C8B-B14F-4D97-AF65-F5344CB8AC3E}">
        <p14:creationId xmlns:p14="http://schemas.microsoft.com/office/powerpoint/2010/main" val="577611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Remember school during COVID shutdown – all virtual classes! </a:t>
            </a:r>
          </a:p>
          <a:p>
            <a:endParaRPr lang="en-US" sz="1600" b="1" dirty="0"/>
          </a:p>
          <a:p>
            <a:r>
              <a:rPr lang="en-US" sz="1600" b="1" dirty="0"/>
              <a:t>Your AACOMAS application had a COVID-19 Impact Essay – many of you said it was difficult to connect to with faculty and other classmates due to isolation – don’t go back to that model by not attending class.  </a:t>
            </a:r>
          </a:p>
          <a:p>
            <a:endParaRPr lang="en-US" sz="800" b="1" dirty="0"/>
          </a:p>
          <a:p>
            <a:endParaRPr lang="en-US" dirty="0"/>
          </a:p>
        </p:txBody>
      </p:sp>
      <p:sp>
        <p:nvSpPr>
          <p:cNvPr id="4" name="Slide Number Placeholder 3"/>
          <p:cNvSpPr>
            <a:spLocks noGrp="1"/>
          </p:cNvSpPr>
          <p:nvPr>
            <p:ph type="sldNum" sz="quarter" idx="10"/>
          </p:nvPr>
        </p:nvSpPr>
        <p:spPr/>
        <p:txBody>
          <a:bodyPr/>
          <a:lstStyle/>
          <a:p>
            <a:pPr>
              <a:defRPr/>
            </a:pPr>
            <a:fld id="{7710CA1E-916B-479B-AF3B-3693C590E16A}" type="slidenum">
              <a:rPr lang="en-US" smtClean="0"/>
              <a:pPr>
                <a:defRPr/>
              </a:pPr>
              <a:t>5</a:t>
            </a:fld>
            <a:endParaRPr lang="en-US"/>
          </a:p>
        </p:txBody>
      </p:sp>
    </p:spTree>
    <p:extLst>
      <p:ext uri="{BB962C8B-B14F-4D97-AF65-F5344CB8AC3E}">
        <p14:creationId xmlns:p14="http://schemas.microsoft.com/office/powerpoint/2010/main" val="443543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Many of you said it was difficult to connect to with faculty and other classmates due to isolation – don’t go back to that model by not attending class.  </a:t>
            </a:r>
          </a:p>
          <a:p>
            <a:endParaRPr lang="en-US" dirty="0"/>
          </a:p>
        </p:txBody>
      </p:sp>
      <p:sp>
        <p:nvSpPr>
          <p:cNvPr id="4" name="Slide Number Placeholder 3"/>
          <p:cNvSpPr>
            <a:spLocks noGrp="1"/>
          </p:cNvSpPr>
          <p:nvPr>
            <p:ph type="sldNum" sz="quarter" idx="10"/>
          </p:nvPr>
        </p:nvSpPr>
        <p:spPr/>
        <p:txBody>
          <a:bodyPr/>
          <a:lstStyle/>
          <a:p>
            <a:pPr>
              <a:defRPr/>
            </a:pPr>
            <a:fld id="{7710CA1E-916B-479B-AF3B-3693C590E16A}" type="slidenum">
              <a:rPr lang="en-US" smtClean="0"/>
              <a:pPr>
                <a:defRPr/>
              </a:pPr>
              <a:t>6</a:t>
            </a:fld>
            <a:endParaRPr lang="en-US"/>
          </a:p>
        </p:txBody>
      </p:sp>
    </p:spTree>
    <p:extLst>
      <p:ext uri="{BB962C8B-B14F-4D97-AF65-F5344CB8AC3E}">
        <p14:creationId xmlns:p14="http://schemas.microsoft.com/office/powerpoint/2010/main" val="1168877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181396"/>
          </a:xfrm>
        </p:spPr>
        <p:txBody>
          <a:bodyPr/>
          <a:lstStyle/>
          <a:p>
            <a:r>
              <a:rPr lang="en-US" sz="1600" b="1" dirty="0"/>
              <a:t>Dress code – must be dressed.  Use common sense – nothing offensive or excessively revealing – would your mother be proud or not?</a:t>
            </a:r>
          </a:p>
          <a:p>
            <a:endParaRPr lang="en-US" sz="1000" b="1" dirty="0"/>
          </a:p>
          <a:p>
            <a:r>
              <a:rPr lang="en-US" sz="1600" b="1" dirty="0"/>
              <a:t>When I was in Graduate school = look good – feel good.</a:t>
            </a:r>
          </a:p>
          <a:p>
            <a:endParaRPr lang="en-US" sz="1000" b="1" dirty="0"/>
          </a:p>
          <a:p>
            <a:r>
              <a:rPr lang="en-US" sz="1600" b="1" dirty="0"/>
              <a:t>Suggest routine as though coming to campus everyday!  Awake, breakfast, shower then class – suggest this on days not coming to class in the morning too = routine!</a:t>
            </a:r>
          </a:p>
        </p:txBody>
      </p:sp>
      <p:sp>
        <p:nvSpPr>
          <p:cNvPr id="4" name="Slide Number Placeholder 3"/>
          <p:cNvSpPr>
            <a:spLocks noGrp="1"/>
          </p:cNvSpPr>
          <p:nvPr>
            <p:ph type="sldNum" sz="quarter" idx="10"/>
          </p:nvPr>
        </p:nvSpPr>
        <p:spPr/>
        <p:txBody>
          <a:bodyPr/>
          <a:lstStyle/>
          <a:p>
            <a:pPr>
              <a:defRPr/>
            </a:pPr>
            <a:fld id="{7710CA1E-916B-479B-AF3B-3693C590E16A}" type="slidenum">
              <a:rPr lang="en-US" smtClean="0"/>
              <a:pPr>
                <a:defRPr/>
              </a:pPr>
              <a:t>7</a:t>
            </a:fld>
            <a:endParaRPr lang="en-US"/>
          </a:p>
        </p:txBody>
      </p:sp>
    </p:spTree>
    <p:extLst>
      <p:ext uri="{BB962C8B-B14F-4D97-AF65-F5344CB8AC3E}">
        <p14:creationId xmlns:p14="http://schemas.microsoft.com/office/powerpoint/2010/main" val="1684905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dirty="0"/>
          </a:p>
        </p:txBody>
      </p:sp>
      <p:sp>
        <p:nvSpPr>
          <p:cNvPr id="4" name="Slide Number Placeholder 3"/>
          <p:cNvSpPr>
            <a:spLocks noGrp="1"/>
          </p:cNvSpPr>
          <p:nvPr>
            <p:ph type="sldNum" sz="quarter" idx="10"/>
          </p:nvPr>
        </p:nvSpPr>
        <p:spPr/>
        <p:txBody>
          <a:bodyPr/>
          <a:lstStyle/>
          <a:p>
            <a:pPr>
              <a:defRPr/>
            </a:pPr>
            <a:fld id="{7710CA1E-916B-479B-AF3B-3693C590E16A}" type="slidenum">
              <a:rPr lang="en-US" smtClean="0"/>
              <a:pPr>
                <a:defRPr/>
              </a:pPr>
              <a:t>8</a:t>
            </a:fld>
            <a:endParaRPr lang="en-US"/>
          </a:p>
        </p:txBody>
      </p:sp>
    </p:spTree>
    <p:extLst>
      <p:ext uri="{BB962C8B-B14F-4D97-AF65-F5344CB8AC3E}">
        <p14:creationId xmlns:p14="http://schemas.microsoft.com/office/powerpoint/2010/main" val="3329800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dirty="0"/>
          </a:p>
        </p:txBody>
      </p:sp>
      <p:sp>
        <p:nvSpPr>
          <p:cNvPr id="4" name="Slide Number Placeholder 3"/>
          <p:cNvSpPr>
            <a:spLocks noGrp="1"/>
          </p:cNvSpPr>
          <p:nvPr>
            <p:ph type="sldNum" sz="quarter" idx="10"/>
          </p:nvPr>
        </p:nvSpPr>
        <p:spPr/>
        <p:txBody>
          <a:bodyPr/>
          <a:lstStyle/>
          <a:p>
            <a:pPr>
              <a:defRPr/>
            </a:pPr>
            <a:fld id="{7710CA1E-916B-479B-AF3B-3693C590E16A}" type="slidenum">
              <a:rPr lang="en-US" smtClean="0"/>
              <a:pPr>
                <a:defRPr/>
              </a:pPr>
              <a:t>9</a:t>
            </a:fld>
            <a:endParaRPr lang="en-US"/>
          </a:p>
        </p:txBody>
      </p:sp>
    </p:spTree>
    <p:extLst>
      <p:ext uri="{BB962C8B-B14F-4D97-AF65-F5344CB8AC3E}">
        <p14:creationId xmlns:p14="http://schemas.microsoft.com/office/powerpoint/2010/main" val="2525343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4">
            <a:extLst>
              <a:ext uri="{FF2B5EF4-FFF2-40B4-BE49-F238E27FC236}">
                <a16:creationId xmlns:a16="http://schemas.microsoft.com/office/drawing/2014/main" id="{A6C6A65A-317E-4D77-8D89-8ABB4B519DFD}"/>
              </a:ext>
            </a:extLst>
          </p:cNvPr>
          <p:cNvSpPr>
            <a:spLocks noGrp="1"/>
          </p:cNvSpPr>
          <p:nvPr>
            <p:ph type="ftr" sz="quarter" idx="10"/>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1328812-988A-4D9A-B98A-606C6B9F43B9}"/>
              </a:ext>
            </a:extLst>
          </p:cNvPr>
          <p:cNvSpPr>
            <a:spLocks noGrp="1"/>
          </p:cNvSpPr>
          <p:nvPr>
            <p:ph type="sldNum" sz="quarter" idx="11"/>
          </p:nvPr>
        </p:nvSpPr>
        <p:spPr/>
        <p:txBody>
          <a:bodyPr/>
          <a:lstStyle>
            <a:lvl1pPr>
              <a:defRPr/>
            </a:lvl1pPr>
          </a:lstStyle>
          <a:p>
            <a:pPr>
              <a:defRPr/>
            </a:pPr>
            <a:fld id="{8C928F5C-393F-4FD7-9AED-85273697C1AD}" type="slidenum">
              <a:rPr lang="en-US"/>
              <a:pPr>
                <a:defRPr/>
              </a:pPr>
              <a:t>‹#›</a:t>
            </a:fld>
            <a:endParaRPr lang="en-US"/>
          </a:p>
        </p:txBody>
      </p:sp>
    </p:spTree>
    <p:extLst>
      <p:ext uri="{BB962C8B-B14F-4D97-AF65-F5344CB8AC3E}">
        <p14:creationId xmlns:p14="http://schemas.microsoft.com/office/powerpoint/2010/main" val="3415639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1D3FE5-FBD8-44A6-80D6-EC7BC45B3C37}"/>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EB4F7FBC-929E-4CD5-9C61-518F4504243E}" type="datetimeFigureOut">
              <a:rPr lang="en-US"/>
              <a:pPr>
                <a:defRPr/>
              </a:pPr>
              <a:t>7/23/2025</a:t>
            </a:fld>
            <a:endParaRPr lang="en-US"/>
          </a:p>
        </p:txBody>
      </p:sp>
      <p:sp>
        <p:nvSpPr>
          <p:cNvPr id="5" name="Footer Placeholder 4">
            <a:extLst>
              <a:ext uri="{FF2B5EF4-FFF2-40B4-BE49-F238E27FC236}">
                <a16:creationId xmlns:a16="http://schemas.microsoft.com/office/drawing/2014/main" id="{4E1A16F0-4840-4A5B-9045-D315DFC376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E695381-B3D0-4981-83A4-5016CFCD1FBA}"/>
              </a:ext>
            </a:extLst>
          </p:cNvPr>
          <p:cNvSpPr>
            <a:spLocks noGrp="1"/>
          </p:cNvSpPr>
          <p:nvPr>
            <p:ph type="sldNum" sz="quarter" idx="12"/>
          </p:nvPr>
        </p:nvSpPr>
        <p:spPr/>
        <p:txBody>
          <a:bodyPr/>
          <a:lstStyle>
            <a:lvl1pPr>
              <a:defRPr/>
            </a:lvl1pPr>
          </a:lstStyle>
          <a:p>
            <a:pPr>
              <a:defRPr/>
            </a:pPr>
            <a:fld id="{01FDBC73-11E7-40C8-A83E-4D3C8A917D0D}" type="slidenum">
              <a:rPr lang="en-US"/>
              <a:pPr>
                <a:defRPr/>
              </a:pPr>
              <a:t>‹#›</a:t>
            </a:fld>
            <a:endParaRPr lang="en-US"/>
          </a:p>
        </p:txBody>
      </p:sp>
    </p:spTree>
    <p:extLst>
      <p:ext uri="{BB962C8B-B14F-4D97-AF65-F5344CB8AC3E}">
        <p14:creationId xmlns:p14="http://schemas.microsoft.com/office/powerpoint/2010/main" val="1272332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861A2D-8901-4A99-AB18-3F5697A37631}"/>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22490614-2554-4A81-80F6-6A4DCCCFA790}" type="datetimeFigureOut">
              <a:rPr lang="en-US"/>
              <a:pPr>
                <a:defRPr/>
              </a:pPr>
              <a:t>7/23/2025</a:t>
            </a:fld>
            <a:endParaRPr lang="en-US"/>
          </a:p>
        </p:txBody>
      </p:sp>
      <p:sp>
        <p:nvSpPr>
          <p:cNvPr id="5" name="Footer Placeholder 4">
            <a:extLst>
              <a:ext uri="{FF2B5EF4-FFF2-40B4-BE49-F238E27FC236}">
                <a16:creationId xmlns:a16="http://schemas.microsoft.com/office/drawing/2014/main" id="{E3CB5F8D-380C-45DA-9360-228E6194995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685A03-3BD8-47E1-870B-2DCBD07503F8}"/>
              </a:ext>
            </a:extLst>
          </p:cNvPr>
          <p:cNvSpPr>
            <a:spLocks noGrp="1"/>
          </p:cNvSpPr>
          <p:nvPr>
            <p:ph type="sldNum" sz="quarter" idx="12"/>
          </p:nvPr>
        </p:nvSpPr>
        <p:spPr/>
        <p:txBody>
          <a:bodyPr/>
          <a:lstStyle>
            <a:lvl1pPr>
              <a:defRPr/>
            </a:lvl1pPr>
          </a:lstStyle>
          <a:p>
            <a:pPr>
              <a:defRPr/>
            </a:pPr>
            <a:fld id="{ABE108E8-963D-4B49-A1DE-43FC0B468DAD}" type="slidenum">
              <a:rPr lang="en-US"/>
              <a:pPr>
                <a:defRPr/>
              </a:pPr>
              <a:t>‹#›</a:t>
            </a:fld>
            <a:endParaRPr lang="en-US"/>
          </a:p>
        </p:txBody>
      </p:sp>
    </p:spTree>
    <p:extLst>
      <p:ext uri="{BB962C8B-B14F-4D97-AF65-F5344CB8AC3E}">
        <p14:creationId xmlns:p14="http://schemas.microsoft.com/office/powerpoint/2010/main" val="64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CD0350-BF49-441D-82A2-E9A3E945AC71}"/>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AA771E6F-E86F-4184-8CF8-F96CE2746F8F}" type="datetimeFigureOut">
              <a:rPr lang="en-US"/>
              <a:pPr>
                <a:defRPr/>
              </a:pPr>
              <a:t>7/23/2025</a:t>
            </a:fld>
            <a:endParaRPr lang="en-US"/>
          </a:p>
        </p:txBody>
      </p:sp>
      <p:sp>
        <p:nvSpPr>
          <p:cNvPr id="5" name="Footer Placeholder 4">
            <a:extLst>
              <a:ext uri="{FF2B5EF4-FFF2-40B4-BE49-F238E27FC236}">
                <a16:creationId xmlns:a16="http://schemas.microsoft.com/office/drawing/2014/main" id="{6435153E-E55A-49F2-A5EF-6B6BAD62120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A17420F-5A07-4226-920C-DD3514831B32}"/>
              </a:ext>
            </a:extLst>
          </p:cNvPr>
          <p:cNvSpPr>
            <a:spLocks noGrp="1"/>
          </p:cNvSpPr>
          <p:nvPr>
            <p:ph type="sldNum" sz="quarter" idx="12"/>
          </p:nvPr>
        </p:nvSpPr>
        <p:spPr/>
        <p:txBody>
          <a:bodyPr/>
          <a:lstStyle>
            <a:lvl1pPr>
              <a:defRPr/>
            </a:lvl1pPr>
          </a:lstStyle>
          <a:p>
            <a:pPr>
              <a:defRPr/>
            </a:pPr>
            <a:fld id="{26E793D2-AB27-4FC6-A838-1539305A4AD0}" type="slidenum">
              <a:rPr lang="en-US"/>
              <a:pPr>
                <a:defRPr/>
              </a:pPr>
              <a:t>‹#›</a:t>
            </a:fld>
            <a:endParaRPr lang="en-US"/>
          </a:p>
        </p:txBody>
      </p:sp>
    </p:spTree>
    <p:extLst>
      <p:ext uri="{BB962C8B-B14F-4D97-AF65-F5344CB8AC3E}">
        <p14:creationId xmlns:p14="http://schemas.microsoft.com/office/powerpoint/2010/main" val="820323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47F3F4-B1E5-4954-9F80-CB3A854DF1A6}"/>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FD0DE0A9-B26F-446B-AE35-22C4451ADA21}" type="datetimeFigureOut">
              <a:rPr lang="en-US"/>
              <a:pPr>
                <a:defRPr/>
              </a:pPr>
              <a:t>7/23/2025</a:t>
            </a:fld>
            <a:endParaRPr lang="en-US"/>
          </a:p>
        </p:txBody>
      </p:sp>
      <p:sp>
        <p:nvSpPr>
          <p:cNvPr id="5" name="Footer Placeholder 4">
            <a:extLst>
              <a:ext uri="{FF2B5EF4-FFF2-40B4-BE49-F238E27FC236}">
                <a16:creationId xmlns:a16="http://schemas.microsoft.com/office/drawing/2014/main" id="{DDA198FF-79F1-4724-B8D0-456786D2DEC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C9D6807-68B0-468C-8C3D-AE421A87140B}"/>
              </a:ext>
            </a:extLst>
          </p:cNvPr>
          <p:cNvSpPr>
            <a:spLocks noGrp="1"/>
          </p:cNvSpPr>
          <p:nvPr>
            <p:ph type="sldNum" sz="quarter" idx="12"/>
          </p:nvPr>
        </p:nvSpPr>
        <p:spPr/>
        <p:txBody>
          <a:bodyPr/>
          <a:lstStyle>
            <a:lvl1pPr>
              <a:defRPr/>
            </a:lvl1pPr>
          </a:lstStyle>
          <a:p>
            <a:pPr>
              <a:defRPr/>
            </a:pPr>
            <a:fld id="{737BCA39-B7EE-4767-82DA-C76FDFA6C973}" type="slidenum">
              <a:rPr lang="en-US"/>
              <a:pPr>
                <a:defRPr/>
              </a:pPr>
              <a:t>‹#›</a:t>
            </a:fld>
            <a:endParaRPr lang="en-US"/>
          </a:p>
        </p:txBody>
      </p:sp>
    </p:spTree>
    <p:extLst>
      <p:ext uri="{BB962C8B-B14F-4D97-AF65-F5344CB8AC3E}">
        <p14:creationId xmlns:p14="http://schemas.microsoft.com/office/powerpoint/2010/main" val="3356483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F6E31D-E779-4763-8F7E-9394A481E325}"/>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D4C5490D-8D82-443E-9EEE-0B9D386C5040}" type="datetimeFigureOut">
              <a:rPr lang="en-US"/>
              <a:pPr>
                <a:defRPr/>
              </a:pPr>
              <a:t>7/23/2025</a:t>
            </a:fld>
            <a:endParaRPr lang="en-US"/>
          </a:p>
        </p:txBody>
      </p:sp>
      <p:sp>
        <p:nvSpPr>
          <p:cNvPr id="6" name="Footer Placeholder 5">
            <a:extLst>
              <a:ext uri="{FF2B5EF4-FFF2-40B4-BE49-F238E27FC236}">
                <a16:creationId xmlns:a16="http://schemas.microsoft.com/office/drawing/2014/main" id="{8FE182AD-21CE-4569-BE07-EA534AE2411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9B2D6DC-BBF4-4CAB-B396-9B095B5F3573}"/>
              </a:ext>
            </a:extLst>
          </p:cNvPr>
          <p:cNvSpPr>
            <a:spLocks noGrp="1"/>
          </p:cNvSpPr>
          <p:nvPr>
            <p:ph type="sldNum" sz="quarter" idx="12"/>
          </p:nvPr>
        </p:nvSpPr>
        <p:spPr/>
        <p:txBody>
          <a:bodyPr/>
          <a:lstStyle>
            <a:lvl1pPr>
              <a:defRPr/>
            </a:lvl1pPr>
          </a:lstStyle>
          <a:p>
            <a:pPr>
              <a:defRPr/>
            </a:pPr>
            <a:fld id="{735B14FF-3F3B-49B8-8444-CA0DC2DEFA65}" type="slidenum">
              <a:rPr lang="en-US"/>
              <a:pPr>
                <a:defRPr/>
              </a:pPr>
              <a:t>‹#›</a:t>
            </a:fld>
            <a:endParaRPr lang="en-US"/>
          </a:p>
        </p:txBody>
      </p:sp>
    </p:spTree>
    <p:extLst>
      <p:ext uri="{BB962C8B-B14F-4D97-AF65-F5344CB8AC3E}">
        <p14:creationId xmlns:p14="http://schemas.microsoft.com/office/powerpoint/2010/main" val="109595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10EB42-B5DA-4F2F-A746-20C9373A0982}"/>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FD3CB67D-9958-4422-9FD8-B8923C13E380}" type="datetimeFigureOut">
              <a:rPr lang="en-US"/>
              <a:pPr>
                <a:defRPr/>
              </a:pPr>
              <a:t>7/23/2025</a:t>
            </a:fld>
            <a:endParaRPr lang="en-US"/>
          </a:p>
        </p:txBody>
      </p:sp>
      <p:sp>
        <p:nvSpPr>
          <p:cNvPr id="8" name="Footer Placeholder 7">
            <a:extLst>
              <a:ext uri="{FF2B5EF4-FFF2-40B4-BE49-F238E27FC236}">
                <a16:creationId xmlns:a16="http://schemas.microsoft.com/office/drawing/2014/main" id="{85CC9531-429F-48B3-8A00-716AA19E6D0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1D832761-AD46-4BD2-9FA5-5104FBDBD32C}"/>
              </a:ext>
            </a:extLst>
          </p:cNvPr>
          <p:cNvSpPr>
            <a:spLocks noGrp="1"/>
          </p:cNvSpPr>
          <p:nvPr>
            <p:ph type="sldNum" sz="quarter" idx="12"/>
          </p:nvPr>
        </p:nvSpPr>
        <p:spPr/>
        <p:txBody>
          <a:bodyPr/>
          <a:lstStyle>
            <a:lvl1pPr>
              <a:defRPr/>
            </a:lvl1pPr>
          </a:lstStyle>
          <a:p>
            <a:pPr>
              <a:defRPr/>
            </a:pPr>
            <a:fld id="{0755AE12-776E-4A63-939C-BA98E2582257}" type="slidenum">
              <a:rPr lang="en-US"/>
              <a:pPr>
                <a:defRPr/>
              </a:pPr>
              <a:t>‹#›</a:t>
            </a:fld>
            <a:endParaRPr lang="en-US"/>
          </a:p>
        </p:txBody>
      </p:sp>
    </p:spTree>
    <p:extLst>
      <p:ext uri="{BB962C8B-B14F-4D97-AF65-F5344CB8AC3E}">
        <p14:creationId xmlns:p14="http://schemas.microsoft.com/office/powerpoint/2010/main" val="894046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63DE14-9F06-48E4-AB5A-512CB5CE2483}"/>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9961FD3E-3AEF-4317-A86C-011A84385804}" type="datetimeFigureOut">
              <a:rPr lang="en-US"/>
              <a:pPr>
                <a:defRPr/>
              </a:pPr>
              <a:t>7/23/2025</a:t>
            </a:fld>
            <a:endParaRPr lang="en-US"/>
          </a:p>
        </p:txBody>
      </p:sp>
      <p:sp>
        <p:nvSpPr>
          <p:cNvPr id="4" name="Footer Placeholder 3">
            <a:extLst>
              <a:ext uri="{FF2B5EF4-FFF2-40B4-BE49-F238E27FC236}">
                <a16:creationId xmlns:a16="http://schemas.microsoft.com/office/drawing/2014/main" id="{CAF64407-CDCE-4AD9-B1CB-E27D6E76AB3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BE150331-6FB8-40FB-8B7C-3A5FB3BAFEB1}"/>
              </a:ext>
            </a:extLst>
          </p:cNvPr>
          <p:cNvSpPr>
            <a:spLocks noGrp="1"/>
          </p:cNvSpPr>
          <p:nvPr>
            <p:ph type="sldNum" sz="quarter" idx="12"/>
          </p:nvPr>
        </p:nvSpPr>
        <p:spPr/>
        <p:txBody>
          <a:bodyPr/>
          <a:lstStyle>
            <a:lvl1pPr>
              <a:defRPr/>
            </a:lvl1pPr>
          </a:lstStyle>
          <a:p>
            <a:pPr>
              <a:defRPr/>
            </a:pPr>
            <a:fld id="{E2A904A7-7FF0-4AFA-846D-B70D6E312905}" type="slidenum">
              <a:rPr lang="en-US"/>
              <a:pPr>
                <a:defRPr/>
              </a:pPr>
              <a:t>‹#›</a:t>
            </a:fld>
            <a:endParaRPr lang="en-US"/>
          </a:p>
        </p:txBody>
      </p:sp>
    </p:spTree>
    <p:extLst>
      <p:ext uri="{BB962C8B-B14F-4D97-AF65-F5344CB8AC3E}">
        <p14:creationId xmlns:p14="http://schemas.microsoft.com/office/powerpoint/2010/main" val="736177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9C6F13-ADB6-499F-BD65-B0733E207118}"/>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7AA61411-829C-439D-9F7D-84069F601ED0}" type="datetimeFigureOut">
              <a:rPr lang="en-US"/>
              <a:pPr>
                <a:defRPr/>
              </a:pPr>
              <a:t>7/23/2025</a:t>
            </a:fld>
            <a:endParaRPr lang="en-US"/>
          </a:p>
        </p:txBody>
      </p:sp>
      <p:sp>
        <p:nvSpPr>
          <p:cNvPr id="3" name="Footer Placeholder 2">
            <a:extLst>
              <a:ext uri="{FF2B5EF4-FFF2-40B4-BE49-F238E27FC236}">
                <a16:creationId xmlns:a16="http://schemas.microsoft.com/office/drawing/2014/main" id="{174561A8-5AB4-4689-B5F0-CC93A99BB56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8F3C5353-BB33-406C-8211-D08DDC73B3C1}"/>
              </a:ext>
            </a:extLst>
          </p:cNvPr>
          <p:cNvSpPr>
            <a:spLocks noGrp="1"/>
          </p:cNvSpPr>
          <p:nvPr>
            <p:ph type="sldNum" sz="quarter" idx="12"/>
          </p:nvPr>
        </p:nvSpPr>
        <p:spPr/>
        <p:txBody>
          <a:bodyPr/>
          <a:lstStyle>
            <a:lvl1pPr>
              <a:defRPr/>
            </a:lvl1pPr>
          </a:lstStyle>
          <a:p>
            <a:pPr>
              <a:defRPr/>
            </a:pPr>
            <a:fld id="{A93A4E97-4D57-4611-A999-D1FAABF46BFA}" type="slidenum">
              <a:rPr lang="en-US"/>
              <a:pPr>
                <a:defRPr/>
              </a:pPr>
              <a:t>‹#›</a:t>
            </a:fld>
            <a:endParaRPr lang="en-US"/>
          </a:p>
        </p:txBody>
      </p:sp>
    </p:spTree>
    <p:extLst>
      <p:ext uri="{BB962C8B-B14F-4D97-AF65-F5344CB8AC3E}">
        <p14:creationId xmlns:p14="http://schemas.microsoft.com/office/powerpoint/2010/main" val="1789266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70DD61-D9E7-47B8-85AA-E499ED2AA8EE}"/>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8E6F47C6-0B3A-4128-850F-64BB5015BD00}" type="datetimeFigureOut">
              <a:rPr lang="en-US"/>
              <a:pPr>
                <a:defRPr/>
              </a:pPr>
              <a:t>7/23/2025</a:t>
            </a:fld>
            <a:endParaRPr lang="en-US"/>
          </a:p>
        </p:txBody>
      </p:sp>
      <p:sp>
        <p:nvSpPr>
          <p:cNvPr id="6" name="Footer Placeholder 5">
            <a:extLst>
              <a:ext uri="{FF2B5EF4-FFF2-40B4-BE49-F238E27FC236}">
                <a16:creationId xmlns:a16="http://schemas.microsoft.com/office/drawing/2014/main" id="{C7148A41-A285-4F5B-9EA6-83B206E8AF1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7A2D383B-B155-4EB4-AE2B-C260B448D8DF}"/>
              </a:ext>
            </a:extLst>
          </p:cNvPr>
          <p:cNvSpPr>
            <a:spLocks noGrp="1"/>
          </p:cNvSpPr>
          <p:nvPr>
            <p:ph type="sldNum" sz="quarter" idx="12"/>
          </p:nvPr>
        </p:nvSpPr>
        <p:spPr/>
        <p:txBody>
          <a:bodyPr/>
          <a:lstStyle>
            <a:lvl1pPr>
              <a:defRPr/>
            </a:lvl1pPr>
          </a:lstStyle>
          <a:p>
            <a:pPr>
              <a:defRPr/>
            </a:pPr>
            <a:fld id="{0DF681C4-7EE0-445D-8261-59E798986700}" type="slidenum">
              <a:rPr lang="en-US"/>
              <a:pPr>
                <a:defRPr/>
              </a:pPr>
              <a:t>‹#›</a:t>
            </a:fld>
            <a:endParaRPr lang="en-US"/>
          </a:p>
        </p:txBody>
      </p:sp>
    </p:spTree>
    <p:extLst>
      <p:ext uri="{BB962C8B-B14F-4D97-AF65-F5344CB8AC3E}">
        <p14:creationId xmlns:p14="http://schemas.microsoft.com/office/powerpoint/2010/main" val="2113068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533BA6-214D-4E47-89DB-E80559380574}"/>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latin typeface="+mn-lt"/>
              </a:defRPr>
            </a:lvl1pPr>
          </a:lstStyle>
          <a:p>
            <a:pPr>
              <a:defRPr/>
            </a:pPr>
            <a:fld id="{6B16E9D2-D00B-4A1E-A7AA-54A734A24FF2}" type="datetimeFigureOut">
              <a:rPr lang="en-US"/>
              <a:pPr>
                <a:defRPr/>
              </a:pPr>
              <a:t>7/23/2025</a:t>
            </a:fld>
            <a:endParaRPr lang="en-US"/>
          </a:p>
        </p:txBody>
      </p:sp>
      <p:sp>
        <p:nvSpPr>
          <p:cNvPr id="6" name="Footer Placeholder 5">
            <a:extLst>
              <a:ext uri="{FF2B5EF4-FFF2-40B4-BE49-F238E27FC236}">
                <a16:creationId xmlns:a16="http://schemas.microsoft.com/office/drawing/2014/main" id="{E1365F57-8CB1-45C5-A820-009B14E3E56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DD2C0FDB-95DE-4846-95CD-41FAE7E17A78}"/>
              </a:ext>
            </a:extLst>
          </p:cNvPr>
          <p:cNvSpPr>
            <a:spLocks noGrp="1"/>
          </p:cNvSpPr>
          <p:nvPr>
            <p:ph type="sldNum" sz="quarter" idx="12"/>
          </p:nvPr>
        </p:nvSpPr>
        <p:spPr/>
        <p:txBody>
          <a:bodyPr/>
          <a:lstStyle>
            <a:lvl1pPr>
              <a:defRPr/>
            </a:lvl1pPr>
          </a:lstStyle>
          <a:p>
            <a:pPr>
              <a:defRPr/>
            </a:pPr>
            <a:fld id="{A6FD0979-57D1-4798-912B-9FF6DFB359E4}" type="slidenum">
              <a:rPr lang="en-US"/>
              <a:pPr>
                <a:defRPr/>
              </a:pPr>
              <a:t>‹#›</a:t>
            </a:fld>
            <a:endParaRPr lang="en-US"/>
          </a:p>
        </p:txBody>
      </p:sp>
    </p:spTree>
    <p:extLst>
      <p:ext uri="{BB962C8B-B14F-4D97-AF65-F5344CB8AC3E}">
        <p14:creationId xmlns:p14="http://schemas.microsoft.com/office/powerpoint/2010/main" val="12938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7424B"/>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978A7E-2E75-4C26-97FD-AE412607E8AA}"/>
              </a:ext>
            </a:extLst>
          </p:cNvPr>
          <p:cNvSpPr/>
          <p:nvPr userDrawn="1"/>
        </p:nvSpPr>
        <p:spPr>
          <a:xfrm rot="5400000">
            <a:off x="5755481" y="421482"/>
            <a:ext cx="681037" cy="12192000"/>
          </a:xfrm>
          <a:prstGeom prst="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7"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A6C6A65A-317E-4D77-8D89-8ABB4B519D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1328812-988A-4D9A-B98A-606C6B9F43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8DDF707-29EB-4AA8-BD54-64E3A8EE17E4}" type="slidenum">
              <a:rPr lang="en-US"/>
              <a:pPr>
                <a:defRPr/>
              </a:pPr>
              <a:t>‹#›</a:t>
            </a:fld>
            <a:endParaRPr lang="en-US"/>
          </a:p>
        </p:txBody>
      </p:sp>
      <p:pic>
        <p:nvPicPr>
          <p:cNvPr id="1031" name="Picture 8"/>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34938" y="6286500"/>
            <a:ext cx="44846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id="{8E32D262-54B8-49A2-BE82-153DB1E08CC6}"/>
              </a:ext>
            </a:extLst>
          </p:cNvPr>
          <p:cNvCxnSpPr/>
          <p:nvPr userDrawn="1"/>
        </p:nvCxnSpPr>
        <p:spPr>
          <a:xfrm>
            <a:off x="0" y="6176963"/>
            <a:ext cx="12192000" cy="0"/>
          </a:xfrm>
          <a:prstGeom prst="line">
            <a:avLst/>
          </a:prstGeom>
          <a:ln w="28575">
            <a:solidFill>
              <a:schemeClr val="accent2"/>
            </a:solidFill>
          </a:ln>
        </p:spPr>
        <p:style>
          <a:lnRef idx="3">
            <a:schemeClr val="accent2"/>
          </a:lnRef>
          <a:fillRef idx="0">
            <a:schemeClr val="accent2"/>
          </a:fillRef>
          <a:effectRef idx="2">
            <a:schemeClr val="accent2"/>
          </a:effectRef>
          <a:fontRef idx="minor">
            <a:schemeClr val="tx1"/>
          </a:fontRef>
        </p:style>
      </p:cxn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l" rtl="0" eaLnBrk="0" fontAlgn="base" hangingPunct="0">
        <a:lnSpc>
          <a:spcPct val="90000"/>
        </a:lnSpc>
        <a:spcBef>
          <a:spcPct val="0"/>
        </a:spcBef>
        <a:spcAft>
          <a:spcPct val="0"/>
        </a:spcAft>
        <a:defRPr sz="4400" kern="12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bg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bg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bg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bg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erreberry@campbell.edu"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2"/>
          <p:cNvSpPr>
            <a:spLocks noGrp="1"/>
          </p:cNvSpPr>
          <p:nvPr>
            <p:ph type="body" idx="4294967295"/>
          </p:nvPr>
        </p:nvSpPr>
        <p:spPr>
          <a:xfrm>
            <a:off x="0" y="562633"/>
            <a:ext cx="12192000" cy="2828544"/>
          </a:xfrm>
        </p:spPr>
        <p:txBody>
          <a:bodyPr/>
          <a:lstStyle/>
          <a:p>
            <a:pPr marL="0" indent="0" algn="ctr" eaLnBrk="1" hangingPunct="1">
              <a:buFont typeface="Arial" panose="020B0604020202020204" pitchFamily="34" charset="0"/>
              <a:buNone/>
              <a:defRPr/>
            </a:pPr>
            <a:r>
              <a:rPr lang="en-US" altLang="en-US" sz="4800" dirty="0">
                <a:solidFill>
                  <a:srgbClr val="ED7D31"/>
                </a:solidFill>
                <a:effectLst>
                  <a:outerShdw blurRad="38100" dist="38100" dir="2700000" algn="tl">
                    <a:srgbClr val="000000">
                      <a:alpha val="43137"/>
                    </a:srgbClr>
                  </a:outerShdw>
                </a:effectLst>
                <a:ea typeface="ＭＳ Ｐゴシック" panose="020B0600070205080204" pitchFamily="34" charset="-128"/>
                <a:cs typeface="Arial" panose="020B0604020202020204" pitchFamily="34" charset="0"/>
              </a:rPr>
              <a:t>Class of 2029 Orientation</a:t>
            </a:r>
          </a:p>
          <a:p>
            <a:pPr marL="0" indent="0" algn="ctr" eaLnBrk="1" hangingPunct="1">
              <a:buFont typeface="Arial" panose="020B0604020202020204" pitchFamily="34" charset="0"/>
              <a:buNone/>
              <a:defRPr/>
            </a:pPr>
            <a:r>
              <a:rPr lang="en-US" altLang="en-US" sz="4800" i="1" dirty="0">
                <a:effectLst>
                  <a:outerShdw blurRad="38100" dist="38100" dir="2700000" algn="tl">
                    <a:srgbClr val="000000">
                      <a:alpha val="43137"/>
                    </a:srgbClr>
                  </a:outerShdw>
                </a:effectLst>
                <a:ea typeface="ＭＳ Ｐゴシック" panose="020B0600070205080204" pitchFamily="34" charset="-128"/>
                <a:cs typeface="Arial" panose="020B0604020202020204" pitchFamily="34" charset="0"/>
              </a:rPr>
              <a:t>“Breaking Down the Blocks”</a:t>
            </a:r>
          </a:p>
          <a:p>
            <a:pPr marL="0" indent="0" algn="ctr" eaLnBrk="1" hangingPunct="1">
              <a:buFont typeface="Arial" panose="020B0604020202020204" pitchFamily="34" charset="0"/>
              <a:buNone/>
              <a:defRPr/>
            </a:pPr>
            <a:r>
              <a:rPr lang="en-US" altLang="en-US" i="1" dirty="0">
                <a:effectLst>
                  <a:outerShdw blurRad="38100" dist="38100" dir="2700000" algn="tl">
                    <a:srgbClr val="000000">
                      <a:alpha val="43137"/>
                    </a:srgbClr>
                  </a:outerShdw>
                </a:effectLst>
                <a:ea typeface="ＭＳ Ｐゴシック" panose="020B0600070205080204" pitchFamily="34" charset="-128"/>
                <a:cs typeface="Arial" panose="020B0604020202020204" pitchFamily="34" charset="0"/>
              </a:rPr>
              <a:t>July 24, 2025</a:t>
            </a:r>
            <a:endParaRPr lang="en-US" altLang="en-US" i="1" dirty="0">
              <a:effectLst>
                <a:outerShdw blurRad="38100" dist="38100" dir="2700000" algn="tl">
                  <a:srgbClr val="000000">
                    <a:alpha val="43137"/>
                  </a:srgbClr>
                </a:outerShdw>
              </a:effectLst>
            </a:endParaRPr>
          </a:p>
          <a:p>
            <a:pPr marL="0" indent="0" algn="ctr" eaLnBrk="1" hangingPunct="1">
              <a:buFont typeface="Arial" panose="020B0604020202020204" pitchFamily="34" charset="0"/>
              <a:buNone/>
              <a:defRPr/>
            </a:pPr>
            <a:br>
              <a:rPr lang="en-US" altLang="en-US" sz="4800" dirty="0">
                <a:ea typeface="ＭＳ Ｐゴシック" panose="020B0600070205080204" pitchFamily="34" charset="-128"/>
                <a:cs typeface="Arial" panose="020B0604020202020204" pitchFamily="34" charset="0"/>
              </a:rPr>
            </a:br>
            <a:endParaRPr lang="en-US" altLang="en-US" sz="4800" dirty="0">
              <a:effectLst>
                <a:outerShdw blurRad="38100" dist="38100" dir="2700000" algn="tl">
                  <a:srgbClr val="000000">
                    <a:alpha val="43137"/>
                  </a:srgbClr>
                </a:outerShdw>
              </a:effectLst>
            </a:endParaRPr>
          </a:p>
        </p:txBody>
      </p:sp>
      <p:sp>
        <p:nvSpPr>
          <p:cNvPr id="4" name="TextBox 3"/>
          <p:cNvSpPr txBox="1"/>
          <p:nvPr/>
        </p:nvSpPr>
        <p:spPr>
          <a:xfrm>
            <a:off x="0" y="2876225"/>
            <a:ext cx="12192000" cy="3040832"/>
          </a:xfrm>
          <a:prstGeom prst="rect">
            <a:avLst/>
          </a:prstGeom>
          <a:noFill/>
        </p:spPr>
        <p:txBody>
          <a:bodyPr wrap="square" numCol="1">
            <a:spAutoFit/>
          </a:bodyPr>
          <a:lstStyle/>
          <a:p>
            <a:pPr algn="ctr">
              <a:defRPr/>
            </a:pPr>
            <a:endParaRPr lang="en-US" sz="2800" dirty="0">
              <a:solidFill>
                <a:schemeClr val="accent2">
                  <a:lumMod val="60000"/>
                  <a:lumOff val="40000"/>
                </a:schemeClr>
              </a:solidFill>
              <a:effectLst>
                <a:outerShdw blurRad="63500" sx="102000" sy="102000" algn="ctr" rotWithShape="0">
                  <a:prstClr val="black">
                    <a:alpha val="40000"/>
                  </a:prstClr>
                </a:outerShdw>
              </a:effectLst>
              <a:latin typeface="+mn-lt"/>
            </a:endParaRPr>
          </a:p>
          <a:p>
            <a:pPr algn="ctr">
              <a:defRPr/>
            </a:pPr>
            <a:endParaRPr lang="en-US" dirty="0">
              <a:solidFill>
                <a:schemeClr val="bg1"/>
              </a:solidFill>
              <a:effectLst>
                <a:outerShdw blurRad="38100" dist="38100" dir="2700000" algn="tl">
                  <a:srgbClr val="000000">
                    <a:alpha val="43137"/>
                  </a:srgbClr>
                </a:outerShdw>
              </a:effectLst>
              <a:latin typeface="+mn-lt"/>
            </a:endParaRPr>
          </a:p>
          <a:p>
            <a:pPr algn="ctr">
              <a:defRPr/>
            </a:pPr>
            <a:r>
              <a:rPr lang="en-US" sz="2800" dirty="0">
                <a:solidFill>
                  <a:schemeClr val="bg1"/>
                </a:solidFill>
                <a:effectLst>
                  <a:outerShdw blurRad="38100" dist="38100" dir="2700000" algn="tl">
                    <a:srgbClr val="000000">
                      <a:alpha val="43137"/>
                    </a:srgbClr>
                  </a:outerShdw>
                </a:effectLst>
                <a:latin typeface="+mn-lt"/>
              </a:rPr>
              <a:t>Robert R. Terreberry, PhD</a:t>
            </a:r>
          </a:p>
          <a:p>
            <a:pPr algn="ctr">
              <a:defRPr/>
            </a:pPr>
            <a:r>
              <a:rPr lang="en-US" sz="2400" i="1" dirty="0">
                <a:solidFill>
                  <a:schemeClr val="bg1"/>
                </a:solidFill>
                <a:effectLst>
                  <a:outerShdw blurRad="38100" dist="38100" dir="2700000" algn="tl">
                    <a:srgbClr val="000000">
                      <a:alpha val="43137"/>
                    </a:srgbClr>
                  </a:outerShdw>
                </a:effectLst>
                <a:latin typeface="+mn-lt"/>
              </a:rPr>
              <a:t>Senior Associate Dean for Biomedical Affairs</a:t>
            </a:r>
          </a:p>
          <a:p>
            <a:pPr marL="0" indent="0" defTabSz="822325">
              <a:lnSpc>
                <a:spcPct val="120000"/>
              </a:lnSpc>
              <a:spcBef>
                <a:spcPts val="0"/>
              </a:spcBef>
              <a:buNone/>
              <a:tabLst>
                <a:tab pos="3657600" algn="l"/>
              </a:tabLst>
            </a:pPr>
            <a:r>
              <a:rPr lang="en-US" altLang="en-US" sz="2400" dirty="0">
                <a:solidFill>
                  <a:schemeClr val="bg1"/>
                </a:solidFill>
                <a:cs typeface="Arial" panose="020B0604020202020204" pitchFamily="34" charset="0"/>
              </a:rPr>
              <a:t>	</a:t>
            </a:r>
            <a:r>
              <a:rPr lang="en-US" altLang="en-US" dirty="0">
                <a:solidFill>
                  <a:schemeClr val="bg1"/>
                </a:solidFill>
                <a:cs typeface="Arial" panose="020B0604020202020204" pitchFamily="34" charset="0"/>
              </a:rPr>
              <a:t>Office:		Room 188 South Building</a:t>
            </a:r>
          </a:p>
          <a:p>
            <a:pPr marL="0" indent="0" defTabSz="822325">
              <a:lnSpc>
                <a:spcPct val="120000"/>
              </a:lnSpc>
              <a:spcBef>
                <a:spcPts val="0"/>
              </a:spcBef>
              <a:buNone/>
              <a:tabLst>
                <a:tab pos="3657600" algn="l"/>
              </a:tabLst>
            </a:pPr>
            <a:r>
              <a:rPr lang="en-US" altLang="en-US" dirty="0">
                <a:solidFill>
                  <a:schemeClr val="bg1"/>
                </a:solidFill>
                <a:cs typeface="Arial" panose="020B0604020202020204" pitchFamily="34" charset="0"/>
              </a:rPr>
              <a:t>	Office hours: 		“Open door” but appointment preferred</a:t>
            </a:r>
          </a:p>
          <a:p>
            <a:pPr marL="0" indent="0" defTabSz="822325">
              <a:lnSpc>
                <a:spcPct val="120000"/>
              </a:lnSpc>
              <a:spcBef>
                <a:spcPts val="0"/>
              </a:spcBef>
              <a:buNone/>
              <a:tabLst>
                <a:tab pos="3657600" algn="l"/>
              </a:tabLst>
            </a:pPr>
            <a:r>
              <a:rPr lang="en-US" altLang="en-US" dirty="0">
                <a:solidFill>
                  <a:schemeClr val="bg1"/>
                </a:solidFill>
                <a:cs typeface="Arial" panose="020B0604020202020204" pitchFamily="34" charset="0"/>
              </a:rPr>
              <a:t>	Phone:		(910) 893-1767</a:t>
            </a:r>
          </a:p>
          <a:p>
            <a:pPr marL="0" indent="0" defTabSz="822325">
              <a:lnSpc>
                <a:spcPct val="120000"/>
              </a:lnSpc>
              <a:spcBef>
                <a:spcPts val="0"/>
              </a:spcBef>
              <a:buNone/>
              <a:tabLst>
                <a:tab pos="3657600" algn="l"/>
              </a:tabLst>
            </a:pPr>
            <a:r>
              <a:rPr lang="en-US" altLang="en-US" dirty="0">
                <a:solidFill>
                  <a:schemeClr val="bg1"/>
                </a:solidFill>
                <a:cs typeface="Arial" panose="020B0604020202020204" pitchFamily="34" charset="0"/>
              </a:rPr>
              <a:t>	E-mail: 	</a:t>
            </a:r>
            <a:r>
              <a:rPr lang="en-US" altLang="en-US" dirty="0">
                <a:cs typeface="Arial" panose="020B0604020202020204" pitchFamily="34" charset="0"/>
              </a:rPr>
              <a:t>	</a:t>
            </a:r>
            <a:r>
              <a:rPr lang="en-US" altLang="en-US" b="1" dirty="0">
                <a:solidFill>
                  <a:srgbClr val="92D050"/>
                </a:solidFill>
                <a:cs typeface="Arial" panose="020B0604020202020204" pitchFamily="34" charset="0"/>
                <a:hlinkClick r:id="rId3"/>
              </a:rPr>
              <a:t>terreberry@campbell.edu</a:t>
            </a:r>
            <a:r>
              <a:rPr lang="en-US" altLang="en-US" b="1" dirty="0">
                <a:solidFill>
                  <a:srgbClr val="92D050"/>
                </a:solidFill>
                <a:cs typeface="Arial" panose="020B0604020202020204" pitchFamily="34" charset="0"/>
              </a:rPr>
              <a:t>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2853" y="71628"/>
            <a:ext cx="1772521" cy="6050342"/>
          </a:xfrm>
          <a:prstGeom prst="rect">
            <a:avLst/>
          </a:prstGeom>
          <a:ln>
            <a:solidFill>
              <a:schemeClr val="tx1"/>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493369">
            <a:off x="8940855" y="2164280"/>
            <a:ext cx="2407080" cy="186503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398312">
            <a:off x="9237323" y="2319356"/>
            <a:ext cx="2425482" cy="1873653"/>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54910">
            <a:off x="8587787" y="2038988"/>
            <a:ext cx="2558521" cy="19743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2573" y="145473"/>
            <a:ext cx="3413860" cy="947737"/>
          </a:xfrm>
          <a:prstGeom prst="rect">
            <a:avLst/>
          </a:prstGeom>
        </p:spPr>
        <p:txBody>
          <a:bodyPr anchor="ctr"/>
          <a:lstStyle>
            <a:lvl1pPr algn="l" rtl="0" eaLnBrk="0" fontAlgn="base" hangingPunct="0">
              <a:lnSpc>
                <a:spcPct val="90000"/>
              </a:lnSpc>
              <a:spcBef>
                <a:spcPct val="0"/>
              </a:spcBef>
              <a:spcAft>
                <a:spcPct val="0"/>
              </a:spcAft>
              <a:defRPr sz="4400" kern="12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bg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bg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bg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bg1"/>
                </a:solidFill>
                <a:latin typeface="Calibri Light" panose="020F0302020204030204" pitchFamily="34" charset="0"/>
              </a:defRPr>
            </a:lvl9pPr>
          </a:lstStyle>
          <a:p>
            <a:pPr algn="ctr" eaLnBrk="1" hangingPunct="1">
              <a:buClr>
                <a:srgbClr val="000000"/>
              </a:buClr>
              <a:defRPr/>
            </a:pPr>
            <a:r>
              <a:rPr lang="en-US" altLang="en-US" sz="4800" dirty="0">
                <a:solidFill>
                  <a:schemeClr val="accent2"/>
                </a:solidFill>
                <a:effectLst>
                  <a:outerShdw blurRad="38100" dist="38100" dir="2700000" algn="tl">
                    <a:srgbClr val="000000">
                      <a:alpha val="43137"/>
                    </a:srgbClr>
                  </a:outerShdw>
                </a:effectLst>
                <a:latin typeface="+mn-lt"/>
                <a:ea typeface="ＭＳ Ｐゴシック" panose="020B0600070205080204" pitchFamily="34" charset="-128"/>
                <a:cs typeface="Arial" panose="020B0604020202020204" pitchFamily="34" charset="0"/>
              </a:rPr>
              <a:t>Attendance</a:t>
            </a:r>
          </a:p>
        </p:txBody>
      </p:sp>
      <p:sp>
        <p:nvSpPr>
          <p:cNvPr id="7" name="Rectangle 3"/>
          <p:cNvSpPr>
            <a:spLocks noChangeArrowheads="1"/>
          </p:cNvSpPr>
          <p:nvPr/>
        </p:nvSpPr>
        <p:spPr bwMode="auto">
          <a:xfrm>
            <a:off x="751644" y="938346"/>
            <a:ext cx="3482425" cy="4708981"/>
          </a:xfrm>
          <a:prstGeom prst="rect">
            <a:avLst/>
          </a:prstGeom>
          <a:solidFill>
            <a:srgbClr val="37424B"/>
          </a:solidFill>
          <a:ln>
            <a:noFill/>
          </a:ln>
          <a:effectLst/>
        </p:spPr>
        <p:txBody>
          <a:bodyPr vert="horz" wrap="square" lIns="91440" tIns="45720" rIns="91440" bIns="45720" numCol="1" anchor="ctr" anchorCtr="0" compatLnSpc="1">
            <a:prstTxWarp prst="textNoShape">
              <a:avLst/>
            </a:prstTxWarp>
            <a:spAutoFit/>
          </a:bodyPr>
          <a:lstStyle/>
          <a:p>
            <a:r>
              <a:rPr lang="en-US" sz="2000" b="1" dirty="0">
                <a:solidFill>
                  <a:schemeClr val="bg1"/>
                </a:solidFill>
              </a:rPr>
              <a:t>Live Session @ CUSOM</a:t>
            </a:r>
          </a:p>
          <a:p>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latin typeface="+mn-lt"/>
                <a:cs typeface="Arial" panose="020B0604020202020204" pitchFamily="34" charset="0"/>
              </a:rPr>
              <a:t>Lab Groups</a:t>
            </a:r>
          </a:p>
          <a:p>
            <a:pPr marL="285750" indent="-285750">
              <a:buFont typeface="Arial" panose="020B0604020202020204" pitchFamily="34" charset="0"/>
              <a:buChar char="•"/>
            </a:pPr>
            <a:r>
              <a:rPr lang="en-US" altLang="en-US" sz="2000" dirty="0">
                <a:solidFill>
                  <a:schemeClr val="bg1"/>
                </a:solidFill>
                <a:latin typeface="+mn-lt"/>
              </a:rPr>
              <a:t>OMM uses Groups A and B</a:t>
            </a:r>
          </a:p>
          <a:p>
            <a:pPr marL="285750" indent="-285750">
              <a:buFont typeface="Arial" panose="020B0604020202020204" pitchFamily="34" charset="0"/>
              <a:buChar char="•"/>
            </a:pPr>
            <a:r>
              <a:rPr lang="en-US" altLang="en-US" sz="2000" dirty="0">
                <a:solidFill>
                  <a:schemeClr val="bg1"/>
                </a:solidFill>
                <a:latin typeface="+mn-lt"/>
              </a:rPr>
              <a:t>Anatomy uses Odd/Even Tables early and then Groups A and B (same as OMM Groups)</a:t>
            </a:r>
          </a:p>
          <a:p>
            <a:pPr marL="285750" indent="-285750">
              <a:buFont typeface="Arial" panose="020B0604020202020204" pitchFamily="34" charset="0"/>
              <a:buChar char="•"/>
            </a:pPr>
            <a:r>
              <a:rPr lang="en-US" altLang="en-US" sz="2000" dirty="0">
                <a:solidFill>
                  <a:schemeClr val="bg1"/>
                </a:solidFill>
                <a:latin typeface="+mn-lt"/>
              </a:rPr>
              <a:t>Clinical Skills (CS) uses variety of groups – see Course Blackboard page for more information</a:t>
            </a:r>
          </a:p>
          <a:p>
            <a:pPr marL="285750" indent="-285750">
              <a:buFont typeface="Arial" panose="020B0604020202020204" pitchFamily="34" charset="0"/>
              <a:buChar char="•"/>
            </a:pPr>
            <a:r>
              <a:rPr lang="en-US" altLang="en-US" sz="2000" dirty="0">
                <a:solidFill>
                  <a:schemeClr val="bg1"/>
                </a:solidFill>
                <a:latin typeface="+mn-lt"/>
              </a:rPr>
              <a:t>CS Sessions vary in length of time for each student - remaining time is free time</a:t>
            </a:r>
          </a:p>
        </p:txBody>
      </p:sp>
      <p:sp>
        <p:nvSpPr>
          <p:cNvPr id="18" name="Rectangle 17"/>
          <p:cNvSpPr/>
          <p:nvPr/>
        </p:nvSpPr>
        <p:spPr>
          <a:xfrm>
            <a:off x="272573" y="938346"/>
            <a:ext cx="449580" cy="440258"/>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3560" y="31312"/>
            <a:ext cx="7885879" cy="6110083"/>
          </a:xfrm>
          <a:prstGeom prst="rect">
            <a:avLst/>
          </a:prstGeom>
        </p:spPr>
      </p:pic>
      <p:sp>
        <p:nvSpPr>
          <p:cNvPr id="8" name="Rounded Rectangle 7"/>
          <p:cNvSpPr/>
          <p:nvPr/>
        </p:nvSpPr>
        <p:spPr>
          <a:xfrm>
            <a:off x="4663063" y="3677055"/>
            <a:ext cx="1400782" cy="125486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063845" y="3686783"/>
            <a:ext cx="1398872" cy="245461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492208" y="3677055"/>
            <a:ext cx="1398872" cy="245461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8920571" y="3686783"/>
            <a:ext cx="1400782" cy="125486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0211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484" y="54793"/>
            <a:ext cx="7813148" cy="6066155"/>
          </a:xfrm>
          <a:prstGeom prst="rect">
            <a:avLst/>
          </a:prstGeom>
        </p:spPr>
      </p:pic>
      <p:sp>
        <p:nvSpPr>
          <p:cNvPr id="4" name="Title 1"/>
          <p:cNvSpPr txBox="1">
            <a:spLocks/>
          </p:cNvSpPr>
          <p:nvPr/>
        </p:nvSpPr>
        <p:spPr>
          <a:xfrm>
            <a:off x="272573" y="145473"/>
            <a:ext cx="3413860" cy="947737"/>
          </a:xfrm>
          <a:prstGeom prst="rect">
            <a:avLst/>
          </a:prstGeom>
        </p:spPr>
        <p:txBody>
          <a:bodyPr anchor="ctr"/>
          <a:lstStyle>
            <a:lvl1pPr algn="l" rtl="0" eaLnBrk="0" fontAlgn="base" hangingPunct="0">
              <a:lnSpc>
                <a:spcPct val="90000"/>
              </a:lnSpc>
              <a:spcBef>
                <a:spcPct val="0"/>
              </a:spcBef>
              <a:spcAft>
                <a:spcPct val="0"/>
              </a:spcAft>
              <a:defRPr sz="4400" kern="12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bg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bg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bg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bg1"/>
                </a:solidFill>
                <a:latin typeface="Calibri Light" panose="020F0302020204030204" pitchFamily="34" charset="0"/>
              </a:defRPr>
            </a:lvl9pPr>
          </a:lstStyle>
          <a:p>
            <a:pPr algn="ctr" eaLnBrk="1" hangingPunct="1">
              <a:buClr>
                <a:srgbClr val="000000"/>
              </a:buClr>
              <a:defRPr/>
            </a:pPr>
            <a:r>
              <a:rPr lang="en-US" altLang="en-US" sz="4800" dirty="0">
                <a:solidFill>
                  <a:schemeClr val="accent2"/>
                </a:solidFill>
                <a:effectLst>
                  <a:outerShdw blurRad="38100" dist="38100" dir="2700000" algn="tl">
                    <a:srgbClr val="000000">
                      <a:alpha val="43137"/>
                    </a:srgbClr>
                  </a:outerShdw>
                </a:effectLst>
                <a:latin typeface="+mn-lt"/>
                <a:ea typeface="ＭＳ Ｐゴシック" panose="020B0600070205080204" pitchFamily="34" charset="-128"/>
                <a:cs typeface="Arial" panose="020B0604020202020204" pitchFamily="34" charset="0"/>
              </a:rPr>
              <a:t>Attendance</a:t>
            </a:r>
          </a:p>
        </p:txBody>
      </p:sp>
      <p:sp>
        <p:nvSpPr>
          <p:cNvPr id="7" name="Rectangle 3"/>
          <p:cNvSpPr>
            <a:spLocks noChangeArrowheads="1"/>
          </p:cNvSpPr>
          <p:nvPr/>
        </p:nvSpPr>
        <p:spPr bwMode="auto">
          <a:xfrm>
            <a:off x="737353" y="901332"/>
            <a:ext cx="3587512"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000" b="1" dirty="0">
                <a:solidFill>
                  <a:schemeClr val="bg1"/>
                </a:solidFill>
              </a:rPr>
              <a:t>Pre-recorded Session</a:t>
            </a:r>
          </a:p>
          <a:p>
            <a:endParaRPr lang="en-US" sz="1400" dirty="0">
              <a:solidFill>
                <a:schemeClr val="bg1"/>
              </a:solidFill>
            </a:endParaRPr>
          </a:p>
          <a:p>
            <a:pPr marL="285750" indent="-285750">
              <a:buFont typeface="Arial" panose="020B0604020202020204" pitchFamily="34" charset="0"/>
              <a:buChar char="•"/>
            </a:pPr>
            <a:r>
              <a:rPr lang="en-US" sz="2000" dirty="0">
                <a:solidFill>
                  <a:schemeClr val="bg1"/>
                </a:solidFill>
              </a:rPr>
              <a:t>Primarily pre-recorded lectures and OMM Pre-session modules</a:t>
            </a:r>
          </a:p>
          <a:p>
            <a:pPr marL="285750" indent="-285750">
              <a:buFont typeface="Arial" panose="020B0604020202020204" pitchFamily="34" charset="0"/>
              <a:buChar char="•"/>
            </a:pPr>
            <a:r>
              <a:rPr lang="en-US" sz="2000" b="1" dirty="0">
                <a:solidFill>
                  <a:srgbClr val="FFFF00"/>
                </a:solidFill>
              </a:rPr>
              <a:t>NO attendance requirement</a:t>
            </a:r>
          </a:p>
          <a:p>
            <a:pPr marL="285750" indent="-285750">
              <a:buFont typeface="Arial" panose="020B0604020202020204" pitchFamily="34" charset="0"/>
              <a:buChar char="•"/>
            </a:pPr>
            <a:r>
              <a:rPr lang="en-US" sz="2000" dirty="0">
                <a:solidFill>
                  <a:schemeClr val="bg1"/>
                </a:solidFill>
              </a:rPr>
              <a:t>Students will view these sessions on their own</a:t>
            </a:r>
          </a:p>
          <a:p>
            <a:pPr marL="285750" indent="-285750">
              <a:buFont typeface="Arial" panose="020B0604020202020204" pitchFamily="34" charset="0"/>
              <a:buChar char="•"/>
            </a:pPr>
            <a:r>
              <a:rPr lang="en-US" sz="2000" dirty="0">
                <a:solidFill>
                  <a:schemeClr val="bg1"/>
                </a:solidFill>
              </a:rPr>
              <a:t>Listed in Block schedules in a manner which best reflects overall course content and flow</a:t>
            </a:r>
          </a:p>
          <a:p>
            <a:pPr marL="285750" indent="-285750">
              <a:buFont typeface="Arial" panose="020B0604020202020204" pitchFamily="34" charset="0"/>
              <a:buChar char="•"/>
            </a:pPr>
            <a:r>
              <a:rPr lang="en-US" sz="2000" dirty="0">
                <a:solidFill>
                  <a:schemeClr val="bg1"/>
                </a:solidFill>
              </a:rPr>
              <a:t>Recommended students try to follow the schedule as closely as possible</a:t>
            </a:r>
          </a:p>
          <a:p>
            <a:pPr marL="285750" indent="-285750">
              <a:buFont typeface="Arial" panose="020B0604020202020204" pitchFamily="34" charset="0"/>
              <a:buChar char="•"/>
            </a:pPr>
            <a:r>
              <a:rPr lang="en-US" sz="2000" dirty="0">
                <a:solidFill>
                  <a:schemeClr val="bg1"/>
                </a:solidFill>
              </a:rPr>
              <a:t>Quiz and Exam sessions are fixed elements</a:t>
            </a:r>
            <a:endParaRPr kumimoji="0" lang="en-US" altLang="en-US" sz="2000" b="0" i="0" u="none" strike="noStrike" cap="none" normalizeH="0" baseline="0" dirty="0">
              <a:ln>
                <a:noFill/>
              </a:ln>
              <a:solidFill>
                <a:schemeClr val="bg1"/>
              </a:solidFill>
              <a:effectLst/>
              <a:latin typeface="Arial" panose="020B0604020202020204" pitchFamily="34" charset="0"/>
            </a:endParaRPr>
          </a:p>
        </p:txBody>
      </p:sp>
      <p:sp>
        <p:nvSpPr>
          <p:cNvPr id="21" name="Rectangle 20"/>
          <p:cNvSpPr/>
          <p:nvPr/>
        </p:nvSpPr>
        <p:spPr>
          <a:xfrm>
            <a:off x="272573" y="938346"/>
            <a:ext cx="449580" cy="440258"/>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ounded Rectangle 12"/>
          <p:cNvSpPr/>
          <p:nvPr/>
        </p:nvSpPr>
        <p:spPr>
          <a:xfrm>
            <a:off x="6097354" y="3679534"/>
            <a:ext cx="1400782" cy="62981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0380876" y="3579779"/>
            <a:ext cx="1400782" cy="56420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7382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2573" y="145473"/>
            <a:ext cx="3413860" cy="947737"/>
          </a:xfrm>
          <a:prstGeom prst="rect">
            <a:avLst/>
          </a:prstGeom>
        </p:spPr>
        <p:txBody>
          <a:bodyPr anchor="ctr"/>
          <a:lstStyle>
            <a:lvl1pPr algn="l" rtl="0" eaLnBrk="0" fontAlgn="base" hangingPunct="0">
              <a:lnSpc>
                <a:spcPct val="90000"/>
              </a:lnSpc>
              <a:spcBef>
                <a:spcPct val="0"/>
              </a:spcBef>
              <a:spcAft>
                <a:spcPct val="0"/>
              </a:spcAft>
              <a:defRPr sz="4400" kern="12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bg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bg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bg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bg1"/>
                </a:solidFill>
                <a:latin typeface="Calibri Light" panose="020F0302020204030204" pitchFamily="34" charset="0"/>
              </a:defRPr>
            </a:lvl9pPr>
          </a:lstStyle>
          <a:p>
            <a:pPr algn="ctr" eaLnBrk="1" hangingPunct="1">
              <a:buClr>
                <a:srgbClr val="000000"/>
              </a:buClr>
              <a:defRPr/>
            </a:pPr>
            <a:r>
              <a:rPr lang="en-US" altLang="en-US" sz="4800" dirty="0">
                <a:solidFill>
                  <a:schemeClr val="accent2"/>
                </a:solidFill>
                <a:effectLst>
                  <a:outerShdw blurRad="38100" dist="38100" dir="2700000" algn="tl">
                    <a:srgbClr val="000000">
                      <a:alpha val="43137"/>
                    </a:srgbClr>
                  </a:outerShdw>
                </a:effectLst>
                <a:latin typeface="+mn-lt"/>
                <a:ea typeface="ＭＳ Ｐゴシック" panose="020B0600070205080204" pitchFamily="34" charset="-128"/>
                <a:cs typeface="Arial" panose="020B0604020202020204" pitchFamily="34" charset="0"/>
              </a:rPr>
              <a:t>Attendance</a:t>
            </a:r>
          </a:p>
        </p:txBody>
      </p:sp>
      <p:sp>
        <p:nvSpPr>
          <p:cNvPr id="7" name="Rectangle 3"/>
          <p:cNvSpPr>
            <a:spLocks noChangeArrowheads="1"/>
          </p:cNvSpPr>
          <p:nvPr/>
        </p:nvSpPr>
        <p:spPr bwMode="auto">
          <a:xfrm>
            <a:off x="722153" y="908934"/>
            <a:ext cx="3353736"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000" b="1" dirty="0">
                <a:solidFill>
                  <a:schemeClr val="bg1"/>
                </a:solidFill>
              </a:rPr>
              <a:t>Quizzes</a:t>
            </a:r>
          </a:p>
          <a:p>
            <a:endParaRPr lang="en-US" sz="2000" dirty="0">
              <a:solidFill>
                <a:schemeClr val="bg1"/>
              </a:solidFill>
            </a:endParaRPr>
          </a:p>
          <a:p>
            <a:pPr marL="285750" indent="-285750">
              <a:buFont typeface="Arial" panose="020B0604020202020204" pitchFamily="34" charset="0"/>
              <a:buChar char="•"/>
            </a:pPr>
            <a:r>
              <a:rPr lang="en-US" sz="2000" b="1" dirty="0">
                <a:solidFill>
                  <a:srgbClr val="FFFF00"/>
                </a:solidFill>
              </a:rPr>
              <a:t>All quiz sessions have Mandatory attendance</a:t>
            </a:r>
          </a:p>
          <a:p>
            <a:pPr marL="285750" indent="-285750">
              <a:buFont typeface="Arial" panose="020B0604020202020204" pitchFamily="34" charset="0"/>
              <a:buChar char="•"/>
            </a:pPr>
            <a:r>
              <a:rPr lang="en-US" sz="2000" dirty="0">
                <a:solidFill>
                  <a:schemeClr val="bg1"/>
                </a:solidFill>
              </a:rPr>
              <a:t>Student must submit Excused Absence form on Class Community Blackboard page directly to the Director of Medical Education (DME)</a:t>
            </a:r>
          </a:p>
          <a:p>
            <a:pPr marL="285750" indent="-285750">
              <a:buFont typeface="Arial" panose="020B0604020202020204" pitchFamily="34" charset="0"/>
              <a:buChar char="•"/>
            </a:pPr>
            <a:r>
              <a:rPr lang="en-US" sz="2000" dirty="0">
                <a:solidFill>
                  <a:schemeClr val="bg1"/>
                </a:solidFill>
              </a:rPr>
              <a:t>DME determines whether  Excused or not</a:t>
            </a:r>
          </a:p>
          <a:p>
            <a:pPr marL="285750" indent="-285750">
              <a:buFont typeface="Arial" panose="020B0604020202020204" pitchFamily="34" charset="0"/>
              <a:buChar char="•"/>
            </a:pPr>
            <a:r>
              <a:rPr lang="en-US" sz="2000" dirty="0">
                <a:solidFill>
                  <a:schemeClr val="bg1"/>
                </a:solidFill>
              </a:rPr>
              <a:t>If Excused, will schedule a make-up session</a:t>
            </a:r>
          </a:p>
          <a:p>
            <a:pPr marL="285750" indent="-285750">
              <a:buFont typeface="Arial" panose="020B0604020202020204" pitchFamily="34" charset="0"/>
              <a:buChar char="•"/>
            </a:pPr>
            <a:r>
              <a:rPr lang="en-US" sz="2000" b="1" dirty="0">
                <a:solidFill>
                  <a:srgbClr val="FFFF00"/>
                </a:solidFill>
              </a:rPr>
              <a:t>Quiz Reviews are OPTIONAL – NO attendance requirement</a:t>
            </a:r>
          </a:p>
          <a:p>
            <a:pPr marL="285750" indent="-285750">
              <a:buFont typeface="Arial" panose="020B0604020202020204" pitchFamily="34" charset="0"/>
              <a:buChar char="•"/>
            </a:pPr>
            <a:endParaRPr kumimoji="0" lang="en-US" altLang="en-US" sz="2000" b="0" i="0" u="none" strike="noStrike" cap="none" normalizeH="0" baseline="0" dirty="0">
              <a:ln>
                <a:noFill/>
              </a:ln>
              <a:solidFill>
                <a:schemeClr val="bg1"/>
              </a:solidFill>
              <a:effectLst/>
              <a:latin typeface="Arial" panose="020B0604020202020204" pitchFamily="34" charset="0"/>
            </a:endParaRPr>
          </a:p>
        </p:txBody>
      </p:sp>
      <p:sp>
        <p:nvSpPr>
          <p:cNvPr id="18" name="Rectangle 17"/>
          <p:cNvSpPr/>
          <p:nvPr/>
        </p:nvSpPr>
        <p:spPr>
          <a:xfrm>
            <a:off x="272573" y="930463"/>
            <a:ext cx="449580" cy="440258"/>
          </a:xfrm>
          <a:prstGeom prst="rect">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0723" b="72657"/>
          <a:stretch/>
        </p:blipFill>
        <p:spPr>
          <a:xfrm>
            <a:off x="5106813" y="483136"/>
            <a:ext cx="5321219" cy="1890413"/>
          </a:xfrm>
          <a:prstGeom prst="rect">
            <a:avLst/>
          </a:prstGeom>
          <a:ln>
            <a:solidFill>
              <a:schemeClr val="tx1"/>
            </a:solidFill>
          </a:ln>
        </p:spPr>
      </p:pic>
      <p:sp>
        <p:nvSpPr>
          <p:cNvPr id="9" name="Rounded Rectangle 8"/>
          <p:cNvSpPr/>
          <p:nvPr/>
        </p:nvSpPr>
        <p:spPr>
          <a:xfrm>
            <a:off x="8368820" y="1171034"/>
            <a:ext cx="1660396" cy="77310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70842"/>
          <a:stretch/>
        </p:blipFill>
        <p:spPr>
          <a:xfrm>
            <a:off x="3828183" y="3705634"/>
            <a:ext cx="8155571" cy="1839132"/>
          </a:xfrm>
          <a:prstGeom prst="rect">
            <a:avLst/>
          </a:prstGeom>
        </p:spPr>
      </p:pic>
      <p:sp>
        <p:nvSpPr>
          <p:cNvPr id="3" name="TextBox 2"/>
          <p:cNvSpPr txBox="1"/>
          <p:nvPr/>
        </p:nvSpPr>
        <p:spPr>
          <a:xfrm>
            <a:off x="4525469" y="2524601"/>
            <a:ext cx="7313093"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Quizzes are Friday mornings, except in Week 8 – Quiz 7/Review is on Monday due to IPE event previous Friday and Quiz 8/Review is on Friday as usual</a:t>
            </a:r>
          </a:p>
        </p:txBody>
      </p:sp>
      <p:sp>
        <p:nvSpPr>
          <p:cNvPr id="14" name="Rounded Rectangle 13"/>
          <p:cNvSpPr/>
          <p:nvPr/>
        </p:nvSpPr>
        <p:spPr>
          <a:xfrm>
            <a:off x="4241260" y="4329053"/>
            <a:ext cx="1507787" cy="69042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0092529" y="4329052"/>
            <a:ext cx="1507787" cy="77310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9066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76331" t="4806" r="127" b="25015"/>
          <a:stretch/>
        </p:blipFill>
        <p:spPr>
          <a:xfrm>
            <a:off x="9616896" y="812907"/>
            <a:ext cx="1979275" cy="4558103"/>
          </a:xfrm>
          <a:prstGeom prst="rect">
            <a:avLst/>
          </a:prstGeom>
          <a:ln>
            <a:solidFill>
              <a:schemeClr val="tx1"/>
            </a:solidFill>
          </a:ln>
        </p:spPr>
      </p:pic>
      <p:sp>
        <p:nvSpPr>
          <p:cNvPr id="4" name="Title 1"/>
          <p:cNvSpPr txBox="1">
            <a:spLocks/>
          </p:cNvSpPr>
          <p:nvPr/>
        </p:nvSpPr>
        <p:spPr>
          <a:xfrm>
            <a:off x="395691" y="145473"/>
            <a:ext cx="5040091" cy="947737"/>
          </a:xfrm>
          <a:prstGeom prst="rect">
            <a:avLst/>
          </a:prstGeom>
        </p:spPr>
        <p:txBody>
          <a:bodyPr anchor="ctr"/>
          <a:lstStyle>
            <a:lvl1pPr algn="l" rtl="0" eaLnBrk="0" fontAlgn="base" hangingPunct="0">
              <a:lnSpc>
                <a:spcPct val="90000"/>
              </a:lnSpc>
              <a:spcBef>
                <a:spcPct val="0"/>
              </a:spcBef>
              <a:spcAft>
                <a:spcPct val="0"/>
              </a:spcAft>
              <a:defRPr sz="4400" kern="12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bg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bg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bg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bg1"/>
                </a:solidFill>
                <a:latin typeface="Calibri Light" panose="020F0302020204030204" pitchFamily="34" charset="0"/>
              </a:defRPr>
            </a:lvl9pPr>
          </a:lstStyle>
          <a:p>
            <a:pPr algn="ctr" eaLnBrk="1" hangingPunct="1">
              <a:buClr>
                <a:srgbClr val="000000"/>
              </a:buClr>
              <a:defRPr/>
            </a:pPr>
            <a:r>
              <a:rPr lang="en-US" altLang="en-US" sz="4800" dirty="0">
                <a:solidFill>
                  <a:schemeClr val="accent2"/>
                </a:solidFill>
                <a:effectLst>
                  <a:outerShdw blurRad="38100" dist="38100" dir="2700000" algn="tl">
                    <a:srgbClr val="000000">
                      <a:alpha val="43137"/>
                    </a:srgbClr>
                  </a:outerShdw>
                </a:effectLst>
                <a:latin typeface="+mn-lt"/>
                <a:ea typeface="ＭＳ Ｐゴシック" panose="020B0600070205080204" pitchFamily="34" charset="-128"/>
                <a:cs typeface="Arial" panose="020B0604020202020204" pitchFamily="34" charset="0"/>
              </a:rPr>
              <a:t>Alternating Fridays</a:t>
            </a:r>
          </a:p>
        </p:txBody>
      </p:sp>
      <p:sp>
        <p:nvSpPr>
          <p:cNvPr id="5" name="TextBox 4"/>
          <p:cNvSpPr txBox="1"/>
          <p:nvPr/>
        </p:nvSpPr>
        <p:spPr>
          <a:xfrm>
            <a:off x="434340" y="1084983"/>
            <a:ext cx="6353712"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In an effort to offer some flexibility in the schedule, Fridays will alternate between live, in-the-building sessions and remote viewing sessions</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b="1" dirty="0">
                <a:solidFill>
                  <a:schemeClr val="bg1"/>
                </a:solidFill>
              </a:rPr>
              <a:t>Block 1 Weeks 1, 3, 5, and 9 </a:t>
            </a:r>
            <a:r>
              <a:rPr lang="en-US" sz="2400" dirty="0">
                <a:solidFill>
                  <a:schemeClr val="bg1"/>
                </a:solidFill>
              </a:rPr>
              <a:t>will be live, in-the-building Quiz and Review followed by live PCC Lectures</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b="1" dirty="0">
                <a:solidFill>
                  <a:schemeClr val="bg1"/>
                </a:solidFill>
              </a:rPr>
              <a:t>Block 1 Weeks 2, 4, 6, and 8 </a:t>
            </a:r>
            <a:r>
              <a:rPr lang="en-US" sz="2400" dirty="0">
                <a:solidFill>
                  <a:schemeClr val="bg1"/>
                </a:solidFill>
              </a:rPr>
              <a:t>will be live, remote Quiz and Review followed by remote (Zoom) CS viewing      followed by 2 PCC SDLs</a:t>
            </a:r>
          </a:p>
        </p:txBody>
      </p:sp>
      <p:sp>
        <p:nvSpPr>
          <p:cNvPr id="10" name="Rectangle 9"/>
          <p:cNvSpPr/>
          <p:nvPr/>
        </p:nvSpPr>
        <p:spPr>
          <a:xfrm>
            <a:off x="3109632" y="5184057"/>
            <a:ext cx="324587" cy="334995"/>
          </a:xfrm>
          <a:prstGeom prst="rect">
            <a:avLst/>
          </a:prstGeom>
          <a:solidFill>
            <a:srgbClr val="3222F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p:cNvSpPr/>
          <p:nvPr/>
        </p:nvSpPr>
        <p:spPr>
          <a:xfrm>
            <a:off x="1999898" y="3736815"/>
            <a:ext cx="324587" cy="334995"/>
          </a:xfrm>
          <a:prstGeom prst="rect">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11"/>
          <p:cNvSpPr/>
          <p:nvPr/>
        </p:nvSpPr>
        <p:spPr>
          <a:xfrm>
            <a:off x="2363134" y="3736815"/>
            <a:ext cx="324587" cy="3349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76834" t="5112" r="-543" b="28298"/>
          <a:stretch/>
        </p:blipFill>
        <p:spPr>
          <a:xfrm>
            <a:off x="6729470" y="852821"/>
            <a:ext cx="2055437" cy="4446092"/>
          </a:xfrm>
          <a:prstGeom prst="rect">
            <a:avLst/>
          </a:prstGeom>
          <a:ln>
            <a:solidFill>
              <a:schemeClr val="tx1"/>
            </a:solidFill>
          </a:ln>
        </p:spPr>
      </p:pic>
      <p:sp>
        <p:nvSpPr>
          <p:cNvPr id="13" name="Rounded Rectangle 12"/>
          <p:cNvSpPr/>
          <p:nvPr/>
        </p:nvSpPr>
        <p:spPr>
          <a:xfrm>
            <a:off x="9655405" y="1214779"/>
            <a:ext cx="1589769" cy="197589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721451" y="1248251"/>
            <a:ext cx="1654064" cy="202024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40663" t="-16" r="39402" b="91523"/>
          <a:stretch/>
        </p:blipFill>
        <p:spPr>
          <a:xfrm>
            <a:off x="9529025" y="266466"/>
            <a:ext cx="2144165" cy="705749"/>
          </a:xfrm>
          <a:prstGeom prst="rect">
            <a:avLst/>
          </a:prstGeom>
          <a:ln>
            <a:solidFill>
              <a:schemeClr val="tx1"/>
            </a:solidFill>
          </a:ln>
        </p:spPr>
      </p:pic>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l="40306" t="-12" r="38945" b="91700"/>
          <a:stretch/>
        </p:blipFill>
        <p:spPr>
          <a:xfrm>
            <a:off x="6572878" y="266465"/>
            <a:ext cx="2287462" cy="705749"/>
          </a:xfrm>
          <a:prstGeom prst="rect">
            <a:avLst/>
          </a:prstGeom>
          <a:ln>
            <a:solidFill>
              <a:schemeClr val="tx1"/>
            </a:solidFill>
          </a:ln>
        </p:spPr>
      </p:pic>
      <p:sp>
        <p:nvSpPr>
          <p:cNvPr id="15" name="Rectangle 14"/>
          <p:cNvSpPr/>
          <p:nvPr/>
        </p:nvSpPr>
        <p:spPr>
          <a:xfrm>
            <a:off x="6463465" y="5184056"/>
            <a:ext cx="324587" cy="334995"/>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378386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4081" y="63954"/>
            <a:ext cx="7834851" cy="6053068"/>
          </a:xfrm>
          <a:prstGeom prst="rect">
            <a:avLst/>
          </a:prstGeom>
          <a:ln>
            <a:solidFill>
              <a:schemeClr val="tx1"/>
            </a:solidFill>
          </a:ln>
        </p:spPr>
      </p:pic>
      <p:sp>
        <p:nvSpPr>
          <p:cNvPr id="4" name="Title 1"/>
          <p:cNvSpPr txBox="1">
            <a:spLocks/>
          </p:cNvSpPr>
          <p:nvPr/>
        </p:nvSpPr>
        <p:spPr>
          <a:xfrm>
            <a:off x="272573" y="145473"/>
            <a:ext cx="3413860" cy="947737"/>
          </a:xfrm>
          <a:prstGeom prst="rect">
            <a:avLst/>
          </a:prstGeom>
        </p:spPr>
        <p:txBody>
          <a:bodyPr anchor="ctr"/>
          <a:lstStyle>
            <a:lvl1pPr algn="l" rtl="0" eaLnBrk="0" fontAlgn="base" hangingPunct="0">
              <a:lnSpc>
                <a:spcPct val="90000"/>
              </a:lnSpc>
              <a:spcBef>
                <a:spcPct val="0"/>
              </a:spcBef>
              <a:spcAft>
                <a:spcPct val="0"/>
              </a:spcAft>
              <a:defRPr sz="4400" kern="12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bg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bg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bg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bg1"/>
                </a:solidFill>
                <a:latin typeface="Calibri Light" panose="020F0302020204030204" pitchFamily="34" charset="0"/>
              </a:defRPr>
            </a:lvl9pPr>
          </a:lstStyle>
          <a:p>
            <a:pPr algn="ctr" eaLnBrk="1" hangingPunct="1">
              <a:buClr>
                <a:srgbClr val="000000"/>
              </a:buClr>
              <a:defRPr/>
            </a:pPr>
            <a:r>
              <a:rPr lang="en-US" altLang="en-US" sz="4800" dirty="0">
                <a:solidFill>
                  <a:schemeClr val="accent2"/>
                </a:solidFill>
                <a:effectLst>
                  <a:outerShdw blurRad="38100" dist="38100" dir="2700000" algn="tl">
                    <a:srgbClr val="000000">
                      <a:alpha val="43137"/>
                    </a:srgbClr>
                  </a:outerShdw>
                </a:effectLst>
                <a:latin typeface="+mn-lt"/>
                <a:ea typeface="ＭＳ Ｐゴシック" panose="020B0600070205080204" pitchFamily="34" charset="-128"/>
                <a:cs typeface="Arial" panose="020B0604020202020204" pitchFamily="34" charset="0"/>
              </a:rPr>
              <a:t>Attendance</a:t>
            </a:r>
          </a:p>
        </p:txBody>
      </p:sp>
      <p:sp>
        <p:nvSpPr>
          <p:cNvPr id="7" name="Rectangle 3"/>
          <p:cNvSpPr>
            <a:spLocks noChangeArrowheads="1"/>
          </p:cNvSpPr>
          <p:nvPr/>
        </p:nvSpPr>
        <p:spPr bwMode="auto">
          <a:xfrm>
            <a:off x="740442" y="939135"/>
            <a:ext cx="3570446"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000" b="1" dirty="0">
                <a:solidFill>
                  <a:schemeClr val="bg1"/>
                </a:solidFill>
              </a:rPr>
              <a:t>Exams</a:t>
            </a:r>
          </a:p>
          <a:p>
            <a:endParaRPr lang="en-US" sz="2000" dirty="0">
              <a:solidFill>
                <a:schemeClr val="bg1"/>
              </a:solidFill>
            </a:endParaRPr>
          </a:p>
          <a:p>
            <a:pPr marL="285750" indent="-285750">
              <a:buFont typeface="Arial" panose="020B0604020202020204" pitchFamily="34" charset="0"/>
              <a:buChar char="•"/>
            </a:pPr>
            <a:r>
              <a:rPr lang="en-US" sz="2000" b="1" dirty="0">
                <a:solidFill>
                  <a:srgbClr val="FFFF00"/>
                </a:solidFill>
              </a:rPr>
              <a:t>All exam sessions and reviews have Mandatory attendance</a:t>
            </a:r>
          </a:p>
          <a:p>
            <a:pPr marL="285750" indent="-285750">
              <a:buFont typeface="Arial" panose="020B0604020202020204" pitchFamily="34" charset="0"/>
              <a:buChar char="•"/>
            </a:pPr>
            <a:r>
              <a:rPr lang="en-US" sz="2000" dirty="0">
                <a:solidFill>
                  <a:schemeClr val="bg1"/>
                </a:solidFill>
              </a:rPr>
              <a:t>Student must submit Excused Absence form on Class Community Blackboard page directly to the Director of Medical Education (DME)</a:t>
            </a:r>
          </a:p>
          <a:p>
            <a:pPr marL="285750" indent="-285750">
              <a:buFont typeface="Arial" panose="020B0604020202020204" pitchFamily="34" charset="0"/>
              <a:buChar char="•"/>
            </a:pPr>
            <a:r>
              <a:rPr lang="en-US" sz="2000" dirty="0">
                <a:solidFill>
                  <a:schemeClr val="bg1"/>
                </a:solidFill>
              </a:rPr>
              <a:t>DME determines whether  Excused or not</a:t>
            </a:r>
          </a:p>
          <a:p>
            <a:pPr marL="285750" indent="-285750">
              <a:buFont typeface="Arial" panose="020B0604020202020204" pitchFamily="34" charset="0"/>
              <a:buChar char="•"/>
            </a:pPr>
            <a:r>
              <a:rPr lang="en-US" sz="2000" dirty="0">
                <a:solidFill>
                  <a:schemeClr val="bg1"/>
                </a:solidFill>
              </a:rPr>
              <a:t>If Excused, will schedule a make-up session</a:t>
            </a:r>
            <a:endParaRPr kumimoji="0" lang="en-US" altLang="en-US" sz="2000" b="0" i="0" u="none" strike="noStrike" cap="none" normalizeH="0" baseline="0" dirty="0">
              <a:ln>
                <a:noFill/>
              </a:ln>
              <a:solidFill>
                <a:schemeClr val="bg1"/>
              </a:solidFill>
              <a:effectLst/>
              <a:latin typeface="Arial" panose="020B0604020202020204" pitchFamily="34" charset="0"/>
            </a:endParaRPr>
          </a:p>
        </p:txBody>
      </p:sp>
      <p:sp>
        <p:nvSpPr>
          <p:cNvPr id="18" name="Rectangle 17"/>
          <p:cNvSpPr/>
          <p:nvPr/>
        </p:nvSpPr>
        <p:spPr>
          <a:xfrm>
            <a:off x="272573" y="930463"/>
            <a:ext cx="449580" cy="440258"/>
          </a:xfrm>
          <a:prstGeom prst="rect">
            <a:avLst/>
          </a:prstGeom>
          <a:solidFill>
            <a:srgbClr val="66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ounded Rectangle 5"/>
          <p:cNvSpPr/>
          <p:nvPr/>
        </p:nvSpPr>
        <p:spPr>
          <a:xfrm>
            <a:off x="4712275" y="713519"/>
            <a:ext cx="1400782" cy="180586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9840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40570" r="3821" b="1371"/>
          <a:stretch/>
        </p:blipFill>
        <p:spPr>
          <a:xfrm>
            <a:off x="4390698" y="145473"/>
            <a:ext cx="4344739" cy="5982953"/>
          </a:xfrm>
          <a:prstGeom prst="rect">
            <a:avLst/>
          </a:prstGeom>
        </p:spPr>
      </p:pic>
      <p:sp>
        <p:nvSpPr>
          <p:cNvPr id="4" name="Title 1"/>
          <p:cNvSpPr txBox="1">
            <a:spLocks/>
          </p:cNvSpPr>
          <p:nvPr/>
        </p:nvSpPr>
        <p:spPr>
          <a:xfrm>
            <a:off x="272573" y="145473"/>
            <a:ext cx="3413860" cy="947737"/>
          </a:xfrm>
          <a:prstGeom prst="rect">
            <a:avLst/>
          </a:prstGeom>
        </p:spPr>
        <p:txBody>
          <a:bodyPr anchor="ctr"/>
          <a:lstStyle>
            <a:lvl1pPr algn="l" rtl="0" eaLnBrk="0" fontAlgn="base" hangingPunct="0">
              <a:lnSpc>
                <a:spcPct val="90000"/>
              </a:lnSpc>
              <a:spcBef>
                <a:spcPct val="0"/>
              </a:spcBef>
              <a:spcAft>
                <a:spcPct val="0"/>
              </a:spcAft>
              <a:defRPr sz="4400" kern="12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bg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bg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bg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bg1"/>
                </a:solidFill>
                <a:latin typeface="Calibri Light" panose="020F0302020204030204" pitchFamily="34" charset="0"/>
              </a:defRPr>
            </a:lvl9pPr>
          </a:lstStyle>
          <a:p>
            <a:pPr algn="ctr" eaLnBrk="1" hangingPunct="1">
              <a:buClr>
                <a:srgbClr val="000000"/>
              </a:buClr>
              <a:defRPr/>
            </a:pPr>
            <a:r>
              <a:rPr lang="en-US" altLang="en-US" sz="4800" dirty="0">
                <a:solidFill>
                  <a:schemeClr val="accent2"/>
                </a:solidFill>
                <a:effectLst>
                  <a:outerShdw blurRad="38100" dist="38100" dir="2700000" algn="tl">
                    <a:srgbClr val="000000">
                      <a:alpha val="43137"/>
                    </a:srgbClr>
                  </a:outerShdw>
                </a:effectLst>
                <a:latin typeface="+mn-lt"/>
                <a:ea typeface="ＭＳ Ｐゴシック" panose="020B0600070205080204" pitchFamily="34" charset="-128"/>
                <a:cs typeface="Arial" panose="020B0604020202020204" pitchFamily="34" charset="0"/>
              </a:rPr>
              <a:t>Attendance</a:t>
            </a:r>
          </a:p>
        </p:txBody>
      </p:sp>
      <p:sp>
        <p:nvSpPr>
          <p:cNvPr id="7" name="Rectangle 3"/>
          <p:cNvSpPr>
            <a:spLocks noChangeArrowheads="1"/>
          </p:cNvSpPr>
          <p:nvPr/>
        </p:nvSpPr>
        <p:spPr bwMode="auto">
          <a:xfrm>
            <a:off x="820253" y="921884"/>
            <a:ext cx="3570446"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000" b="1" dirty="0">
                <a:solidFill>
                  <a:schemeClr val="bg1"/>
                </a:solidFill>
              </a:rPr>
              <a:t>Special Events</a:t>
            </a:r>
          </a:p>
          <a:p>
            <a:endParaRPr lang="en-US" sz="2000" dirty="0">
              <a:solidFill>
                <a:schemeClr val="bg1"/>
              </a:solidFill>
            </a:endParaRPr>
          </a:p>
          <a:p>
            <a:pPr marL="285750" indent="-285750">
              <a:buFont typeface="Arial" panose="020B0604020202020204" pitchFamily="34" charset="0"/>
              <a:buChar char="•"/>
            </a:pPr>
            <a:r>
              <a:rPr lang="en-US" sz="2000" b="1" dirty="0">
                <a:solidFill>
                  <a:schemeClr val="bg1"/>
                </a:solidFill>
                <a:latin typeface="+mn-lt"/>
              </a:rPr>
              <a:t>Various</a:t>
            </a:r>
            <a:r>
              <a:rPr lang="en-US" sz="2000" dirty="0">
                <a:solidFill>
                  <a:schemeClr val="bg1"/>
                </a:solidFill>
                <a:latin typeface="+mn-lt"/>
              </a:rPr>
              <a:t> </a:t>
            </a:r>
            <a:r>
              <a:rPr lang="en-US" sz="2000" b="1" dirty="0">
                <a:solidFill>
                  <a:schemeClr val="bg1"/>
                </a:solidFill>
              </a:rPr>
              <a:t>events </a:t>
            </a:r>
          </a:p>
          <a:p>
            <a:pPr marL="285750" indent="-285750">
              <a:buFont typeface="Arial" panose="020B0604020202020204" pitchFamily="34" charset="0"/>
              <a:buChar char="•"/>
            </a:pPr>
            <a:endParaRPr lang="en-US" sz="2000" dirty="0">
              <a:solidFill>
                <a:schemeClr val="bg1"/>
              </a:solidFill>
              <a:latin typeface="+mn-lt"/>
            </a:endParaRPr>
          </a:p>
          <a:p>
            <a:pPr marL="285750" indent="-285750">
              <a:buFont typeface="Arial" panose="020B0604020202020204" pitchFamily="34" charset="0"/>
              <a:buChar char="•"/>
            </a:pPr>
            <a:r>
              <a:rPr lang="en-US" altLang="en-US" sz="2000" dirty="0">
                <a:solidFill>
                  <a:schemeClr val="bg1"/>
                </a:solidFill>
                <a:latin typeface="+mn-lt"/>
              </a:rPr>
              <a:t>Exam Soft Training</a:t>
            </a:r>
          </a:p>
          <a:p>
            <a:pPr marL="285750" indent="-285750">
              <a:buFont typeface="Arial" panose="020B0604020202020204" pitchFamily="34" charset="0"/>
              <a:buChar char="•"/>
            </a:pPr>
            <a:r>
              <a:rPr lang="en-US" altLang="en-US" sz="2000" dirty="0">
                <a:solidFill>
                  <a:schemeClr val="bg1"/>
                </a:solidFill>
                <a:latin typeface="+mn-lt"/>
              </a:rPr>
              <a:t>Financial Aid session</a:t>
            </a:r>
          </a:p>
          <a:p>
            <a:pPr marL="285750" indent="-285750">
              <a:buFont typeface="Arial" panose="020B0604020202020204" pitchFamily="34" charset="0"/>
              <a:buChar char="•"/>
            </a:pPr>
            <a:r>
              <a:rPr lang="en-US" altLang="en-US" sz="2000" dirty="0">
                <a:solidFill>
                  <a:schemeClr val="bg1"/>
                </a:solidFill>
                <a:latin typeface="+mn-lt"/>
              </a:rPr>
              <a:t>Advisor Meetings</a:t>
            </a:r>
          </a:p>
          <a:p>
            <a:pPr marL="285750" indent="-285750">
              <a:buFont typeface="Arial" panose="020B0604020202020204" pitchFamily="34" charset="0"/>
              <a:buChar char="•"/>
            </a:pPr>
            <a:r>
              <a:rPr lang="en-US" sz="2000" b="1" dirty="0">
                <a:solidFill>
                  <a:srgbClr val="FFFF00"/>
                </a:solidFill>
              </a:rPr>
              <a:t>Mandatory attendance</a:t>
            </a:r>
          </a:p>
          <a:p>
            <a:endParaRPr lang="en-US" altLang="en-US" sz="2000" dirty="0">
              <a:solidFill>
                <a:schemeClr val="bg1"/>
              </a:solidFill>
              <a:latin typeface="+mn-lt"/>
            </a:endParaRPr>
          </a:p>
          <a:p>
            <a:pPr marL="285750" indent="-285750">
              <a:buFont typeface="Arial" panose="020B0604020202020204" pitchFamily="34" charset="0"/>
              <a:buChar char="•"/>
            </a:pPr>
            <a:endParaRPr lang="en-US" altLang="en-US" sz="2000" dirty="0">
              <a:solidFill>
                <a:schemeClr val="bg1"/>
              </a:solidFill>
              <a:latin typeface="+mn-lt"/>
            </a:endParaRPr>
          </a:p>
          <a:p>
            <a:pPr marL="285750" indent="-285750">
              <a:buFont typeface="Arial" panose="020B0604020202020204" pitchFamily="34" charset="0"/>
              <a:buChar char="•"/>
            </a:pPr>
            <a:r>
              <a:rPr lang="en-US" altLang="en-US" sz="2000" dirty="0">
                <a:solidFill>
                  <a:schemeClr val="bg1"/>
                </a:solidFill>
                <a:latin typeface="+mn-lt"/>
              </a:rPr>
              <a:t>ACE sessions – </a:t>
            </a:r>
            <a:r>
              <a:rPr lang="en-US" altLang="en-US" sz="2000" dirty="0">
                <a:solidFill>
                  <a:srgbClr val="FFFF00"/>
                </a:solidFill>
                <a:latin typeface="+mn-lt"/>
              </a:rPr>
              <a:t>Optional</a:t>
            </a:r>
          </a:p>
          <a:p>
            <a:endParaRPr lang="en-US" sz="2000" b="1" dirty="0">
              <a:solidFill>
                <a:schemeClr val="bg1"/>
              </a:solidFill>
              <a:latin typeface="+mn-lt"/>
            </a:endParaRPr>
          </a:p>
          <a:p>
            <a:pPr marL="285750" indent="-285750">
              <a:buFont typeface="Arial" panose="020B0604020202020204" pitchFamily="34" charset="0"/>
              <a:buChar char="•"/>
            </a:pPr>
            <a:endParaRPr lang="en-US" altLang="en-US" sz="2000" dirty="0">
              <a:solidFill>
                <a:schemeClr val="bg1"/>
              </a:solidFill>
              <a:latin typeface="+mn-lt"/>
            </a:endParaRPr>
          </a:p>
        </p:txBody>
      </p:sp>
      <p:sp>
        <p:nvSpPr>
          <p:cNvPr id="18" name="Rectangle 17"/>
          <p:cNvSpPr/>
          <p:nvPr/>
        </p:nvSpPr>
        <p:spPr>
          <a:xfrm>
            <a:off x="272573" y="930463"/>
            <a:ext cx="449580" cy="440258"/>
          </a:xfrm>
          <a:prstGeom prst="rect">
            <a:avLst/>
          </a:prstGeom>
          <a:solidFill>
            <a:srgbClr val="FF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9854" t="272" r="39737" b="30461"/>
          <a:stretch/>
        </p:blipFill>
        <p:spPr>
          <a:xfrm>
            <a:off x="9576880" y="145473"/>
            <a:ext cx="1527243" cy="4016233"/>
          </a:xfrm>
          <a:prstGeom prst="rect">
            <a:avLst/>
          </a:prstGeom>
          <a:ln>
            <a:solidFill>
              <a:schemeClr val="tx1"/>
            </a:solidFill>
          </a:ln>
        </p:spPr>
      </p:pic>
      <p:sp>
        <p:nvSpPr>
          <p:cNvPr id="8" name="Rounded Rectangle 7"/>
          <p:cNvSpPr/>
          <p:nvPr/>
        </p:nvSpPr>
        <p:spPr>
          <a:xfrm>
            <a:off x="4439751" y="3755885"/>
            <a:ext cx="1400782" cy="68965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887203" y="3755886"/>
            <a:ext cx="1400782" cy="68965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9640111" y="2978682"/>
            <a:ext cx="1400782" cy="69938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216649" y="2546413"/>
            <a:ext cx="1518787" cy="131546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4827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2573" y="145473"/>
            <a:ext cx="3413860" cy="947737"/>
          </a:xfrm>
          <a:prstGeom prst="rect">
            <a:avLst/>
          </a:prstGeom>
        </p:spPr>
        <p:txBody>
          <a:bodyPr anchor="ctr"/>
          <a:lstStyle>
            <a:lvl1pPr algn="l" rtl="0" eaLnBrk="0" fontAlgn="base" hangingPunct="0">
              <a:lnSpc>
                <a:spcPct val="90000"/>
              </a:lnSpc>
              <a:spcBef>
                <a:spcPct val="0"/>
              </a:spcBef>
              <a:spcAft>
                <a:spcPct val="0"/>
              </a:spcAft>
              <a:defRPr sz="4400" kern="12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bg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bg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bg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bg1"/>
                </a:solidFill>
                <a:latin typeface="Calibri Light" panose="020F0302020204030204" pitchFamily="34" charset="0"/>
              </a:defRPr>
            </a:lvl9pPr>
          </a:lstStyle>
          <a:p>
            <a:pPr algn="ctr" eaLnBrk="1" hangingPunct="1">
              <a:buClr>
                <a:srgbClr val="000000"/>
              </a:buClr>
              <a:defRPr/>
            </a:pPr>
            <a:r>
              <a:rPr lang="en-US" altLang="en-US" sz="4800" dirty="0">
                <a:solidFill>
                  <a:schemeClr val="accent2"/>
                </a:solidFill>
                <a:effectLst>
                  <a:outerShdw blurRad="38100" dist="38100" dir="2700000" algn="tl">
                    <a:srgbClr val="000000">
                      <a:alpha val="43137"/>
                    </a:srgbClr>
                  </a:outerShdw>
                </a:effectLst>
                <a:latin typeface="+mn-lt"/>
                <a:ea typeface="ＭＳ Ｐゴシック" panose="020B0600070205080204" pitchFamily="34" charset="-128"/>
                <a:cs typeface="Arial" panose="020B0604020202020204" pitchFamily="34" charset="0"/>
              </a:rPr>
              <a:t>Attendance</a:t>
            </a:r>
          </a:p>
        </p:txBody>
      </p:sp>
      <p:sp>
        <p:nvSpPr>
          <p:cNvPr id="7" name="Rectangle 3"/>
          <p:cNvSpPr>
            <a:spLocks noChangeArrowheads="1"/>
          </p:cNvSpPr>
          <p:nvPr/>
        </p:nvSpPr>
        <p:spPr bwMode="auto">
          <a:xfrm>
            <a:off x="806768" y="924646"/>
            <a:ext cx="3570446"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000" b="1" dirty="0">
                <a:solidFill>
                  <a:schemeClr val="bg1"/>
                </a:solidFill>
              </a:rPr>
              <a:t>Special Events - </a:t>
            </a:r>
            <a:r>
              <a:rPr lang="en-US" altLang="en-US" sz="2000" b="1" dirty="0">
                <a:solidFill>
                  <a:schemeClr val="bg1"/>
                </a:solidFill>
                <a:latin typeface="+mn-lt"/>
              </a:rPr>
              <a:t>IPE </a:t>
            </a:r>
            <a:endParaRPr lang="en-US" sz="2000" b="1" dirty="0">
              <a:solidFill>
                <a:schemeClr val="bg1"/>
              </a:solidFill>
            </a:endParaRPr>
          </a:p>
          <a:p>
            <a:endParaRPr lang="en-US" sz="2000" dirty="0">
              <a:solidFill>
                <a:schemeClr val="bg1"/>
              </a:solidFill>
              <a:latin typeface="+mn-lt"/>
            </a:endParaRPr>
          </a:p>
          <a:p>
            <a:pPr marL="285750" indent="-285750">
              <a:buFont typeface="Arial" panose="020B0604020202020204" pitchFamily="34" charset="0"/>
              <a:buChar char="•"/>
            </a:pPr>
            <a:r>
              <a:rPr lang="en-US" altLang="en-US" sz="2000" dirty="0">
                <a:solidFill>
                  <a:schemeClr val="bg1"/>
                </a:solidFill>
              </a:rPr>
              <a:t>IPE events in Blocks 1, 4, 6 and 7 = COCA requirement</a:t>
            </a:r>
          </a:p>
          <a:p>
            <a:pPr marL="285750" indent="-285750">
              <a:buFont typeface="Arial" panose="020B0604020202020204" pitchFamily="34" charset="0"/>
              <a:buChar char="•"/>
            </a:pPr>
            <a:endParaRPr lang="en-US" sz="2000" dirty="0">
              <a:solidFill>
                <a:schemeClr val="bg1"/>
              </a:solidFill>
            </a:endParaRPr>
          </a:p>
          <a:p>
            <a:pPr marL="285750" indent="-285750">
              <a:buFont typeface="Arial" panose="020B0604020202020204" pitchFamily="34" charset="0"/>
              <a:buChar char="•"/>
            </a:pPr>
            <a:r>
              <a:rPr lang="en-US" altLang="en-US" sz="2000" dirty="0">
                <a:solidFill>
                  <a:schemeClr val="bg1"/>
                </a:solidFill>
                <a:latin typeface="+mn-lt"/>
              </a:rPr>
              <a:t>In Block 1 - Either Friday or Saturday of Week 7; more information in Week 4 Session</a:t>
            </a:r>
          </a:p>
          <a:p>
            <a:pPr marL="285750" indent="-285750">
              <a:buFont typeface="Arial" panose="020B0604020202020204" pitchFamily="34" charset="0"/>
              <a:buChar char="•"/>
            </a:pPr>
            <a:endParaRPr lang="en-US" altLang="en-US" sz="2000" dirty="0">
              <a:solidFill>
                <a:schemeClr val="bg1"/>
              </a:solidFill>
              <a:latin typeface="+mn-lt"/>
            </a:endParaRPr>
          </a:p>
          <a:p>
            <a:pPr marL="285750" indent="-285750">
              <a:buFont typeface="Arial" panose="020B0604020202020204" pitchFamily="34" charset="0"/>
              <a:buChar char="•"/>
            </a:pPr>
            <a:r>
              <a:rPr lang="en-US" altLang="en-US" sz="2000" dirty="0">
                <a:solidFill>
                  <a:schemeClr val="bg1"/>
                </a:solidFill>
                <a:latin typeface="+mn-lt"/>
              </a:rPr>
              <a:t>Part of Clinical Skills Course</a:t>
            </a:r>
          </a:p>
          <a:p>
            <a:pPr marL="285750" indent="-285750">
              <a:buFont typeface="Arial" panose="020B0604020202020204" pitchFamily="34" charset="0"/>
              <a:buChar char="•"/>
            </a:pPr>
            <a:endParaRPr lang="en-US" altLang="en-US" sz="2000" dirty="0">
              <a:solidFill>
                <a:schemeClr val="bg1"/>
              </a:solidFill>
              <a:latin typeface="+mn-lt"/>
            </a:endParaRPr>
          </a:p>
          <a:p>
            <a:pPr marL="285750" indent="-285750">
              <a:buFont typeface="Arial" panose="020B0604020202020204" pitchFamily="34" charset="0"/>
              <a:buChar char="•"/>
            </a:pPr>
            <a:r>
              <a:rPr lang="en-US" sz="2000" b="1" dirty="0">
                <a:solidFill>
                  <a:srgbClr val="FFFF00"/>
                </a:solidFill>
              </a:rPr>
              <a:t>Mandatory attendance</a:t>
            </a:r>
          </a:p>
          <a:p>
            <a:pPr marL="285750" indent="-285750">
              <a:buFont typeface="Arial" panose="020B0604020202020204" pitchFamily="34" charset="0"/>
              <a:buChar char="•"/>
            </a:pPr>
            <a:endParaRPr lang="en-US" sz="2000" b="1" dirty="0">
              <a:solidFill>
                <a:srgbClr val="FFFF00"/>
              </a:solidFill>
            </a:endParaRPr>
          </a:p>
          <a:p>
            <a:pPr marL="285750" indent="-285750">
              <a:buFont typeface="Arial" panose="020B0604020202020204" pitchFamily="34" charset="0"/>
              <a:buChar char="•"/>
            </a:pPr>
            <a:endParaRPr lang="en-US" sz="2000" b="1" dirty="0">
              <a:solidFill>
                <a:srgbClr val="FFFF00"/>
              </a:solidFill>
            </a:endParaRPr>
          </a:p>
          <a:p>
            <a:endParaRPr lang="en-US" altLang="en-US" sz="2000" dirty="0">
              <a:solidFill>
                <a:schemeClr val="bg1"/>
              </a:solidFill>
              <a:latin typeface="+mn-lt"/>
            </a:endParaRPr>
          </a:p>
          <a:p>
            <a:endParaRPr lang="en-US" sz="2000" b="1" dirty="0">
              <a:solidFill>
                <a:schemeClr val="bg1"/>
              </a:solidFill>
              <a:latin typeface="+mn-lt"/>
            </a:endParaRPr>
          </a:p>
          <a:p>
            <a:pPr marL="285750" indent="-285750">
              <a:buFont typeface="Arial" panose="020B0604020202020204" pitchFamily="34" charset="0"/>
              <a:buChar char="•"/>
            </a:pPr>
            <a:endParaRPr lang="en-US" altLang="en-US" sz="2000" dirty="0">
              <a:solidFill>
                <a:schemeClr val="bg1"/>
              </a:solidFill>
              <a:latin typeface="+mn-lt"/>
            </a:endParaRPr>
          </a:p>
        </p:txBody>
      </p:sp>
      <p:sp>
        <p:nvSpPr>
          <p:cNvPr id="18" name="Rectangle 17"/>
          <p:cNvSpPr/>
          <p:nvPr/>
        </p:nvSpPr>
        <p:spPr>
          <a:xfrm>
            <a:off x="272573" y="930463"/>
            <a:ext cx="449580" cy="440258"/>
          </a:xfrm>
          <a:prstGeom prst="rect">
            <a:avLst/>
          </a:prstGeom>
          <a:solidFill>
            <a:srgbClr val="FF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9461"/>
          <a:stretch/>
        </p:blipFill>
        <p:spPr>
          <a:xfrm>
            <a:off x="7352191" y="59368"/>
            <a:ext cx="4755240" cy="6078785"/>
          </a:xfrm>
          <a:prstGeom prst="rect">
            <a:avLst/>
          </a:prstGeom>
          <a:ln>
            <a:solidFill>
              <a:schemeClr val="tx1"/>
            </a:solidFill>
          </a:ln>
        </p:spPr>
      </p:pic>
      <p:sp>
        <p:nvSpPr>
          <p:cNvPr id="8" name="Rounded Rectangle 7"/>
          <p:cNvSpPr/>
          <p:nvPr/>
        </p:nvSpPr>
        <p:spPr>
          <a:xfrm>
            <a:off x="10275538" y="630076"/>
            <a:ext cx="1485202" cy="550807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40832" r="22287"/>
          <a:stretch/>
        </p:blipFill>
        <p:spPr>
          <a:xfrm>
            <a:off x="4124527" y="65703"/>
            <a:ext cx="2898843" cy="6072450"/>
          </a:xfrm>
          <a:prstGeom prst="rect">
            <a:avLst/>
          </a:prstGeom>
        </p:spPr>
      </p:pic>
      <p:sp>
        <p:nvSpPr>
          <p:cNvPr id="10" name="Rounded Rectangle 9"/>
          <p:cNvSpPr/>
          <p:nvPr/>
        </p:nvSpPr>
        <p:spPr>
          <a:xfrm>
            <a:off x="5520298" y="3384115"/>
            <a:ext cx="1485202" cy="39021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6824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2573" y="145473"/>
            <a:ext cx="3413860" cy="947737"/>
          </a:xfrm>
          <a:prstGeom prst="rect">
            <a:avLst/>
          </a:prstGeom>
        </p:spPr>
        <p:txBody>
          <a:bodyPr anchor="ctr"/>
          <a:lstStyle>
            <a:lvl1pPr algn="l" rtl="0" eaLnBrk="0" fontAlgn="base" hangingPunct="0">
              <a:lnSpc>
                <a:spcPct val="90000"/>
              </a:lnSpc>
              <a:spcBef>
                <a:spcPct val="0"/>
              </a:spcBef>
              <a:spcAft>
                <a:spcPct val="0"/>
              </a:spcAft>
              <a:defRPr sz="4400" kern="12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bg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bg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bg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bg1"/>
                </a:solidFill>
                <a:latin typeface="Calibri Light" panose="020F0302020204030204" pitchFamily="34" charset="0"/>
              </a:defRPr>
            </a:lvl9pPr>
          </a:lstStyle>
          <a:p>
            <a:pPr algn="ctr" eaLnBrk="1" hangingPunct="1">
              <a:buClr>
                <a:srgbClr val="000000"/>
              </a:buClr>
              <a:defRPr/>
            </a:pPr>
            <a:r>
              <a:rPr lang="en-US" altLang="en-US" sz="4800" dirty="0">
                <a:solidFill>
                  <a:schemeClr val="accent2"/>
                </a:solidFill>
                <a:effectLst>
                  <a:outerShdw blurRad="38100" dist="38100" dir="2700000" algn="tl">
                    <a:srgbClr val="000000">
                      <a:alpha val="43137"/>
                    </a:srgbClr>
                  </a:outerShdw>
                </a:effectLst>
                <a:latin typeface="+mn-lt"/>
                <a:ea typeface="ＭＳ Ｐゴシック" panose="020B0600070205080204" pitchFamily="34" charset="-128"/>
                <a:cs typeface="Arial" panose="020B0604020202020204" pitchFamily="34" charset="0"/>
              </a:rPr>
              <a:t>Attendance</a:t>
            </a:r>
          </a:p>
        </p:txBody>
      </p:sp>
      <p:sp>
        <p:nvSpPr>
          <p:cNvPr id="5" name="TextBox 4"/>
          <p:cNvSpPr txBox="1"/>
          <p:nvPr/>
        </p:nvSpPr>
        <p:spPr>
          <a:xfrm>
            <a:off x="576579" y="1093210"/>
            <a:ext cx="9999981"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rPr>
              <a:t>Anatomy, OMM and Clinical Skills labs will be open and available to use during the times lectures are scheduled.</a:t>
            </a:r>
          </a:p>
          <a:p>
            <a:pPr marL="285750" indent="-285750">
              <a:buFont typeface="Arial" panose="020B0604020202020204" pitchFamily="34" charset="0"/>
              <a:buChar char="•"/>
            </a:pPr>
            <a:endParaRPr lang="en-US" sz="2800" dirty="0">
              <a:solidFill>
                <a:schemeClr val="bg1"/>
              </a:solidFill>
            </a:endParaRPr>
          </a:p>
          <a:p>
            <a:pPr marL="285750" indent="-285750">
              <a:buFont typeface="Arial" panose="020B0604020202020204" pitchFamily="34" charset="0"/>
              <a:buChar char="•"/>
            </a:pPr>
            <a:r>
              <a:rPr lang="en-US" sz="2800" dirty="0">
                <a:solidFill>
                  <a:schemeClr val="bg1"/>
                </a:solidFill>
              </a:rPr>
              <a:t>If there is another activity taking place, these labs will not be available for study, and you may be asked to leave.  Clean up after you are finished.</a:t>
            </a:r>
          </a:p>
          <a:p>
            <a:pPr marL="285750" indent="-285750">
              <a:buFont typeface="Arial" panose="020B0604020202020204" pitchFamily="34" charset="0"/>
              <a:buChar char="•"/>
            </a:pPr>
            <a:endParaRPr lang="en-US" sz="2800" dirty="0">
              <a:solidFill>
                <a:schemeClr val="bg1"/>
              </a:solidFill>
            </a:endParaRPr>
          </a:p>
          <a:p>
            <a:pPr marL="285750" indent="-285750">
              <a:buFont typeface="Arial" panose="020B0604020202020204" pitchFamily="34" charset="0"/>
              <a:buChar char="•"/>
            </a:pPr>
            <a:r>
              <a:rPr lang="en-US" sz="2800" dirty="0">
                <a:solidFill>
                  <a:schemeClr val="bg1"/>
                </a:solidFill>
              </a:rPr>
              <a:t>Faculty and Staff will not be present. </a:t>
            </a:r>
          </a:p>
          <a:p>
            <a:r>
              <a:rPr lang="en-US" sz="2800" dirty="0">
                <a:solidFill>
                  <a:schemeClr val="bg1"/>
                </a:solidFill>
              </a:rPr>
              <a:t> </a:t>
            </a:r>
          </a:p>
          <a:p>
            <a:r>
              <a:rPr lang="en-US" sz="2800" dirty="0">
                <a:solidFill>
                  <a:schemeClr val="bg1"/>
                </a:solidFill>
              </a:rPr>
              <a:t>  </a:t>
            </a:r>
          </a:p>
        </p:txBody>
      </p:sp>
    </p:spTree>
    <p:extLst>
      <p:ext uri="{BB962C8B-B14F-4D97-AF65-F5344CB8AC3E}">
        <p14:creationId xmlns:p14="http://schemas.microsoft.com/office/powerpoint/2010/main" val="3395349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6502" y="82412"/>
            <a:ext cx="7811926" cy="6034609"/>
          </a:xfrm>
          <a:prstGeom prst="rect">
            <a:avLst/>
          </a:prstGeom>
        </p:spPr>
      </p:pic>
      <p:sp>
        <p:nvSpPr>
          <p:cNvPr id="4" name="Title 1"/>
          <p:cNvSpPr txBox="1">
            <a:spLocks/>
          </p:cNvSpPr>
          <p:nvPr/>
        </p:nvSpPr>
        <p:spPr>
          <a:xfrm>
            <a:off x="272573" y="145473"/>
            <a:ext cx="3413860" cy="947737"/>
          </a:xfrm>
          <a:prstGeom prst="rect">
            <a:avLst/>
          </a:prstGeom>
        </p:spPr>
        <p:txBody>
          <a:bodyPr anchor="ctr"/>
          <a:lstStyle>
            <a:lvl1pPr algn="l" rtl="0" eaLnBrk="0" fontAlgn="base" hangingPunct="0">
              <a:lnSpc>
                <a:spcPct val="90000"/>
              </a:lnSpc>
              <a:spcBef>
                <a:spcPct val="0"/>
              </a:spcBef>
              <a:spcAft>
                <a:spcPct val="0"/>
              </a:spcAft>
              <a:defRPr sz="4400" kern="12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bg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bg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bg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bg1"/>
                </a:solidFill>
                <a:latin typeface="Calibri Light" panose="020F0302020204030204" pitchFamily="34" charset="0"/>
              </a:defRPr>
            </a:lvl9pPr>
          </a:lstStyle>
          <a:p>
            <a:pPr algn="ctr" eaLnBrk="1" hangingPunct="1">
              <a:buClr>
                <a:srgbClr val="000000"/>
              </a:buClr>
              <a:defRPr/>
            </a:pPr>
            <a:r>
              <a:rPr lang="en-US" altLang="en-US" sz="4800" dirty="0">
                <a:solidFill>
                  <a:schemeClr val="accent2"/>
                </a:solidFill>
                <a:effectLst>
                  <a:outerShdw blurRad="38100" dist="38100" dir="2700000" algn="tl">
                    <a:srgbClr val="000000">
                      <a:alpha val="43137"/>
                    </a:srgbClr>
                  </a:outerShdw>
                </a:effectLst>
                <a:latin typeface="+mn-lt"/>
                <a:ea typeface="ＭＳ Ｐゴシック" panose="020B0600070205080204" pitchFamily="34" charset="-128"/>
                <a:cs typeface="Arial" panose="020B0604020202020204" pitchFamily="34" charset="0"/>
              </a:rPr>
              <a:t>Attendance</a:t>
            </a:r>
          </a:p>
        </p:txBody>
      </p:sp>
      <p:sp>
        <p:nvSpPr>
          <p:cNvPr id="7" name="Rectangle 3"/>
          <p:cNvSpPr>
            <a:spLocks noChangeArrowheads="1"/>
          </p:cNvSpPr>
          <p:nvPr/>
        </p:nvSpPr>
        <p:spPr bwMode="auto">
          <a:xfrm>
            <a:off x="804101" y="1110773"/>
            <a:ext cx="3570446"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000" b="1" dirty="0">
                <a:solidFill>
                  <a:schemeClr val="bg1"/>
                </a:solidFill>
              </a:rPr>
              <a:t>Due Dates/Times</a:t>
            </a:r>
          </a:p>
          <a:p>
            <a:endParaRPr lang="en-US" sz="2000" dirty="0">
              <a:solidFill>
                <a:schemeClr val="bg1"/>
              </a:solidFill>
            </a:endParaRPr>
          </a:p>
          <a:p>
            <a:pPr marL="285750" indent="-285750">
              <a:buFont typeface="Arial" panose="020B0604020202020204" pitchFamily="34" charset="0"/>
              <a:buChar char="•"/>
            </a:pPr>
            <a:endParaRPr lang="en-US" sz="2000" dirty="0">
              <a:solidFill>
                <a:schemeClr val="bg1"/>
              </a:solidFill>
              <a:latin typeface="+mn-lt"/>
            </a:endParaRPr>
          </a:p>
          <a:p>
            <a:pPr marL="285750" indent="-285750">
              <a:buFont typeface="Arial" panose="020B0604020202020204" pitchFamily="34" charset="0"/>
              <a:buChar char="•"/>
            </a:pPr>
            <a:r>
              <a:rPr lang="en-US" altLang="en-US" sz="2000" dirty="0">
                <a:solidFill>
                  <a:schemeClr val="bg1"/>
                </a:solidFill>
                <a:latin typeface="+mn-lt"/>
              </a:rPr>
              <a:t>OMM Lab Pre-sessions</a:t>
            </a:r>
          </a:p>
          <a:p>
            <a:pPr marL="285750" indent="-285750">
              <a:buFont typeface="Arial" panose="020B0604020202020204" pitchFamily="34" charset="0"/>
              <a:buChar char="•"/>
            </a:pPr>
            <a:r>
              <a:rPr lang="en-US" altLang="en-US" sz="2000" dirty="0">
                <a:solidFill>
                  <a:schemeClr val="bg1"/>
                </a:solidFill>
                <a:latin typeface="+mn-lt"/>
              </a:rPr>
              <a:t>Clinical Skills SDLs</a:t>
            </a:r>
          </a:p>
          <a:p>
            <a:pPr marL="285750" indent="-285750">
              <a:buFont typeface="Arial" panose="020B0604020202020204" pitchFamily="34" charset="0"/>
              <a:buChar char="•"/>
            </a:pPr>
            <a:r>
              <a:rPr lang="en-US" altLang="en-US" sz="2000" dirty="0">
                <a:solidFill>
                  <a:schemeClr val="bg1"/>
                </a:solidFill>
                <a:latin typeface="+mn-lt"/>
              </a:rPr>
              <a:t>PCC Assignments</a:t>
            </a:r>
          </a:p>
          <a:p>
            <a:pPr marL="285750" indent="-285750">
              <a:buFont typeface="Arial" panose="020B0604020202020204" pitchFamily="34" charset="0"/>
              <a:buChar char="•"/>
            </a:pPr>
            <a:endParaRPr lang="en-US" altLang="en-US" sz="2000" dirty="0">
              <a:solidFill>
                <a:schemeClr val="bg1"/>
              </a:solidFill>
              <a:latin typeface="+mn-lt"/>
            </a:endParaRPr>
          </a:p>
          <a:p>
            <a:pPr marL="285750" indent="-285750">
              <a:buFont typeface="Arial" panose="020B0604020202020204" pitchFamily="34" charset="0"/>
              <a:buChar char="•"/>
            </a:pPr>
            <a:r>
              <a:rPr lang="en-US" altLang="en-US" sz="2000" dirty="0">
                <a:solidFill>
                  <a:schemeClr val="bg1"/>
                </a:solidFill>
                <a:latin typeface="+mn-lt"/>
              </a:rPr>
              <a:t>Not all inclusive, see Course Syllabi for additional information</a:t>
            </a:r>
          </a:p>
          <a:p>
            <a:endParaRPr kumimoji="0" lang="en-US" altLang="en-US" sz="2000" b="0" i="0" u="none" strike="noStrike" cap="none" normalizeH="0" dirty="0">
              <a:ln>
                <a:noFill/>
              </a:ln>
              <a:solidFill>
                <a:schemeClr val="bg1"/>
              </a:solidFill>
              <a:effectLst/>
              <a:latin typeface="+mn-lt"/>
            </a:endParaRPr>
          </a:p>
        </p:txBody>
      </p:sp>
      <p:sp>
        <p:nvSpPr>
          <p:cNvPr id="18" name="Rectangle 17"/>
          <p:cNvSpPr/>
          <p:nvPr/>
        </p:nvSpPr>
        <p:spPr>
          <a:xfrm>
            <a:off x="272573" y="1095835"/>
            <a:ext cx="449580" cy="440258"/>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ounded Rectangle 5"/>
          <p:cNvSpPr/>
          <p:nvPr/>
        </p:nvSpPr>
        <p:spPr>
          <a:xfrm>
            <a:off x="4702547" y="3368683"/>
            <a:ext cx="1400782" cy="39592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0331619" y="3099386"/>
            <a:ext cx="1400782" cy="39592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0307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68617" y="182322"/>
            <a:ext cx="3784514" cy="947737"/>
          </a:xfrm>
          <a:prstGeom prst="rect">
            <a:avLst/>
          </a:prstGeom>
        </p:spPr>
        <p:txBody>
          <a:bodyPr anchor="ctr"/>
          <a:lstStyle>
            <a:lvl1pPr algn="l" rtl="0" eaLnBrk="0" fontAlgn="base" hangingPunct="0">
              <a:lnSpc>
                <a:spcPct val="90000"/>
              </a:lnSpc>
              <a:spcBef>
                <a:spcPct val="0"/>
              </a:spcBef>
              <a:spcAft>
                <a:spcPct val="0"/>
              </a:spcAft>
              <a:defRPr sz="4400" kern="12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bg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bg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bg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bg1"/>
                </a:solidFill>
                <a:latin typeface="Calibri Light" panose="020F0302020204030204" pitchFamily="34" charset="0"/>
              </a:defRPr>
            </a:lvl9pPr>
          </a:lstStyle>
          <a:p>
            <a:pPr algn="ctr" eaLnBrk="1" hangingPunct="1">
              <a:buClr>
                <a:srgbClr val="000000"/>
              </a:buClr>
              <a:defRPr/>
            </a:pPr>
            <a:r>
              <a:rPr lang="en-US" altLang="en-US" sz="4800" dirty="0">
                <a:solidFill>
                  <a:schemeClr val="accent2"/>
                </a:solidFill>
                <a:effectLst>
                  <a:outerShdw blurRad="38100" dist="38100" dir="2700000" algn="tl">
                    <a:srgbClr val="000000">
                      <a:alpha val="43137"/>
                    </a:srgbClr>
                  </a:outerShdw>
                </a:effectLst>
                <a:latin typeface="+mn-lt"/>
                <a:ea typeface="ＭＳ Ｐゴシック" panose="020B0600070205080204" pitchFamily="34" charset="-128"/>
                <a:cs typeface="Arial" panose="020B0604020202020204" pitchFamily="34" charset="0"/>
              </a:rPr>
              <a:t>Student Hours</a:t>
            </a:r>
          </a:p>
        </p:txBody>
      </p:sp>
      <p:sp>
        <p:nvSpPr>
          <p:cNvPr id="6" name="TextBox 5"/>
          <p:cNvSpPr txBox="1"/>
          <p:nvPr/>
        </p:nvSpPr>
        <p:spPr>
          <a:xfrm>
            <a:off x="620889" y="1100875"/>
            <a:ext cx="10622598" cy="3785652"/>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rPr>
              <a:t>Student-faculty interactions are an important aspect of CUSOM and students are encouraged to schedule a personal meeting with faculty/advisor or contact CUSOM ACE for additional help with addressing academic/course-related questions.</a:t>
            </a:r>
          </a:p>
          <a:p>
            <a:pPr marL="285750" indent="-285750">
              <a:buFont typeface="Arial" panose="020B0604020202020204" pitchFamily="34" charset="0"/>
              <a:buChar char="•"/>
            </a:pPr>
            <a:endParaRPr lang="en-US" sz="2800" dirty="0">
              <a:solidFill>
                <a:schemeClr val="bg1"/>
              </a:solidFill>
            </a:endParaRPr>
          </a:p>
          <a:p>
            <a:pPr marL="285750" indent="-285750">
              <a:buFont typeface="Arial" panose="020B0604020202020204" pitchFamily="34" charset="0"/>
              <a:buChar char="•"/>
            </a:pPr>
            <a:r>
              <a:rPr lang="en-US" sz="2800" dirty="0">
                <a:solidFill>
                  <a:schemeClr val="bg1"/>
                </a:solidFill>
              </a:rPr>
              <a:t>Faculty will schedule formal office hours during Study Time on the schedule, not during scheduled class/lab time, to avoid conflicts with in-person class participation.</a:t>
            </a:r>
          </a:p>
          <a:p>
            <a:pPr marL="285750" indent="-285750">
              <a:buFont typeface="Arial" panose="020B0604020202020204" pitchFamily="34" charset="0"/>
              <a:buChar char="•"/>
            </a:pPr>
            <a:endParaRPr lang="en-US" sz="1600" dirty="0">
              <a:solidFill>
                <a:schemeClr val="bg1"/>
              </a:solidFill>
            </a:endParaRPr>
          </a:p>
        </p:txBody>
      </p:sp>
    </p:spTree>
    <p:extLst>
      <p:ext uri="{BB962C8B-B14F-4D97-AF65-F5344CB8AC3E}">
        <p14:creationId xmlns:p14="http://schemas.microsoft.com/office/powerpoint/2010/main" val="4214306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2573" y="145473"/>
            <a:ext cx="3413860" cy="947737"/>
          </a:xfrm>
          <a:prstGeom prst="rect">
            <a:avLst/>
          </a:prstGeom>
        </p:spPr>
        <p:txBody>
          <a:bodyPr anchor="ctr"/>
          <a:lstStyle>
            <a:lvl1pPr algn="l" rtl="0" eaLnBrk="0" fontAlgn="base" hangingPunct="0">
              <a:lnSpc>
                <a:spcPct val="90000"/>
              </a:lnSpc>
              <a:spcBef>
                <a:spcPct val="0"/>
              </a:spcBef>
              <a:spcAft>
                <a:spcPct val="0"/>
              </a:spcAft>
              <a:defRPr sz="4400" kern="12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bg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bg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bg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bg1"/>
                </a:solidFill>
                <a:latin typeface="Calibri Light" panose="020F0302020204030204" pitchFamily="34" charset="0"/>
              </a:defRPr>
            </a:lvl9pPr>
          </a:lstStyle>
          <a:p>
            <a:pPr algn="ctr" eaLnBrk="1" hangingPunct="1">
              <a:buClr>
                <a:srgbClr val="000000"/>
              </a:buClr>
              <a:defRPr/>
            </a:pPr>
            <a:r>
              <a:rPr lang="en-US" altLang="en-US" sz="4800" dirty="0">
                <a:solidFill>
                  <a:schemeClr val="accent2"/>
                </a:solidFill>
                <a:effectLst>
                  <a:outerShdw blurRad="38100" dist="38100" dir="2700000" algn="tl">
                    <a:srgbClr val="000000">
                      <a:alpha val="43137"/>
                    </a:srgbClr>
                  </a:outerShdw>
                </a:effectLst>
                <a:latin typeface="+mn-lt"/>
                <a:ea typeface="ＭＳ Ｐゴシック" panose="020B0600070205080204" pitchFamily="34" charset="-128"/>
                <a:cs typeface="Arial" panose="020B0604020202020204" pitchFamily="34" charset="0"/>
              </a:rPr>
              <a:t>Attendance</a:t>
            </a:r>
          </a:p>
        </p:txBody>
      </p:sp>
      <p:sp>
        <p:nvSpPr>
          <p:cNvPr id="5" name="TextBox 4"/>
          <p:cNvSpPr txBox="1"/>
          <p:nvPr/>
        </p:nvSpPr>
        <p:spPr>
          <a:xfrm>
            <a:off x="434339" y="1084983"/>
            <a:ext cx="11213963" cy="6401753"/>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rPr>
              <a:t>CUSOM believes attendance is an important part of providing structure to the curriculum and contributing to student well-being and development as a professional.</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sz="2800" dirty="0">
                <a:solidFill>
                  <a:schemeClr val="bg1"/>
                </a:solidFill>
              </a:rPr>
              <a:t>Lectures provide students the opportunity to engage with their professors </a:t>
            </a:r>
            <a:r>
              <a:rPr lang="en-US" sz="2800" u="sng" dirty="0">
                <a:solidFill>
                  <a:schemeClr val="bg1"/>
                </a:solidFill>
              </a:rPr>
              <a:t>and fellow students</a:t>
            </a:r>
            <a:r>
              <a:rPr lang="en-US" sz="2800" dirty="0">
                <a:solidFill>
                  <a:schemeClr val="bg1"/>
                </a:solidFill>
              </a:rPr>
              <a:t>, to participate in active learning exercises, and ask questions to clarify difficult concepts.  Students will establish and grow meaningful relationships with fellow students and the broader CUSOM community. </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sz="2800" dirty="0">
                <a:solidFill>
                  <a:schemeClr val="bg1"/>
                </a:solidFill>
              </a:rPr>
              <a:t>With this Attendance Policy the curricular and educational expectations remain the same.  </a:t>
            </a:r>
            <a:r>
              <a:rPr lang="en-US" sz="2800" dirty="0">
                <a:solidFill>
                  <a:srgbClr val="ED7D31"/>
                </a:solidFill>
              </a:rPr>
              <a:t>THE BAR IS VERY HIGH !</a:t>
            </a:r>
          </a:p>
          <a:p>
            <a:pPr marL="285750" indent="-285750">
              <a:buFont typeface="Arial" panose="020B0604020202020204" pitchFamily="34" charset="0"/>
              <a:buChar char="•"/>
            </a:pPr>
            <a:endParaRPr lang="en-US" sz="2800" dirty="0">
              <a:solidFill>
                <a:schemeClr val="bg1"/>
              </a:solidFill>
            </a:endParaRPr>
          </a:p>
          <a:p>
            <a:r>
              <a:rPr lang="en-US" sz="2800" dirty="0">
                <a:solidFill>
                  <a:schemeClr val="bg1"/>
                </a:solidFill>
              </a:rPr>
              <a:t> </a:t>
            </a:r>
          </a:p>
          <a:p>
            <a:r>
              <a:rPr lang="en-US" sz="2800" dirty="0">
                <a:solidFill>
                  <a:schemeClr val="bg1"/>
                </a:solidFill>
              </a:rPr>
              <a:t>   </a:t>
            </a:r>
          </a:p>
        </p:txBody>
      </p:sp>
    </p:spTree>
    <p:extLst>
      <p:ext uri="{BB962C8B-B14F-4D97-AF65-F5344CB8AC3E}">
        <p14:creationId xmlns:p14="http://schemas.microsoft.com/office/powerpoint/2010/main" val="4137317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25209" y="1099341"/>
            <a:ext cx="10622598" cy="2923877"/>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rPr>
              <a:t>Come prepared with very specific questions related to course content, as well as questions or concerns about how to approach the material or study skills.</a:t>
            </a:r>
          </a:p>
          <a:p>
            <a:pPr marL="285750" indent="-285750">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2800" dirty="0">
                <a:solidFill>
                  <a:schemeClr val="bg1"/>
                </a:solidFill>
              </a:rPr>
              <a:t>These are </a:t>
            </a:r>
            <a:r>
              <a:rPr lang="en-US" sz="2800" b="1" dirty="0">
                <a:solidFill>
                  <a:schemeClr val="bg1"/>
                </a:solidFill>
              </a:rPr>
              <a:t>NOT</a:t>
            </a:r>
            <a:r>
              <a:rPr lang="en-US" sz="2800" dirty="0">
                <a:solidFill>
                  <a:schemeClr val="bg1"/>
                </a:solidFill>
              </a:rPr>
              <a:t> review sessions.  It is not the responsibility of the faculty to provide activities or any type of review material.</a:t>
            </a:r>
          </a:p>
          <a:p>
            <a:pPr marL="285750" lvl="0" indent="-285750">
              <a:buFont typeface="Arial" panose="020B0604020202020204" pitchFamily="34" charset="0"/>
              <a:buChar char="•"/>
            </a:pPr>
            <a:endParaRPr lang="en-US" sz="2800" dirty="0">
              <a:solidFill>
                <a:schemeClr val="bg1"/>
              </a:solidFill>
            </a:endParaRPr>
          </a:p>
        </p:txBody>
      </p:sp>
      <p:sp>
        <p:nvSpPr>
          <p:cNvPr id="5" name="Title 1"/>
          <p:cNvSpPr txBox="1">
            <a:spLocks/>
          </p:cNvSpPr>
          <p:nvPr/>
        </p:nvSpPr>
        <p:spPr>
          <a:xfrm>
            <a:off x="368617" y="182322"/>
            <a:ext cx="3784514" cy="947737"/>
          </a:xfrm>
          <a:prstGeom prst="rect">
            <a:avLst/>
          </a:prstGeom>
        </p:spPr>
        <p:txBody>
          <a:bodyPr anchor="ctr"/>
          <a:lstStyle>
            <a:lvl1pPr algn="l" rtl="0" eaLnBrk="0" fontAlgn="base" hangingPunct="0">
              <a:lnSpc>
                <a:spcPct val="90000"/>
              </a:lnSpc>
              <a:spcBef>
                <a:spcPct val="0"/>
              </a:spcBef>
              <a:spcAft>
                <a:spcPct val="0"/>
              </a:spcAft>
              <a:defRPr sz="4400" kern="12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bg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bg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bg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bg1"/>
                </a:solidFill>
                <a:latin typeface="Calibri Light" panose="020F0302020204030204" pitchFamily="34" charset="0"/>
              </a:defRPr>
            </a:lvl9pPr>
          </a:lstStyle>
          <a:p>
            <a:pPr algn="ctr" eaLnBrk="1" hangingPunct="1">
              <a:buClr>
                <a:srgbClr val="000000"/>
              </a:buClr>
              <a:defRPr/>
            </a:pPr>
            <a:r>
              <a:rPr lang="en-US" altLang="en-US" sz="4800" dirty="0">
                <a:solidFill>
                  <a:schemeClr val="accent2"/>
                </a:solidFill>
                <a:effectLst>
                  <a:outerShdw blurRad="38100" dist="38100" dir="2700000" algn="tl">
                    <a:srgbClr val="000000">
                      <a:alpha val="43137"/>
                    </a:srgbClr>
                  </a:outerShdw>
                </a:effectLst>
                <a:latin typeface="+mn-lt"/>
                <a:ea typeface="ＭＳ Ｐゴシック" panose="020B0600070205080204" pitchFamily="34" charset="-128"/>
                <a:cs typeface="Arial" panose="020B0604020202020204" pitchFamily="34" charset="0"/>
              </a:rPr>
              <a:t>Student Hours</a:t>
            </a:r>
          </a:p>
        </p:txBody>
      </p:sp>
    </p:spTree>
    <p:extLst>
      <p:ext uri="{BB962C8B-B14F-4D97-AF65-F5344CB8AC3E}">
        <p14:creationId xmlns:p14="http://schemas.microsoft.com/office/powerpoint/2010/main" val="4290919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2573" y="145473"/>
            <a:ext cx="3413860" cy="947737"/>
          </a:xfrm>
          <a:prstGeom prst="rect">
            <a:avLst/>
          </a:prstGeom>
        </p:spPr>
        <p:txBody>
          <a:bodyPr anchor="ctr"/>
          <a:lstStyle>
            <a:lvl1pPr algn="l" rtl="0" eaLnBrk="0" fontAlgn="base" hangingPunct="0">
              <a:lnSpc>
                <a:spcPct val="90000"/>
              </a:lnSpc>
              <a:spcBef>
                <a:spcPct val="0"/>
              </a:spcBef>
              <a:spcAft>
                <a:spcPct val="0"/>
              </a:spcAft>
              <a:defRPr sz="4400" kern="12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bg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bg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bg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bg1"/>
                </a:solidFill>
                <a:latin typeface="Calibri Light" panose="020F0302020204030204" pitchFamily="34" charset="0"/>
              </a:defRPr>
            </a:lvl9pPr>
          </a:lstStyle>
          <a:p>
            <a:pPr algn="ctr" eaLnBrk="1" hangingPunct="1">
              <a:buClr>
                <a:srgbClr val="000000"/>
              </a:buClr>
              <a:defRPr/>
            </a:pPr>
            <a:r>
              <a:rPr lang="en-US" altLang="en-US" sz="4800" dirty="0">
                <a:solidFill>
                  <a:schemeClr val="accent2"/>
                </a:solidFill>
                <a:effectLst>
                  <a:outerShdw blurRad="38100" dist="38100" dir="2700000" algn="tl">
                    <a:srgbClr val="000000">
                      <a:alpha val="43137"/>
                    </a:srgbClr>
                  </a:outerShdw>
                </a:effectLst>
                <a:latin typeface="+mn-lt"/>
                <a:ea typeface="ＭＳ Ｐゴシック" panose="020B0600070205080204" pitchFamily="34" charset="-128"/>
                <a:cs typeface="Arial" panose="020B0604020202020204" pitchFamily="34" charset="0"/>
              </a:rPr>
              <a:t>Attendance</a:t>
            </a:r>
          </a:p>
        </p:txBody>
      </p:sp>
      <p:sp>
        <p:nvSpPr>
          <p:cNvPr id="6" name="Text Placeholder 2"/>
          <p:cNvSpPr txBox="1">
            <a:spLocks/>
          </p:cNvSpPr>
          <p:nvPr/>
        </p:nvSpPr>
        <p:spPr>
          <a:xfrm>
            <a:off x="2137061" y="1560983"/>
            <a:ext cx="8222898" cy="301307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sz="3200" i="1" dirty="0">
                <a:effectLst>
                  <a:outerShdw blurRad="38100" dist="38100" dir="2700000" algn="tl">
                    <a:srgbClr val="000000">
                      <a:alpha val="43137"/>
                    </a:srgbClr>
                  </a:outerShdw>
                </a:effectLst>
                <a:cs typeface="Arial" panose="020B0604020202020204" pitchFamily="34" charset="0"/>
              </a:rPr>
              <a:t>Are there any questions related to Attendance?</a:t>
            </a:r>
          </a:p>
        </p:txBody>
      </p:sp>
    </p:spTree>
    <p:extLst>
      <p:ext uri="{BB962C8B-B14F-4D97-AF65-F5344CB8AC3E}">
        <p14:creationId xmlns:p14="http://schemas.microsoft.com/office/powerpoint/2010/main" val="4003640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171073" y="1832811"/>
            <a:ext cx="7371347" cy="3593431"/>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en-US" sz="3200" dirty="0">
                <a:cs typeface="Arial" panose="020B0604020202020204" pitchFamily="34" charset="0"/>
              </a:rPr>
              <a:t>Set daily and weekly academic goals</a:t>
            </a:r>
          </a:p>
          <a:p>
            <a:r>
              <a:rPr lang="en-US" altLang="en-US" sz="3200" dirty="0">
                <a:cs typeface="Arial" panose="020B0604020202020204" pitchFamily="34" charset="0"/>
              </a:rPr>
              <a:t>Interchange subjects after 1.0-1.5h</a:t>
            </a:r>
          </a:p>
          <a:p>
            <a:r>
              <a:rPr lang="en-US" altLang="en-US" sz="3200" dirty="0">
                <a:cs typeface="Arial" panose="020B0604020202020204" pitchFamily="34" charset="0"/>
              </a:rPr>
              <a:t>Three R’s</a:t>
            </a:r>
          </a:p>
          <a:p>
            <a:r>
              <a:rPr lang="en-US" altLang="en-US" sz="3200" dirty="0">
                <a:cs typeface="Arial" panose="020B0604020202020204" pitchFamily="34" charset="0"/>
              </a:rPr>
              <a:t>Choose appropriate study space</a:t>
            </a:r>
          </a:p>
          <a:p>
            <a:r>
              <a:rPr lang="en-US" altLang="en-US" sz="3200" dirty="0">
                <a:cs typeface="Arial" panose="020B0604020202020204" pitchFamily="34" charset="0"/>
              </a:rPr>
              <a:t>Know yourself</a:t>
            </a:r>
          </a:p>
          <a:p>
            <a:pPr>
              <a:buFont typeface="Wingdings" panose="05000000000000000000" pitchFamily="2" charset="2"/>
              <a:buNone/>
            </a:pPr>
            <a:endParaRPr lang="en-US" altLang="en-US" dirty="0">
              <a:cs typeface="Arial" panose="020B0604020202020204" pitchFamily="34" charset="0"/>
            </a:endParaRPr>
          </a:p>
        </p:txBody>
      </p:sp>
      <p:sp>
        <p:nvSpPr>
          <p:cNvPr id="4" name="Title 1"/>
          <p:cNvSpPr txBox="1">
            <a:spLocks/>
          </p:cNvSpPr>
          <p:nvPr/>
        </p:nvSpPr>
        <p:spPr>
          <a:xfrm>
            <a:off x="420688" y="277813"/>
            <a:ext cx="7881937" cy="1066800"/>
          </a:xfrm>
          <a:prstGeom prst="rect">
            <a:avLst/>
          </a:prstGeom>
        </p:spPr>
        <p:txBody>
          <a:bodyPr anchor="ctr"/>
          <a:lstStyle>
            <a:lvl1pPr algn="l" rtl="0" eaLnBrk="0" fontAlgn="base" hangingPunct="0">
              <a:lnSpc>
                <a:spcPct val="90000"/>
              </a:lnSpc>
              <a:spcBef>
                <a:spcPct val="0"/>
              </a:spcBef>
              <a:spcAft>
                <a:spcPct val="0"/>
              </a:spcAft>
              <a:defRPr sz="4400" kern="12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bg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bg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bg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bg1"/>
                </a:solidFill>
                <a:latin typeface="Calibri Light" panose="020F0302020204030204" pitchFamily="34" charset="0"/>
              </a:defRPr>
            </a:lvl9pPr>
          </a:lstStyle>
          <a:p>
            <a:pPr eaLnBrk="1" hangingPunct="1">
              <a:buClr>
                <a:srgbClr val="000000"/>
              </a:buClr>
              <a:defRPr/>
            </a:pPr>
            <a:r>
              <a:rPr lang="en-US" altLang="en-US" sz="5400" dirty="0">
                <a:solidFill>
                  <a:schemeClr val="accent2"/>
                </a:solidFill>
                <a:effectLst>
                  <a:outerShdw blurRad="38100" dist="38100" dir="2700000" algn="tl">
                    <a:srgbClr val="000000">
                      <a:alpha val="43137"/>
                    </a:srgbClr>
                  </a:outerShdw>
                </a:effectLst>
                <a:latin typeface="+mn-lt"/>
                <a:ea typeface="ＭＳ Ｐゴシック" panose="020B0600070205080204" pitchFamily="34" charset="-128"/>
                <a:cs typeface="Arial" panose="020B0604020202020204" pitchFamily="34" charset="0"/>
              </a:rPr>
              <a:t>General Study Strategies</a:t>
            </a:r>
          </a:p>
        </p:txBody>
      </p:sp>
      <p:sp>
        <p:nvSpPr>
          <p:cNvPr id="5" name="TextBox 4"/>
          <p:cNvSpPr txBox="1"/>
          <p:nvPr/>
        </p:nvSpPr>
        <p:spPr>
          <a:xfrm>
            <a:off x="7921625" y="2282338"/>
            <a:ext cx="4944980" cy="2308324"/>
          </a:xfrm>
          <a:prstGeom prst="rect">
            <a:avLst/>
          </a:prstGeom>
          <a:noFill/>
        </p:spPr>
        <p:txBody>
          <a:bodyPr wrap="square" rtlCol="0">
            <a:spAutoFit/>
          </a:bodyPr>
          <a:lstStyle/>
          <a:p>
            <a:r>
              <a:rPr lang="en-US" sz="3600" b="1" i="1" dirty="0">
                <a:solidFill>
                  <a:schemeClr val="accent2">
                    <a:lumMod val="40000"/>
                    <a:lumOff val="60000"/>
                  </a:schemeClr>
                </a:solidFill>
              </a:rPr>
              <a:t>Spaced Repetition</a:t>
            </a:r>
          </a:p>
          <a:p>
            <a:r>
              <a:rPr lang="en-US" sz="3600" b="1" i="1" dirty="0">
                <a:solidFill>
                  <a:schemeClr val="accent2">
                    <a:lumMod val="40000"/>
                    <a:lumOff val="60000"/>
                  </a:schemeClr>
                </a:solidFill>
              </a:rPr>
              <a:t>Active Recall</a:t>
            </a:r>
          </a:p>
          <a:p>
            <a:r>
              <a:rPr lang="en-US" sz="3600" b="1" i="1" dirty="0">
                <a:solidFill>
                  <a:schemeClr val="accent2">
                    <a:lumMod val="40000"/>
                    <a:lumOff val="60000"/>
                  </a:schemeClr>
                </a:solidFill>
              </a:rPr>
              <a:t>Interleave</a:t>
            </a:r>
            <a:r>
              <a:rPr lang="en-US" sz="3600" b="1" dirty="0">
                <a:solidFill>
                  <a:schemeClr val="accent2">
                    <a:lumMod val="40000"/>
                    <a:lumOff val="60000"/>
                  </a:schemeClr>
                </a:solidFill>
              </a:rPr>
              <a:t> Subjects</a:t>
            </a:r>
          </a:p>
          <a:p>
            <a:endParaRPr lang="en-US" sz="3600" b="1" i="1" dirty="0">
              <a:solidFill>
                <a:schemeClr val="accent2">
                  <a:lumMod val="40000"/>
                  <a:lumOff val="60000"/>
                </a:schemeClr>
              </a:solidFill>
            </a:endParaRPr>
          </a:p>
        </p:txBody>
      </p:sp>
    </p:spTree>
    <p:extLst>
      <p:ext uri="{BB962C8B-B14F-4D97-AF65-F5344CB8AC3E}">
        <p14:creationId xmlns:p14="http://schemas.microsoft.com/office/powerpoint/2010/main" val="222833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965200" y="1533525"/>
            <a:ext cx="10515600" cy="4351338"/>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en-US" sz="4400" dirty="0">
                <a:cs typeface="Arial" panose="020B0604020202020204" pitchFamily="34" charset="0"/>
              </a:rPr>
              <a:t>Routine</a:t>
            </a:r>
          </a:p>
          <a:p>
            <a:pPr marL="457200" lvl="1" indent="0">
              <a:buFont typeface="Arial" panose="020B0604020202020204" pitchFamily="34" charset="0"/>
              <a:buNone/>
            </a:pPr>
            <a:endParaRPr lang="en-US" altLang="en-US" sz="4000" dirty="0">
              <a:cs typeface="Arial" panose="020B0604020202020204" pitchFamily="34" charset="0"/>
            </a:endParaRPr>
          </a:p>
          <a:p>
            <a:pPr marL="0" indent="0">
              <a:buFont typeface="Arial" panose="020B0604020202020204" pitchFamily="34" charset="0"/>
              <a:buNone/>
            </a:pPr>
            <a:r>
              <a:rPr lang="en-US" altLang="en-US" sz="4400" dirty="0">
                <a:cs typeface="Arial" panose="020B0604020202020204" pitchFamily="34" charset="0"/>
              </a:rPr>
              <a:t>Repetition</a:t>
            </a:r>
          </a:p>
          <a:p>
            <a:pPr marL="0" indent="0">
              <a:buFont typeface="Arial" panose="020B0604020202020204" pitchFamily="34" charset="0"/>
              <a:buNone/>
            </a:pPr>
            <a:endParaRPr lang="en-US" altLang="en-US" sz="4400" dirty="0">
              <a:cs typeface="Arial" panose="020B0604020202020204" pitchFamily="34" charset="0"/>
            </a:endParaRPr>
          </a:p>
          <a:p>
            <a:pPr marL="0" indent="0">
              <a:buFont typeface="Arial" panose="020B0604020202020204" pitchFamily="34" charset="0"/>
              <a:buNone/>
            </a:pPr>
            <a:r>
              <a:rPr lang="en-US" altLang="en-US" sz="4400" dirty="0">
                <a:cs typeface="Arial" panose="020B0604020202020204" pitchFamily="34" charset="0"/>
              </a:rPr>
              <a:t>Rest</a:t>
            </a:r>
          </a:p>
        </p:txBody>
      </p:sp>
      <p:sp>
        <p:nvSpPr>
          <p:cNvPr id="6" name="Title 1"/>
          <p:cNvSpPr txBox="1">
            <a:spLocks/>
          </p:cNvSpPr>
          <p:nvPr/>
        </p:nvSpPr>
        <p:spPr>
          <a:xfrm>
            <a:off x="420688" y="277813"/>
            <a:ext cx="7881937" cy="1066800"/>
          </a:xfrm>
          <a:prstGeom prst="rect">
            <a:avLst/>
          </a:prstGeom>
        </p:spPr>
        <p:txBody>
          <a:bodyPr anchor="ctr"/>
          <a:lstStyle>
            <a:lvl1pPr algn="l" rtl="0" eaLnBrk="0" fontAlgn="base" hangingPunct="0">
              <a:lnSpc>
                <a:spcPct val="90000"/>
              </a:lnSpc>
              <a:spcBef>
                <a:spcPct val="0"/>
              </a:spcBef>
              <a:spcAft>
                <a:spcPct val="0"/>
              </a:spcAft>
              <a:defRPr sz="4400" kern="12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bg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bg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bg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bg1"/>
                </a:solidFill>
                <a:latin typeface="Calibri Light" panose="020F0302020204030204" pitchFamily="34" charset="0"/>
              </a:defRPr>
            </a:lvl9pPr>
          </a:lstStyle>
          <a:p>
            <a:pPr eaLnBrk="1" hangingPunct="1">
              <a:buClr>
                <a:srgbClr val="000000"/>
              </a:buClr>
              <a:defRPr/>
            </a:pPr>
            <a:r>
              <a:rPr lang="en-US" altLang="en-US" sz="5400" dirty="0">
                <a:solidFill>
                  <a:schemeClr val="accent2"/>
                </a:solidFill>
                <a:effectLst>
                  <a:outerShdw blurRad="38100" dist="38100" dir="2700000" algn="tl">
                    <a:srgbClr val="000000">
                      <a:alpha val="43137"/>
                    </a:srgbClr>
                  </a:outerShdw>
                </a:effectLst>
                <a:latin typeface="+mn-lt"/>
                <a:ea typeface="ＭＳ Ｐゴシック" panose="020B0600070205080204" pitchFamily="34" charset="-128"/>
                <a:cs typeface="Arial" panose="020B0604020202020204" pitchFamily="34" charset="0"/>
              </a:rPr>
              <a:t>The 3 R’s for Success</a:t>
            </a:r>
          </a:p>
        </p:txBody>
      </p:sp>
    </p:spTree>
    <p:extLst>
      <p:ext uri="{BB962C8B-B14F-4D97-AF65-F5344CB8AC3E}">
        <p14:creationId xmlns:p14="http://schemas.microsoft.com/office/powerpoint/2010/main" val="194194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heel(1)">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625712" y="1612900"/>
            <a:ext cx="10892589" cy="4572000"/>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en-US" sz="3200" dirty="0">
                <a:cs typeface="Arial" panose="020B0604020202020204" pitchFamily="34" charset="0"/>
              </a:rPr>
              <a:t>Must establish early</a:t>
            </a:r>
          </a:p>
          <a:p>
            <a:r>
              <a:rPr lang="en-US" altLang="en-US" sz="3200" dirty="0">
                <a:cs typeface="Arial" panose="020B0604020202020204" pitchFamily="34" charset="0"/>
              </a:rPr>
              <a:t>Studying</a:t>
            </a:r>
          </a:p>
          <a:p>
            <a:pPr lvl="1"/>
            <a:r>
              <a:rPr lang="en-US" altLang="en-US" sz="2800" dirty="0">
                <a:cs typeface="Arial" panose="020B0604020202020204" pitchFamily="34" charset="0"/>
              </a:rPr>
              <a:t>Somewhat of trial &amp; error at first</a:t>
            </a:r>
          </a:p>
          <a:p>
            <a:pPr lvl="1"/>
            <a:r>
              <a:rPr lang="en-US" altLang="en-US" sz="2800" dirty="0">
                <a:cs typeface="Arial" panose="020B0604020202020204" pitchFamily="34" charset="0"/>
              </a:rPr>
              <a:t>Where to study, when to study, who to study with (3) or alone</a:t>
            </a:r>
          </a:p>
          <a:p>
            <a:pPr lvl="1"/>
            <a:r>
              <a:rPr lang="en-US" altLang="en-US" sz="2800" dirty="0">
                <a:cs typeface="Arial" panose="020B0604020202020204" pitchFamily="34" charset="0"/>
              </a:rPr>
              <a:t>Associate environment with learning – don’t study in bed</a:t>
            </a:r>
          </a:p>
          <a:p>
            <a:pPr lvl="1"/>
            <a:r>
              <a:rPr lang="en-US" altLang="en-US" sz="2800" dirty="0">
                <a:cs typeface="Arial" panose="020B0604020202020204" pitchFamily="34" charset="0"/>
              </a:rPr>
              <a:t>Set daily &amp; weekly goals</a:t>
            </a:r>
          </a:p>
          <a:p>
            <a:pPr lvl="1"/>
            <a:r>
              <a:rPr lang="en-US" altLang="en-US" sz="2800" dirty="0">
                <a:cs typeface="Arial" panose="020B0604020202020204" pitchFamily="34" charset="0"/>
              </a:rPr>
              <a:t>Avoid cramming – it does not work for long-term (life-long) learning</a:t>
            </a:r>
          </a:p>
          <a:p>
            <a:endParaRPr lang="en-US" altLang="en-US" sz="3200" dirty="0">
              <a:cs typeface="Arial" panose="020B0604020202020204" pitchFamily="34" charset="0"/>
            </a:endParaRPr>
          </a:p>
          <a:p>
            <a:pPr>
              <a:buFont typeface="Wingdings" panose="05000000000000000000" pitchFamily="2" charset="2"/>
              <a:buChar char="q"/>
            </a:pPr>
            <a:endParaRPr lang="en-US" altLang="en-US" sz="3200" dirty="0">
              <a:cs typeface="Arial" panose="020B0604020202020204" pitchFamily="34" charset="0"/>
            </a:endParaRPr>
          </a:p>
        </p:txBody>
      </p:sp>
      <p:sp>
        <p:nvSpPr>
          <p:cNvPr id="6" name="Title 1"/>
          <p:cNvSpPr txBox="1">
            <a:spLocks/>
          </p:cNvSpPr>
          <p:nvPr/>
        </p:nvSpPr>
        <p:spPr>
          <a:xfrm>
            <a:off x="420688" y="277813"/>
            <a:ext cx="7881937" cy="1066800"/>
          </a:xfrm>
          <a:prstGeom prst="rect">
            <a:avLst/>
          </a:prstGeom>
        </p:spPr>
        <p:txBody>
          <a:bodyPr anchor="ctr"/>
          <a:lstStyle>
            <a:lvl1pPr algn="l" rtl="0" eaLnBrk="0" fontAlgn="base" hangingPunct="0">
              <a:lnSpc>
                <a:spcPct val="90000"/>
              </a:lnSpc>
              <a:spcBef>
                <a:spcPct val="0"/>
              </a:spcBef>
              <a:spcAft>
                <a:spcPct val="0"/>
              </a:spcAft>
              <a:defRPr sz="4400" kern="12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bg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bg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bg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bg1"/>
                </a:solidFill>
                <a:latin typeface="Calibri Light" panose="020F0302020204030204" pitchFamily="34" charset="0"/>
              </a:defRPr>
            </a:lvl9pPr>
          </a:lstStyle>
          <a:p>
            <a:pPr eaLnBrk="1" hangingPunct="1">
              <a:buClr>
                <a:srgbClr val="000000"/>
              </a:buClr>
              <a:defRPr/>
            </a:pPr>
            <a:r>
              <a:rPr lang="en-US" altLang="en-US" sz="5400" dirty="0">
                <a:solidFill>
                  <a:schemeClr val="accent2"/>
                </a:solidFill>
                <a:effectLst>
                  <a:outerShdw blurRad="38100" dist="38100" dir="2700000" algn="tl">
                    <a:srgbClr val="000000">
                      <a:alpha val="43137"/>
                    </a:srgbClr>
                  </a:outerShdw>
                </a:effectLst>
                <a:latin typeface="+mn-lt"/>
                <a:ea typeface="ＭＳ Ｐゴシック" panose="020B0600070205080204" pitchFamily="34" charset="-128"/>
                <a:cs typeface="Arial" panose="020B0604020202020204" pitchFamily="34" charset="0"/>
              </a:rPr>
              <a:t>R</a:t>
            </a:r>
            <a:r>
              <a:rPr lang="en-US" altLang="en-US" sz="5400" baseline="30000" dirty="0">
                <a:solidFill>
                  <a:schemeClr val="accent2"/>
                </a:solidFill>
                <a:effectLst>
                  <a:outerShdw blurRad="38100" dist="38100" dir="2700000" algn="tl">
                    <a:srgbClr val="000000">
                      <a:alpha val="43137"/>
                    </a:srgbClr>
                  </a:outerShdw>
                </a:effectLst>
                <a:latin typeface="+mn-lt"/>
                <a:ea typeface="ＭＳ Ｐゴシック" panose="020B0600070205080204" pitchFamily="34" charset="-128"/>
                <a:cs typeface="Arial" panose="020B0604020202020204" pitchFamily="34" charset="0"/>
              </a:rPr>
              <a:t>1</a:t>
            </a:r>
            <a:r>
              <a:rPr lang="en-US" altLang="en-US" sz="5400" dirty="0">
                <a:solidFill>
                  <a:schemeClr val="accent2"/>
                </a:solidFill>
                <a:effectLst>
                  <a:outerShdw blurRad="38100" dist="38100" dir="2700000" algn="tl">
                    <a:srgbClr val="000000">
                      <a:alpha val="43137"/>
                    </a:srgbClr>
                  </a:outerShdw>
                </a:effectLst>
                <a:latin typeface="+mn-lt"/>
                <a:ea typeface="ＭＳ Ｐゴシック" panose="020B0600070205080204" pitchFamily="34" charset="-128"/>
                <a:cs typeface="Arial" panose="020B0604020202020204" pitchFamily="34" charset="0"/>
              </a:rPr>
              <a:t> - Routine</a:t>
            </a:r>
          </a:p>
        </p:txBody>
      </p:sp>
    </p:spTree>
    <p:extLst>
      <p:ext uri="{BB962C8B-B14F-4D97-AF65-F5344CB8AC3E}">
        <p14:creationId xmlns:p14="http://schemas.microsoft.com/office/powerpoint/2010/main" val="4106044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619478" y="1614622"/>
            <a:ext cx="6898106" cy="3581400"/>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en-US" sz="3200" dirty="0">
                <a:cs typeface="Arial" panose="020B0604020202020204" pitchFamily="34" charset="0"/>
              </a:rPr>
              <a:t>Eating, grooming, and self-care </a:t>
            </a:r>
          </a:p>
          <a:p>
            <a:r>
              <a:rPr lang="en-US" altLang="en-US" sz="3200" dirty="0">
                <a:cs typeface="Arial" panose="020B0604020202020204" pitchFamily="34" charset="0"/>
              </a:rPr>
              <a:t>Sleep</a:t>
            </a:r>
          </a:p>
          <a:p>
            <a:r>
              <a:rPr lang="en-US" altLang="en-US" sz="3200" dirty="0">
                <a:cs typeface="Arial" panose="020B0604020202020204" pitchFamily="34" charset="0"/>
              </a:rPr>
              <a:t>Social &amp; personal time</a:t>
            </a:r>
          </a:p>
          <a:p>
            <a:pPr marL="806450" lvl="1" indent="-349250"/>
            <a:r>
              <a:rPr lang="en-US" altLang="en-US" sz="2800" dirty="0">
                <a:cs typeface="Arial" panose="020B0604020202020204" pitchFamily="34" charset="0"/>
              </a:rPr>
              <a:t>Important not to forget or neglect</a:t>
            </a:r>
          </a:p>
          <a:p>
            <a:pPr marL="806450" lvl="1" indent="-349250"/>
            <a:r>
              <a:rPr lang="en-US" altLang="en-US" sz="2800" dirty="0">
                <a:cs typeface="Arial" panose="020B0604020202020204" pitchFamily="34" charset="0"/>
              </a:rPr>
              <a:t>“All work and no play…”</a:t>
            </a:r>
          </a:p>
          <a:p>
            <a:pPr marL="1270000" lvl="2" indent="-349250"/>
            <a:r>
              <a:rPr lang="en-US" altLang="en-US" sz="3200" dirty="0">
                <a:cs typeface="Arial" panose="020B0604020202020204" pitchFamily="34" charset="0"/>
              </a:rPr>
              <a:t>MUST BE IN MODERATION</a:t>
            </a:r>
          </a:p>
          <a:p>
            <a:pPr>
              <a:buFont typeface="Wingdings" panose="05000000000000000000" pitchFamily="2" charset="2"/>
              <a:buChar char="q"/>
            </a:pPr>
            <a:endParaRPr lang="en-US" altLang="en-US" sz="3200" dirty="0">
              <a:cs typeface="Arial" panose="020B0604020202020204" pitchFamily="34" charset="0"/>
            </a:endParaRPr>
          </a:p>
        </p:txBody>
      </p:sp>
      <p:sp>
        <p:nvSpPr>
          <p:cNvPr id="5" name="Title 1"/>
          <p:cNvSpPr txBox="1">
            <a:spLocks/>
          </p:cNvSpPr>
          <p:nvPr/>
        </p:nvSpPr>
        <p:spPr>
          <a:xfrm>
            <a:off x="420688" y="277813"/>
            <a:ext cx="7881937" cy="1066800"/>
          </a:xfrm>
          <a:prstGeom prst="rect">
            <a:avLst/>
          </a:prstGeom>
        </p:spPr>
        <p:txBody>
          <a:bodyPr anchor="ctr"/>
          <a:lstStyle>
            <a:lvl1pPr algn="l" rtl="0" eaLnBrk="0" fontAlgn="base" hangingPunct="0">
              <a:lnSpc>
                <a:spcPct val="90000"/>
              </a:lnSpc>
              <a:spcBef>
                <a:spcPct val="0"/>
              </a:spcBef>
              <a:spcAft>
                <a:spcPct val="0"/>
              </a:spcAft>
              <a:defRPr sz="4400" kern="12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bg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bg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bg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bg1"/>
                </a:solidFill>
                <a:latin typeface="Calibri Light" panose="020F0302020204030204" pitchFamily="34" charset="0"/>
              </a:defRPr>
            </a:lvl9pPr>
          </a:lstStyle>
          <a:p>
            <a:pPr eaLnBrk="1" hangingPunct="1">
              <a:buClr>
                <a:srgbClr val="000000"/>
              </a:buClr>
              <a:defRPr/>
            </a:pPr>
            <a:r>
              <a:rPr lang="en-US" altLang="en-US" sz="5400" dirty="0">
                <a:solidFill>
                  <a:schemeClr val="accent2"/>
                </a:solidFill>
                <a:effectLst>
                  <a:outerShdw blurRad="38100" dist="38100" dir="2700000" algn="tl">
                    <a:srgbClr val="000000">
                      <a:alpha val="43137"/>
                    </a:srgbClr>
                  </a:outerShdw>
                </a:effectLst>
                <a:latin typeface="+mn-lt"/>
                <a:ea typeface="ＭＳ Ｐゴシック" panose="020B0600070205080204" pitchFamily="34" charset="-128"/>
                <a:cs typeface="Arial" panose="020B0604020202020204" pitchFamily="34" charset="0"/>
              </a:rPr>
              <a:t>R</a:t>
            </a:r>
            <a:r>
              <a:rPr lang="en-US" altLang="en-US" sz="5400" baseline="30000" dirty="0">
                <a:solidFill>
                  <a:schemeClr val="accent2"/>
                </a:solidFill>
                <a:effectLst>
                  <a:outerShdw blurRad="38100" dist="38100" dir="2700000" algn="tl">
                    <a:srgbClr val="000000">
                      <a:alpha val="43137"/>
                    </a:srgbClr>
                  </a:outerShdw>
                </a:effectLst>
                <a:latin typeface="+mn-lt"/>
                <a:ea typeface="ＭＳ Ｐゴシック" panose="020B0600070205080204" pitchFamily="34" charset="-128"/>
                <a:cs typeface="Arial" panose="020B0604020202020204" pitchFamily="34" charset="0"/>
              </a:rPr>
              <a:t>1</a:t>
            </a:r>
            <a:r>
              <a:rPr lang="en-US" altLang="en-US" sz="5400" dirty="0">
                <a:solidFill>
                  <a:schemeClr val="accent2"/>
                </a:solidFill>
                <a:effectLst>
                  <a:outerShdw blurRad="38100" dist="38100" dir="2700000" algn="tl">
                    <a:srgbClr val="000000">
                      <a:alpha val="43137"/>
                    </a:srgbClr>
                  </a:outerShdw>
                </a:effectLst>
                <a:latin typeface="+mn-lt"/>
                <a:ea typeface="ＭＳ Ｐゴシック" panose="020B0600070205080204" pitchFamily="34" charset="-128"/>
                <a:cs typeface="Arial" panose="020B0604020202020204" pitchFamily="34" charset="0"/>
              </a:rPr>
              <a:t> - Routine</a:t>
            </a:r>
          </a:p>
        </p:txBody>
      </p:sp>
    </p:spTree>
    <p:extLst>
      <p:ext uri="{BB962C8B-B14F-4D97-AF65-F5344CB8AC3E}">
        <p14:creationId xmlns:p14="http://schemas.microsoft.com/office/powerpoint/2010/main" val="2530554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20688" y="277813"/>
            <a:ext cx="7881937" cy="1066800"/>
          </a:xfrm>
          <a:prstGeom prst="rect">
            <a:avLst/>
          </a:prstGeom>
        </p:spPr>
        <p:txBody>
          <a:bodyPr anchor="ctr"/>
          <a:lstStyle>
            <a:lvl1pPr algn="l" rtl="0" eaLnBrk="0" fontAlgn="base" hangingPunct="0">
              <a:lnSpc>
                <a:spcPct val="90000"/>
              </a:lnSpc>
              <a:spcBef>
                <a:spcPct val="0"/>
              </a:spcBef>
              <a:spcAft>
                <a:spcPct val="0"/>
              </a:spcAft>
              <a:defRPr sz="4400" kern="12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bg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bg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bg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bg1"/>
                </a:solidFill>
                <a:latin typeface="Calibri Light" panose="020F0302020204030204" pitchFamily="34" charset="0"/>
              </a:defRPr>
            </a:lvl9pPr>
          </a:lstStyle>
          <a:p>
            <a:pPr eaLnBrk="1" hangingPunct="1">
              <a:buClr>
                <a:srgbClr val="000000"/>
              </a:buClr>
              <a:defRPr/>
            </a:pPr>
            <a:r>
              <a:rPr lang="en-US" altLang="en-US" sz="5400" dirty="0">
                <a:solidFill>
                  <a:schemeClr val="accent2"/>
                </a:solidFill>
                <a:effectLst>
                  <a:outerShdw blurRad="38100" dist="38100" dir="2700000" algn="tl">
                    <a:srgbClr val="000000">
                      <a:alpha val="43137"/>
                    </a:srgbClr>
                  </a:outerShdw>
                </a:effectLst>
                <a:latin typeface="+mn-lt"/>
                <a:ea typeface="ＭＳ Ｐゴシック" panose="020B0600070205080204" pitchFamily="34" charset="-128"/>
                <a:cs typeface="Arial" panose="020B0604020202020204" pitchFamily="34" charset="0"/>
              </a:rPr>
              <a:t>R</a:t>
            </a:r>
            <a:r>
              <a:rPr lang="en-US" altLang="en-US" sz="5400" baseline="30000" dirty="0">
                <a:solidFill>
                  <a:schemeClr val="accent2"/>
                </a:solidFill>
                <a:effectLst>
                  <a:outerShdw blurRad="38100" dist="38100" dir="2700000" algn="tl">
                    <a:srgbClr val="000000">
                      <a:alpha val="43137"/>
                    </a:srgbClr>
                  </a:outerShdw>
                </a:effectLst>
                <a:latin typeface="+mn-lt"/>
                <a:ea typeface="ＭＳ Ｐゴシック" panose="020B0600070205080204" pitchFamily="34" charset="-128"/>
                <a:cs typeface="Arial" panose="020B0604020202020204" pitchFamily="34" charset="0"/>
              </a:rPr>
              <a:t>2</a:t>
            </a:r>
            <a:r>
              <a:rPr lang="en-US" altLang="en-US" sz="5400" dirty="0">
                <a:solidFill>
                  <a:schemeClr val="accent2"/>
                </a:solidFill>
                <a:effectLst>
                  <a:outerShdw blurRad="38100" dist="38100" dir="2700000" algn="tl">
                    <a:srgbClr val="000000">
                      <a:alpha val="43137"/>
                    </a:srgbClr>
                  </a:outerShdw>
                </a:effectLst>
                <a:latin typeface="+mn-lt"/>
                <a:ea typeface="ＭＳ Ｐゴシック" panose="020B0600070205080204" pitchFamily="34" charset="-128"/>
                <a:cs typeface="Arial" panose="020B0604020202020204" pitchFamily="34" charset="0"/>
              </a:rPr>
              <a:t> - Repetition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1256" y="1202544"/>
            <a:ext cx="5686096" cy="4511283"/>
          </a:xfrm>
          <a:prstGeom prst="rect">
            <a:avLst/>
          </a:prstGeom>
          <a:ln>
            <a:solidFill>
              <a:schemeClr val="tx1"/>
            </a:solidFill>
          </a:ln>
        </p:spPr>
      </p:pic>
      <p:sp>
        <p:nvSpPr>
          <p:cNvPr id="4" name="TextBox 3"/>
          <p:cNvSpPr txBox="1"/>
          <p:nvPr/>
        </p:nvSpPr>
        <p:spPr>
          <a:xfrm>
            <a:off x="6989379" y="2528112"/>
            <a:ext cx="5104731" cy="1077218"/>
          </a:xfrm>
          <a:prstGeom prst="rect">
            <a:avLst/>
          </a:prstGeom>
          <a:noFill/>
        </p:spPr>
        <p:txBody>
          <a:bodyPr wrap="none" rtlCol="0">
            <a:spAutoFit/>
          </a:bodyPr>
          <a:lstStyle/>
          <a:p>
            <a:endParaRPr lang="en-US" dirty="0"/>
          </a:p>
          <a:p>
            <a:r>
              <a:rPr lang="en-US" sz="2800" dirty="0" err="1">
                <a:solidFill>
                  <a:schemeClr val="bg1"/>
                </a:solidFill>
              </a:rPr>
              <a:t>Ebbinghauss’s</a:t>
            </a:r>
            <a:r>
              <a:rPr lang="en-US" sz="2800" dirty="0">
                <a:solidFill>
                  <a:schemeClr val="bg1"/>
                </a:solidFill>
              </a:rPr>
              <a:t> “</a:t>
            </a:r>
            <a:r>
              <a:rPr lang="en-US" sz="2800" b="1" dirty="0">
                <a:solidFill>
                  <a:schemeClr val="bg1"/>
                </a:solidFill>
              </a:rPr>
              <a:t>Forgetting Curve</a:t>
            </a:r>
            <a:r>
              <a:rPr lang="en-US" sz="2800" dirty="0">
                <a:solidFill>
                  <a:schemeClr val="bg1"/>
                </a:solidFill>
              </a:rPr>
              <a:t>” </a:t>
            </a:r>
          </a:p>
          <a:p>
            <a:endParaRPr lang="en-US" dirty="0"/>
          </a:p>
        </p:txBody>
      </p:sp>
    </p:spTree>
    <p:extLst>
      <p:ext uri="{BB962C8B-B14F-4D97-AF65-F5344CB8AC3E}">
        <p14:creationId xmlns:p14="http://schemas.microsoft.com/office/powerpoint/2010/main" val="2332737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143" t="23626" r="10439" b="10440"/>
          <a:stretch/>
        </p:blipFill>
        <p:spPr>
          <a:xfrm>
            <a:off x="2044700" y="1146862"/>
            <a:ext cx="8115298" cy="4869180"/>
          </a:xfrm>
          <a:prstGeom prst="rect">
            <a:avLst/>
          </a:prstGeom>
          <a:ln>
            <a:solidFill>
              <a:schemeClr val="tx1"/>
            </a:solidFill>
          </a:ln>
          <a:effectLst>
            <a:outerShdw blurRad="190500" algn="tl" rotWithShape="0">
              <a:srgbClr val="000000">
                <a:alpha val="70000"/>
              </a:srgbClr>
            </a:outerShdw>
          </a:effectLst>
        </p:spPr>
      </p:pic>
      <p:sp>
        <p:nvSpPr>
          <p:cNvPr id="7" name="Title 1"/>
          <p:cNvSpPr txBox="1">
            <a:spLocks/>
          </p:cNvSpPr>
          <p:nvPr/>
        </p:nvSpPr>
        <p:spPr>
          <a:xfrm>
            <a:off x="420688" y="277813"/>
            <a:ext cx="7881937" cy="1066800"/>
          </a:xfrm>
          <a:prstGeom prst="rect">
            <a:avLst/>
          </a:prstGeom>
        </p:spPr>
        <p:txBody>
          <a:bodyPr anchor="ctr"/>
          <a:lstStyle>
            <a:lvl1pPr algn="l" rtl="0" eaLnBrk="0" fontAlgn="base" hangingPunct="0">
              <a:lnSpc>
                <a:spcPct val="90000"/>
              </a:lnSpc>
              <a:spcBef>
                <a:spcPct val="0"/>
              </a:spcBef>
              <a:spcAft>
                <a:spcPct val="0"/>
              </a:spcAft>
              <a:defRPr sz="4400" kern="12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bg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bg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bg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bg1"/>
                </a:solidFill>
                <a:latin typeface="Calibri Light" panose="020F0302020204030204" pitchFamily="34" charset="0"/>
              </a:defRPr>
            </a:lvl9pPr>
          </a:lstStyle>
          <a:p>
            <a:pPr eaLnBrk="1" hangingPunct="1">
              <a:buClr>
                <a:srgbClr val="000000"/>
              </a:buClr>
              <a:defRPr/>
            </a:pPr>
            <a:r>
              <a:rPr lang="en-US" altLang="en-US" sz="5400" dirty="0">
                <a:solidFill>
                  <a:schemeClr val="accent2"/>
                </a:solidFill>
                <a:effectLst>
                  <a:outerShdw blurRad="38100" dist="38100" dir="2700000" algn="tl">
                    <a:srgbClr val="000000">
                      <a:alpha val="43137"/>
                    </a:srgbClr>
                  </a:outerShdw>
                </a:effectLst>
                <a:latin typeface="+mn-lt"/>
                <a:ea typeface="ＭＳ Ｐゴシック" panose="020B0600070205080204" pitchFamily="34" charset="-128"/>
                <a:cs typeface="Arial" panose="020B0604020202020204" pitchFamily="34" charset="0"/>
              </a:rPr>
              <a:t>R</a:t>
            </a:r>
            <a:r>
              <a:rPr lang="en-US" altLang="en-US" sz="5400" baseline="30000" dirty="0">
                <a:solidFill>
                  <a:schemeClr val="accent2"/>
                </a:solidFill>
                <a:effectLst>
                  <a:outerShdw blurRad="38100" dist="38100" dir="2700000" algn="tl">
                    <a:srgbClr val="000000">
                      <a:alpha val="43137"/>
                    </a:srgbClr>
                  </a:outerShdw>
                </a:effectLst>
                <a:latin typeface="+mn-lt"/>
                <a:ea typeface="ＭＳ Ｐゴシック" panose="020B0600070205080204" pitchFamily="34" charset="-128"/>
                <a:cs typeface="Arial" panose="020B0604020202020204" pitchFamily="34" charset="0"/>
              </a:rPr>
              <a:t>2</a:t>
            </a:r>
            <a:r>
              <a:rPr lang="en-US" altLang="en-US" sz="5400" dirty="0">
                <a:solidFill>
                  <a:schemeClr val="accent2"/>
                </a:solidFill>
                <a:effectLst>
                  <a:outerShdw blurRad="38100" dist="38100" dir="2700000" algn="tl">
                    <a:srgbClr val="000000">
                      <a:alpha val="43137"/>
                    </a:srgbClr>
                  </a:outerShdw>
                </a:effectLst>
                <a:latin typeface="+mn-lt"/>
                <a:ea typeface="ＭＳ Ｐゴシック" panose="020B0600070205080204" pitchFamily="34" charset="-128"/>
                <a:cs typeface="Arial" panose="020B0604020202020204" pitchFamily="34" charset="0"/>
              </a:rPr>
              <a:t> - Repetition</a:t>
            </a:r>
          </a:p>
        </p:txBody>
      </p:sp>
    </p:spTree>
    <p:extLst>
      <p:ext uri="{BB962C8B-B14F-4D97-AF65-F5344CB8AC3E}">
        <p14:creationId xmlns:p14="http://schemas.microsoft.com/office/powerpoint/2010/main" val="3659049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620861" y="1613086"/>
            <a:ext cx="11269579" cy="4572001"/>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en-US" sz="3200" dirty="0">
                <a:cs typeface="Arial" panose="020B0604020202020204" pitchFamily="34" charset="0"/>
              </a:rPr>
              <a:t>Do not pull all-nighter’s</a:t>
            </a:r>
          </a:p>
          <a:p>
            <a:pPr marL="806450" lvl="1" indent="-349250"/>
            <a:r>
              <a:rPr lang="en-US" altLang="en-US" sz="2800" dirty="0">
                <a:cs typeface="Arial" panose="020B0604020202020204" pitchFamily="34" charset="0"/>
              </a:rPr>
              <a:t>Can easily tell who has not slept much or at all</a:t>
            </a:r>
          </a:p>
          <a:p>
            <a:pPr marL="806450" lvl="1" indent="-349250"/>
            <a:r>
              <a:rPr lang="en-US" altLang="en-US" sz="2800" dirty="0">
                <a:cs typeface="Arial" panose="020B0604020202020204" pitchFamily="34" charset="0"/>
              </a:rPr>
              <a:t>Will be fatigued, make senseless errors, forget what you did know</a:t>
            </a:r>
          </a:p>
          <a:p>
            <a:r>
              <a:rPr lang="en-US" altLang="en-US" sz="3200" dirty="0">
                <a:cs typeface="Arial" panose="020B0604020202020204" pitchFamily="34" charset="0"/>
              </a:rPr>
              <a:t>Same sleep pattern every night</a:t>
            </a:r>
          </a:p>
          <a:p>
            <a:pPr marL="806450" lvl="1" indent="-349250"/>
            <a:r>
              <a:rPr lang="en-US" altLang="en-US" sz="2800" dirty="0">
                <a:cs typeface="Arial" panose="020B0604020202020204" pitchFamily="34" charset="0"/>
              </a:rPr>
              <a:t>Do not change night before exam</a:t>
            </a:r>
          </a:p>
          <a:p>
            <a:pPr marL="806450" lvl="1" indent="-349250"/>
            <a:r>
              <a:rPr lang="en-US" altLang="en-US" sz="2800" dirty="0">
                <a:cs typeface="Arial" panose="020B0604020202020204" pitchFamily="34" charset="0"/>
              </a:rPr>
              <a:t>Must have REM sleep to consolidate memories to long term storage</a:t>
            </a:r>
          </a:p>
        </p:txBody>
      </p:sp>
      <p:sp>
        <p:nvSpPr>
          <p:cNvPr id="5" name="Title 1"/>
          <p:cNvSpPr txBox="1">
            <a:spLocks/>
          </p:cNvSpPr>
          <p:nvPr/>
        </p:nvSpPr>
        <p:spPr>
          <a:xfrm>
            <a:off x="420688" y="277813"/>
            <a:ext cx="7881937" cy="1066800"/>
          </a:xfrm>
          <a:prstGeom prst="rect">
            <a:avLst/>
          </a:prstGeom>
        </p:spPr>
        <p:txBody>
          <a:bodyPr anchor="ctr"/>
          <a:lstStyle>
            <a:lvl1pPr algn="l" rtl="0" eaLnBrk="0" fontAlgn="base" hangingPunct="0">
              <a:lnSpc>
                <a:spcPct val="90000"/>
              </a:lnSpc>
              <a:spcBef>
                <a:spcPct val="0"/>
              </a:spcBef>
              <a:spcAft>
                <a:spcPct val="0"/>
              </a:spcAft>
              <a:defRPr sz="4400" kern="12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bg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bg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bg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bg1"/>
                </a:solidFill>
                <a:latin typeface="Calibri Light" panose="020F0302020204030204" pitchFamily="34" charset="0"/>
              </a:defRPr>
            </a:lvl9pPr>
          </a:lstStyle>
          <a:p>
            <a:pPr eaLnBrk="1" hangingPunct="1">
              <a:buClr>
                <a:srgbClr val="000000"/>
              </a:buClr>
              <a:defRPr/>
            </a:pPr>
            <a:r>
              <a:rPr lang="en-US" altLang="en-US" sz="5400" dirty="0">
                <a:solidFill>
                  <a:schemeClr val="accent2"/>
                </a:solidFill>
                <a:effectLst>
                  <a:outerShdw blurRad="38100" dist="38100" dir="2700000" algn="tl">
                    <a:srgbClr val="000000">
                      <a:alpha val="43137"/>
                    </a:srgbClr>
                  </a:outerShdw>
                </a:effectLst>
                <a:latin typeface="+mn-lt"/>
                <a:ea typeface="ＭＳ Ｐゴシック" panose="020B0600070205080204" pitchFamily="34" charset="-128"/>
                <a:cs typeface="Arial" panose="020B0604020202020204" pitchFamily="34" charset="0"/>
              </a:rPr>
              <a:t>R</a:t>
            </a:r>
            <a:r>
              <a:rPr lang="en-US" altLang="en-US" sz="5400" baseline="30000" dirty="0">
                <a:solidFill>
                  <a:schemeClr val="accent2"/>
                </a:solidFill>
                <a:effectLst>
                  <a:outerShdw blurRad="38100" dist="38100" dir="2700000" algn="tl">
                    <a:srgbClr val="000000">
                      <a:alpha val="43137"/>
                    </a:srgbClr>
                  </a:outerShdw>
                </a:effectLst>
                <a:latin typeface="+mn-lt"/>
                <a:ea typeface="ＭＳ Ｐゴシック" panose="020B0600070205080204" pitchFamily="34" charset="-128"/>
                <a:cs typeface="Arial" panose="020B0604020202020204" pitchFamily="34" charset="0"/>
              </a:rPr>
              <a:t>3</a:t>
            </a:r>
            <a:r>
              <a:rPr lang="en-US" altLang="en-US" sz="5400" dirty="0">
                <a:solidFill>
                  <a:schemeClr val="accent2"/>
                </a:solidFill>
                <a:effectLst>
                  <a:outerShdw blurRad="38100" dist="38100" dir="2700000" algn="tl">
                    <a:srgbClr val="000000">
                      <a:alpha val="43137"/>
                    </a:srgbClr>
                  </a:outerShdw>
                </a:effectLst>
                <a:latin typeface="+mn-lt"/>
                <a:ea typeface="ＭＳ Ｐゴシック" panose="020B0600070205080204" pitchFamily="34" charset="-128"/>
                <a:cs typeface="Arial" panose="020B0604020202020204" pitchFamily="34" charset="0"/>
              </a:rPr>
              <a:t> - Rest</a:t>
            </a:r>
          </a:p>
        </p:txBody>
      </p:sp>
    </p:spTree>
    <p:extLst>
      <p:ext uri="{BB962C8B-B14F-4D97-AF65-F5344CB8AC3E}">
        <p14:creationId xmlns:p14="http://schemas.microsoft.com/office/powerpoint/2010/main" val="60295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Placeholder 2"/>
          <p:cNvSpPr>
            <a:spLocks noGrp="1"/>
          </p:cNvSpPr>
          <p:nvPr>
            <p:ph type="body" idx="1"/>
          </p:nvPr>
        </p:nvSpPr>
        <p:spPr>
          <a:xfrm>
            <a:off x="2168525" y="2024063"/>
            <a:ext cx="7313613" cy="3013075"/>
          </a:xfrm>
        </p:spPr>
        <p:txBody>
          <a:bodyPr/>
          <a:lstStyle/>
          <a:p>
            <a:r>
              <a:rPr lang="en-US" altLang="en-US" sz="4000" dirty="0">
                <a:cs typeface="Arial" panose="020B0604020202020204" pitchFamily="34" charset="0"/>
              </a:rPr>
              <a:t>Thank you.</a:t>
            </a:r>
          </a:p>
          <a:p>
            <a:endParaRPr lang="en-US" altLang="en-US" sz="2800" dirty="0">
              <a:cs typeface="Arial" panose="020B0604020202020204" pitchFamily="34" charset="0"/>
            </a:endParaRPr>
          </a:p>
          <a:p>
            <a:endParaRPr lang="en-US" altLang="en-US" sz="2800" dirty="0">
              <a:cs typeface="Arial" panose="020B0604020202020204" pitchFamily="34" charset="0"/>
            </a:endParaRPr>
          </a:p>
          <a:p>
            <a:endParaRPr lang="en-US" altLang="en-US" sz="2800" dirty="0">
              <a:cs typeface="Arial" panose="020B0604020202020204" pitchFamily="34" charset="0"/>
            </a:endParaRPr>
          </a:p>
          <a:p>
            <a:r>
              <a:rPr lang="en-US" altLang="en-US" sz="4000" i="1" dirty="0">
                <a:solidFill>
                  <a:srgbClr val="ED7D31"/>
                </a:solidFill>
                <a:effectLst>
                  <a:outerShdw blurRad="38100" dist="38100" dir="2700000" algn="tl">
                    <a:srgbClr val="000000">
                      <a:alpha val="43137"/>
                    </a:srgbClr>
                  </a:outerShdw>
                </a:effectLst>
                <a:cs typeface="Arial" panose="020B0604020202020204" pitchFamily="34" charset="0"/>
              </a:rPr>
              <a:t>Are there any Questions?</a:t>
            </a:r>
          </a:p>
        </p:txBody>
      </p:sp>
      <p:pic>
        <p:nvPicPr>
          <p:cNvPr id="55299"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6125" y="550863"/>
            <a:ext cx="5492750" cy="3394075"/>
          </a:xfrm>
          <a:prstGeom prst="rect">
            <a:avLst/>
          </a:prstGeom>
          <a:noFill/>
          <a:ln w="9525">
            <a:solidFill>
              <a:schemeClr val="bg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2853" y="71628"/>
            <a:ext cx="1772521" cy="6050342"/>
          </a:xfrm>
          <a:prstGeom prst="rect">
            <a:avLst/>
          </a:prstGeom>
          <a:ln>
            <a:solidFill>
              <a:schemeClr val="tx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2573" y="145473"/>
            <a:ext cx="3413860" cy="947737"/>
          </a:xfrm>
          <a:prstGeom prst="rect">
            <a:avLst/>
          </a:prstGeom>
        </p:spPr>
        <p:txBody>
          <a:bodyPr anchor="ctr"/>
          <a:lstStyle>
            <a:lvl1pPr algn="l" rtl="0" eaLnBrk="0" fontAlgn="base" hangingPunct="0">
              <a:lnSpc>
                <a:spcPct val="90000"/>
              </a:lnSpc>
              <a:spcBef>
                <a:spcPct val="0"/>
              </a:spcBef>
              <a:spcAft>
                <a:spcPct val="0"/>
              </a:spcAft>
              <a:defRPr sz="4400" kern="12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bg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bg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bg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bg1"/>
                </a:solidFill>
                <a:latin typeface="Calibri Light" panose="020F0302020204030204" pitchFamily="34" charset="0"/>
              </a:defRPr>
            </a:lvl9pPr>
          </a:lstStyle>
          <a:p>
            <a:pPr algn="ctr" eaLnBrk="1" hangingPunct="1">
              <a:buClr>
                <a:srgbClr val="000000"/>
              </a:buClr>
              <a:defRPr/>
            </a:pPr>
            <a:r>
              <a:rPr lang="en-US" altLang="en-US" sz="4800" dirty="0">
                <a:solidFill>
                  <a:schemeClr val="accent2"/>
                </a:solidFill>
                <a:effectLst>
                  <a:outerShdw blurRad="38100" dist="38100" dir="2700000" algn="tl">
                    <a:srgbClr val="000000">
                      <a:alpha val="43137"/>
                    </a:srgbClr>
                  </a:outerShdw>
                </a:effectLst>
                <a:latin typeface="+mn-lt"/>
                <a:ea typeface="ＭＳ Ｐゴシック" panose="020B0600070205080204" pitchFamily="34" charset="-128"/>
                <a:cs typeface="Arial" panose="020B0604020202020204" pitchFamily="34" charset="0"/>
              </a:rPr>
              <a:t>Attendance</a:t>
            </a:r>
          </a:p>
        </p:txBody>
      </p:sp>
      <p:sp>
        <p:nvSpPr>
          <p:cNvPr id="5" name="TextBox 4"/>
          <p:cNvSpPr txBox="1"/>
          <p:nvPr/>
        </p:nvSpPr>
        <p:spPr>
          <a:xfrm>
            <a:off x="434340" y="1084983"/>
            <a:ext cx="11452860"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The current attendance policy has eight (8) components which are easily identified on the Block schedules with the following color scheme: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6854" y="1915979"/>
            <a:ext cx="5911629" cy="4214855"/>
          </a:xfrm>
          <a:prstGeom prst="rect">
            <a:avLst/>
          </a:prstGeom>
          <a:ln>
            <a:solidFill>
              <a:schemeClr val="tx1"/>
            </a:solidFill>
          </a:ln>
        </p:spPr>
      </p:pic>
    </p:spTree>
    <p:extLst>
      <p:ext uri="{BB962C8B-B14F-4D97-AF65-F5344CB8AC3E}">
        <p14:creationId xmlns:p14="http://schemas.microsoft.com/office/powerpoint/2010/main" val="261441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484" y="54793"/>
            <a:ext cx="7813148" cy="6066155"/>
          </a:xfrm>
          <a:prstGeom prst="rect">
            <a:avLst/>
          </a:prstGeom>
        </p:spPr>
      </p:pic>
      <p:sp>
        <p:nvSpPr>
          <p:cNvPr id="4" name="Title 1"/>
          <p:cNvSpPr txBox="1">
            <a:spLocks/>
          </p:cNvSpPr>
          <p:nvPr/>
        </p:nvSpPr>
        <p:spPr>
          <a:xfrm>
            <a:off x="272573" y="145473"/>
            <a:ext cx="3413860" cy="947737"/>
          </a:xfrm>
          <a:prstGeom prst="rect">
            <a:avLst/>
          </a:prstGeom>
        </p:spPr>
        <p:txBody>
          <a:bodyPr anchor="ctr"/>
          <a:lstStyle>
            <a:lvl1pPr algn="l" rtl="0" eaLnBrk="0" fontAlgn="base" hangingPunct="0">
              <a:lnSpc>
                <a:spcPct val="90000"/>
              </a:lnSpc>
              <a:spcBef>
                <a:spcPct val="0"/>
              </a:spcBef>
              <a:spcAft>
                <a:spcPct val="0"/>
              </a:spcAft>
              <a:defRPr sz="4400" kern="12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bg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bg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bg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bg1"/>
                </a:solidFill>
                <a:latin typeface="Calibri Light" panose="020F0302020204030204" pitchFamily="34" charset="0"/>
              </a:defRPr>
            </a:lvl9pPr>
          </a:lstStyle>
          <a:p>
            <a:pPr algn="ctr" eaLnBrk="1" hangingPunct="1">
              <a:buClr>
                <a:srgbClr val="000000"/>
              </a:buClr>
              <a:defRPr/>
            </a:pPr>
            <a:r>
              <a:rPr lang="en-US" altLang="en-US" sz="4800" dirty="0">
                <a:solidFill>
                  <a:schemeClr val="accent2"/>
                </a:solidFill>
                <a:effectLst>
                  <a:outerShdw blurRad="38100" dist="38100" dir="2700000" algn="tl">
                    <a:srgbClr val="000000">
                      <a:alpha val="43137"/>
                    </a:srgbClr>
                  </a:outerShdw>
                </a:effectLst>
                <a:latin typeface="+mn-lt"/>
                <a:ea typeface="ＭＳ Ｐゴシック" panose="020B0600070205080204" pitchFamily="34" charset="-128"/>
                <a:cs typeface="Arial" panose="020B0604020202020204" pitchFamily="34" charset="0"/>
              </a:rPr>
              <a:t>Attendance</a:t>
            </a:r>
          </a:p>
        </p:txBody>
      </p:sp>
      <p:sp>
        <p:nvSpPr>
          <p:cNvPr id="7" name="Rectangle 3"/>
          <p:cNvSpPr>
            <a:spLocks noChangeArrowheads="1"/>
          </p:cNvSpPr>
          <p:nvPr/>
        </p:nvSpPr>
        <p:spPr bwMode="auto">
          <a:xfrm>
            <a:off x="842408" y="971298"/>
            <a:ext cx="2745089" cy="3170099"/>
          </a:xfrm>
          <a:prstGeom prst="rect">
            <a:avLst/>
          </a:prstGeom>
          <a:solidFill>
            <a:srgbClr val="37424B"/>
          </a:solidFill>
          <a:ln>
            <a:noFill/>
          </a:ln>
          <a:effectLst/>
        </p:spPr>
        <p:txBody>
          <a:bodyPr vert="horz" wrap="square" lIns="91440" tIns="45720" rIns="91440" bIns="45720" numCol="1" anchor="ctr" anchorCtr="0" compatLnSpc="1">
            <a:prstTxWarp prst="textNoShape">
              <a:avLst/>
            </a:prstTxWarp>
            <a:spAutoFit/>
          </a:bodyPr>
          <a:lstStyle/>
          <a:p>
            <a:r>
              <a:rPr lang="en-US" sz="2000" b="1" dirty="0">
                <a:solidFill>
                  <a:schemeClr val="bg1"/>
                </a:solidFill>
              </a:rPr>
              <a:t>Live Session @ CUSOM</a:t>
            </a:r>
          </a:p>
          <a:p>
            <a:endParaRPr lang="en-US" sz="2000" b="1" dirty="0">
              <a:solidFill>
                <a:schemeClr val="bg1"/>
              </a:solidFill>
            </a:endParaRPr>
          </a:p>
          <a:p>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Primarily lectures or small group discussions</a:t>
            </a:r>
          </a:p>
          <a:p>
            <a:pPr marL="285750" indent="-285750">
              <a:buFont typeface="Arial" panose="020B0604020202020204" pitchFamily="34" charset="0"/>
              <a:buChar char="•"/>
            </a:pPr>
            <a:r>
              <a:rPr lang="en-US" sz="2000" b="1" dirty="0">
                <a:solidFill>
                  <a:srgbClr val="FFFF00"/>
                </a:solidFill>
              </a:rPr>
              <a:t>NO attendance requirement</a:t>
            </a:r>
          </a:p>
          <a:p>
            <a:pPr marL="285750" indent="-285750">
              <a:buFont typeface="Arial" panose="020B0604020202020204" pitchFamily="34" charset="0"/>
              <a:buChar char="•"/>
            </a:pPr>
            <a:r>
              <a:rPr lang="en-US" sz="2000" dirty="0">
                <a:solidFill>
                  <a:schemeClr val="bg1"/>
                </a:solidFill>
              </a:rPr>
              <a:t>No form or notification needed</a:t>
            </a:r>
          </a:p>
        </p:txBody>
      </p:sp>
      <p:sp>
        <p:nvSpPr>
          <p:cNvPr id="18" name="Rectangle 17"/>
          <p:cNvSpPr/>
          <p:nvPr/>
        </p:nvSpPr>
        <p:spPr>
          <a:xfrm>
            <a:off x="272573" y="938346"/>
            <a:ext cx="449580" cy="4402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Rounded Rectangle 2"/>
          <p:cNvSpPr/>
          <p:nvPr/>
        </p:nvSpPr>
        <p:spPr>
          <a:xfrm>
            <a:off x="4695760" y="719846"/>
            <a:ext cx="1400782" cy="18288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695760" y="3087626"/>
            <a:ext cx="1400782" cy="18288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106002" y="719845"/>
            <a:ext cx="1400782" cy="24384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06784" y="719845"/>
            <a:ext cx="1400782" cy="243840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8917026" y="1896894"/>
            <a:ext cx="1400782" cy="127108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9983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2572" y="145473"/>
            <a:ext cx="5279815" cy="947737"/>
          </a:xfrm>
          <a:prstGeom prst="rect">
            <a:avLst/>
          </a:prstGeom>
        </p:spPr>
        <p:txBody>
          <a:bodyPr anchor="ctr"/>
          <a:lstStyle>
            <a:lvl1pPr algn="l" rtl="0" eaLnBrk="0" fontAlgn="base" hangingPunct="0">
              <a:lnSpc>
                <a:spcPct val="90000"/>
              </a:lnSpc>
              <a:spcBef>
                <a:spcPct val="0"/>
              </a:spcBef>
              <a:spcAft>
                <a:spcPct val="0"/>
              </a:spcAft>
              <a:defRPr sz="4400" kern="12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bg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bg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bg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bg1"/>
                </a:solidFill>
                <a:latin typeface="Calibri Light" panose="020F0302020204030204" pitchFamily="34" charset="0"/>
              </a:defRPr>
            </a:lvl9pPr>
          </a:lstStyle>
          <a:p>
            <a:pPr eaLnBrk="1" hangingPunct="1">
              <a:buClr>
                <a:srgbClr val="000000"/>
              </a:buClr>
              <a:defRPr/>
            </a:pPr>
            <a:r>
              <a:rPr lang="en-US" altLang="en-US" sz="4800" dirty="0">
                <a:solidFill>
                  <a:schemeClr val="accent2"/>
                </a:solidFill>
                <a:effectLst>
                  <a:outerShdw blurRad="38100" dist="38100" dir="2700000" algn="tl">
                    <a:srgbClr val="000000">
                      <a:alpha val="43137"/>
                    </a:srgbClr>
                  </a:outerShdw>
                </a:effectLst>
                <a:latin typeface="+mn-lt"/>
                <a:ea typeface="ＭＳ Ｐゴシック" panose="020B0600070205080204" pitchFamily="34" charset="-128"/>
                <a:cs typeface="Arial" panose="020B0604020202020204" pitchFamily="34" charset="0"/>
              </a:rPr>
              <a:t>COVID Impacts</a:t>
            </a:r>
          </a:p>
        </p:txBody>
      </p:sp>
      <p:sp>
        <p:nvSpPr>
          <p:cNvPr id="3" name="TextBox 2"/>
          <p:cNvSpPr txBox="1"/>
          <p:nvPr/>
        </p:nvSpPr>
        <p:spPr>
          <a:xfrm>
            <a:off x="619163" y="988183"/>
            <a:ext cx="11248581" cy="4632037"/>
          </a:xfrm>
          <a:prstGeom prst="rect">
            <a:avLst/>
          </a:prstGeom>
          <a:noFill/>
        </p:spPr>
        <p:txBody>
          <a:bodyPr wrap="square" rtlCol="0">
            <a:spAutoFit/>
          </a:bodyPr>
          <a:lstStyle/>
          <a:p>
            <a:pPr marL="742950" lvl="1" indent="-285750">
              <a:spcAft>
                <a:spcPts val="600"/>
              </a:spcAft>
              <a:buFont typeface="Arial" panose="020B0604020202020204" pitchFamily="34" charset="0"/>
              <a:buChar char="•"/>
            </a:pPr>
            <a:r>
              <a:rPr lang="en-US" sz="2800" dirty="0">
                <a:solidFill>
                  <a:schemeClr val="bg1"/>
                </a:solidFill>
              </a:rPr>
              <a:t>As an out-of-state student without any connections to state/town X, </a:t>
            </a:r>
            <a:r>
              <a:rPr lang="en-US" sz="2800" u="sng" dirty="0">
                <a:solidFill>
                  <a:schemeClr val="bg1"/>
                </a:solidFill>
              </a:rPr>
              <a:t>isolation was exceptionally difficult</a:t>
            </a:r>
            <a:r>
              <a:rPr lang="en-US" sz="2800" dirty="0">
                <a:solidFill>
                  <a:schemeClr val="bg1"/>
                </a:solidFill>
              </a:rPr>
              <a:t>. </a:t>
            </a:r>
          </a:p>
          <a:p>
            <a:pPr marL="742950" lvl="1" indent="-285750">
              <a:spcAft>
                <a:spcPts val="600"/>
              </a:spcAft>
              <a:buFont typeface="Arial" panose="020B0604020202020204" pitchFamily="34" charset="0"/>
              <a:buChar char="•"/>
            </a:pPr>
            <a:r>
              <a:rPr lang="en-US" sz="2800" dirty="0">
                <a:solidFill>
                  <a:schemeClr val="bg1"/>
                </a:solidFill>
              </a:rPr>
              <a:t>…experiencing </a:t>
            </a:r>
            <a:r>
              <a:rPr lang="en-US" sz="2800" u="sng" dirty="0">
                <a:solidFill>
                  <a:schemeClr val="bg1"/>
                </a:solidFill>
              </a:rPr>
              <a:t>isolation</a:t>
            </a:r>
            <a:r>
              <a:rPr lang="en-US" sz="2800" dirty="0">
                <a:solidFill>
                  <a:schemeClr val="bg1"/>
                </a:solidFill>
              </a:rPr>
              <a:t> emphasized the irreplaceable significance of in-person interactions on campus; this adversity taught me perseverance and enriched my </a:t>
            </a:r>
            <a:r>
              <a:rPr lang="en-US" sz="2800" u="sng" dirty="0">
                <a:solidFill>
                  <a:schemeClr val="bg1"/>
                </a:solidFill>
              </a:rPr>
              <a:t>gratitude for the privilege of face-to-face connections</a:t>
            </a:r>
            <a:r>
              <a:rPr lang="en-US" sz="2800" dirty="0">
                <a:solidFill>
                  <a:schemeClr val="bg1"/>
                </a:solidFill>
              </a:rPr>
              <a:t>.</a:t>
            </a:r>
          </a:p>
          <a:p>
            <a:pPr marL="742950" lvl="1" indent="-285750">
              <a:spcAft>
                <a:spcPts val="600"/>
              </a:spcAft>
              <a:buFont typeface="Arial" panose="020B0604020202020204" pitchFamily="34" charset="0"/>
              <a:buChar char="•"/>
            </a:pPr>
            <a:r>
              <a:rPr lang="en-US" sz="2800" dirty="0">
                <a:solidFill>
                  <a:schemeClr val="bg1"/>
                </a:solidFill>
              </a:rPr>
              <a:t>Attending classes over Zoom felt significantly different because I </a:t>
            </a:r>
            <a:r>
              <a:rPr lang="en-US" sz="2800" u="sng" dirty="0">
                <a:solidFill>
                  <a:schemeClr val="bg1"/>
                </a:solidFill>
              </a:rPr>
              <a:t>could not connect with my professors or peers</a:t>
            </a:r>
            <a:r>
              <a:rPr lang="en-US" sz="2800" dirty="0">
                <a:solidFill>
                  <a:schemeClr val="bg1"/>
                </a:solidFill>
              </a:rPr>
              <a:t>.</a:t>
            </a:r>
          </a:p>
          <a:p>
            <a:pPr marL="742950" lvl="1" indent="-285750">
              <a:spcAft>
                <a:spcPts val="600"/>
              </a:spcAft>
              <a:buFont typeface="Arial" panose="020B0604020202020204" pitchFamily="34" charset="0"/>
              <a:buChar char="•"/>
            </a:pPr>
            <a:r>
              <a:rPr lang="en-US" sz="2800" dirty="0">
                <a:solidFill>
                  <a:schemeClr val="bg1"/>
                </a:solidFill>
              </a:rPr>
              <a:t>Academically, I did </a:t>
            </a:r>
            <a:r>
              <a:rPr lang="en-US" sz="2800" u="sng" dirty="0">
                <a:solidFill>
                  <a:schemeClr val="bg1"/>
                </a:solidFill>
              </a:rPr>
              <a:t>struggle a lot more to focus since I did not have that separation between home and school to keep me on track</a:t>
            </a:r>
            <a:r>
              <a:rPr lang="en-US" sz="2800" dirty="0">
                <a:solidFill>
                  <a:schemeClr val="bg1"/>
                </a:solidFill>
              </a:rPr>
              <a:t>.  I found it challenging to create and maintain relationships with professors.    </a:t>
            </a:r>
          </a:p>
        </p:txBody>
      </p:sp>
    </p:spTree>
    <p:extLst>
      <p:ext uri="{BB962C8B-B14F-4D97-AF65-F5344CB8AC3E}">
        <p14:creationId xmlns:p14="http://schemas.microsoft.com/office/powerpoint/2010/main" val="1393833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2572" y="145473"/>
            <a:ext cx="5279815" cy="947737"/>
          </a:xfrm>
          <a:prstGeom prst="rect">
            <a:avLst/>
          </a:prstGeom>
        </p:spPr>
        <p:txBody>
          <a:bodyPr anchor="ctr"/>
          <a:lstStyle>
            <a:lvl1pPr algn="l" rtl="0" eaLnBrk="0" fontAlgn="base" hangingPunct="0">
              <a:lnSpc>
                <a:spcPct val="90000"/>
              </a:lnSpc>
              <a:spcBef>
                <a:spcPct val="0"/>
              </a:spcBef>
              <a:spcAft>
                <a:spcPct val="0"/>
              </a:spcAft>
              <a:defRPr sz="4400" kern="12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bg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bg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bg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bg1"/>
                </a:solidFill>
                <a:latin typeface="Calibri Light" panose="020F0302020204030204" pitchFamily="34" charset="0"/>
              </a:defRPr>
            </a:lvl9pPr>
          </a:lstStyle>
          <a:p>
            <a:pPr eaLnBrk="1" hangingPunct="1">
              <a:buClr>
                <a:srgbClr val="000000"/>
              </a:buClr>
              <a:defRPr/>
            </a:pPr>
            <a:r>
              <a:rPr lang="en-US" altLang="en-US" sz="4800" dirty="0">
                <a:solidFill>
                  <a:schemeClr val="accent2"/>
                </a:solidFill>
                <a:effectLst>
                  <a:outerShdw blurRad="38100" dist="38100" dir="2700000" algn="tl">
                    <a:srgbClr val="000000">
                      <a:alpha val="43137"/>
                    </a:srgbClr>
                  </a:outerShdw>
                </a:effectLst>
                <a:latin typeface="+mn-lt"/>
                <a:ea typeface="ＭＳ Ｐゴシック" panose="020B0600070205080204" pitchFamily="34" charset="-128"/>
                <a:cs typeface="Arial" panose="020B0604020202020204" pitchFamily="34" charset="0"/>
              </a:rPr>
              <a:t>COVID Impacts</a:t>
            </a:r>
          </a:p>
        </p:txBody>
      </p:sp>
      <p:sp>
        <p:nvSpPr>
          <p:cNvPr id="3" name="TextBox 2"/>
          <p:cNvSpPr txBox="1"/>
          <p:nvPr/>
        </p:nvSpPr>
        <p:spPr>
          <a:xfrm>
            <a:off x="619166" y="965463"/>
            <a:ext cx="11084998" cy="5062924"/>
          </a:xfrm>
          <a:prstGeom prst="rect">
            <a:avLst/>
          </a:prstGeom>
          <a:noFill/>
        </p:spPr>
        <p:txBody>
          <a:bodyPr wrap="square" rtlCol="0">
            <a:spAutoFit/>
          </a:bodyPr>
          <a:lstStyle/>
          <a:p>
            <a:pPr marL="742950" lvl="1" indent="-285750">
              <a:spcAft>
                <a:spcPts val="600"/>
              </a:spcAft>
              <a:buFont typeface="Arial" panose="020B0604020202020204" pitchFamily="34" charset="0"/>
              <a:buChar char="•"/>
            </a:pPr>
            <a:r>
              <a:rPr lang="en-US" sz="2800" dirty="0">
                <a:solidFill>
                  <a:schemeClr val="bg1"/>
                </a:solidFill>
              </a:rPr>
              <a:t>Since being on campus was optional at the time as classes moved fully online, what was supposed to be a Big-10 school experience with endless opportunities to meet and connect with others </a:t>
            </a:r>
            <a:r>
              <a:rPr lang="en-US" sz="2800" u="sng" dirty="0">
                <a:solidFill>
                  <a:schemeClr val="bg1"/>
                </a:solidFill>
              </a:rPr>
              <a:t>ended up being quite lonely</a:t>
            </a:r>
            <a:r>
              <a:rPr lang="en-US" sz="2800" dirty="0">
                <a:solidFill>
                  <a:schemeClr val="bg1"/>
                </a:solidFill>
              </a:rPr>
              <a:t>.</a:t>
            </a:r>
          </a:p>
          <a:p>
            <a:pPr marL="742950" lvl="1" indent="-285750">
              <a:spcAft>
                <a:spcPts val="600"/>
              </a:spcAft>
              <a:buFont typeface="Arial" panose="020B0604020202020204" pitchFamily="34" charset="0"/>
              <a:buChar char="•"/>
            </a:pPr>
            <a:r>
              <a:rPr lang="en-US" sz="2800" dirty="0">
                <a:solidFill>
                  <a:schemeClr val="bg1"/>
                </a:solidFill>
              </a:rPr>
              <a:t>My classes were conducted through video lectures or slides, and I </a:t>
            </a:r>
            <a:r>
              <a:rPr lang="en-US" sz="2800" u="sng" dirty="0">
                <a:solidFill>
                  <a:schemeClr val="bg1"/>
                </a:solidFill>
              </a:rPr>
              <a:t>struggled to connect with my professors</a:t>
            </a:r>
            <a:r>
              <a:rPr lang="en-US" sz="2800" dirty="0">
                <a:solidFill>
                  <a:schemeClr val="bg1"/>
                </a:solidFill>
              </a:rPr>
              <a:t>, which highlighted the </a:t>
            </a:r>
            <a:r>
              <a:rPr lang="en-US" sz="2800" u="sng" dirty="0">
                <a:solidFill>
                  <a:schemeClr val="bg1"/>
                </a:solidFill>
              </a:rPr>
              <a:t>significance of support from my classmates</a:t>
            </a:r>
            <a:r>
              <a:rPr lang="en-US" sz="2800" dirty="0">
                <a:solidFill>
                  <a:schemeClr val="bg1"/>
                </a:solidFill>
              </a:rPr>
              <a:t>.</a:t>
            </a:r>
          </a:p>
          <a:p>
            <a:pPr marL="742950" lvl="1" indent="-285750">
              <a:spcAft>
                <a:spcPts val="600"/>
              </a:spcAft>
              <a:buFont typeface="Arial" panose="020B0604020202020204" pitchFamily="34" charset="0"/>
              <a:buChar char="•"/>
            </a:pPr>
            <a:r>
              <a:rPr lang="en-US" sz="2800" dirty="0">
                <a:solidFill>
                  <a:schemeClr val="bg1"/>
                </a:solidFill>
              </a:rPr>
              <a:t>Traditional face-to-face interactions with professors were replaced with virtual meetings, and </a:t>
            </a:r>
            <a:r>
              <a:rPr lang="en-US" sz="2800" u="sng" dirty="0">
                <a:solidFill>
                  <a:schemeClr val="bg1"/>
                </a:solidFill>
              </a:rPr>
              <a:t>the intimate classroom dynamic was lost</a:t>
            </a:r>
            <a:r>
              <a:rPr lang="en-US" sz="2800" dirty="0">
                <a:solidFill>
                  <a:schemeClr val="bg1"/>
                </a:solidFill>
              </a:rPr>
              <a:t>.</a:t>
            </a:r>
          </a:p>
          <a:p>
            <a:pPr marL="742950" lvl="1" indent="-285750">
              <a:spcAft>
                <a:spcPts val="600"/>
              </a:spcAft>
              <a:buFont typeface="Arial" panose="020B0604020202020204" pitchFamily="34" charset="0"/>
              <a:buChar char="•"/>
            </a:pPr>
            <a:r>
              <a:rPr lang="en-US" sz="2800" dirty="0">
                <a:solidFill>
                  <a:schemeClr val="bg1"/>
                </a:solidFill>
              </a:rPr>
              <a:t>Having to do school online also made it </a:t>
            </a:r>
            <a:r>
              <a:rPr lang="en-US" sz="2800" u="sng" dirty="0">
                <a:solidFill>
                  <a:schemeClr val="bg1"/>
                </a:solidFill>
              </a:rPr>
              <a:t>difficult to form close bonds with my professors</a:t>
            </a:r>
            <a:r>
              <a:rPr lang="en-US" sz="2800" dirty="0">
                <a:solidFill>
                  <a:schemeClr val="bg1"/>
                </a:solidFill>
              </a:rPr>
              <a:t>.</a:t>
            </a:r>
          </a:p>
        </p:txBody>
      </p:sp>
    </p:spTree>
    <p:extLst>
      <p:ext uri="{BB962C8B-B14F-4D97-AF65-F5344CB8AC3E}">
        <p14:creationId xmlns:p14="http://schemas.microsoft.com/office/powerpoint/2010/main" val="857534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732092" y="943483"/>
            <a:ext cx="3655179" cy="5016758"/>
          </a:xfrm>
          <a:prstGeom prst="rect">
            <a:avLst/>
          </a:prstGeom>
          <a:solidFill>
            <a:srgbClr val="37424B"/>
          </a:solidFill>
          <a:ln>
            <a:noFill/>
          </a:ln>
          <a:effectLst/>
        </p:spPr>
        <p:txBody>
          <a:bodyPr vert="horz" wrap="square" lIns="91440" tIns="45720" rIns="91440" bIns="45720" numCol="1" anchor="ctr" anchorCtr="0" compatLnSpc="1">
            <a:prstTxWarp prst="textNoShape">
              <a:avLst/>
            </a:prstTxWarp>
            <a:spAutoFit/>
          </a:bodyPr>
          <a:lstStyle/>
          <a:p>
            <a:r>
              <a:rPr lang="en-US" sz="2000" b="1" dirty="0">
                <a:solidFill>
                  <a:schemeClr val="bg1"/>
                </a:solidFill>
              </a:rPr>
              <a:t>Live Session @ Remote Viewing</a:t>
            </a:r>
          </a:p>
          <a:p>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Primarily small group Clinical Skills discussions</a:t>
            </a:r>
          </a:p>
          <a:p>
            <a:pPr marL="285750" indent="-285750">
              <a:buFont typeface="Arial" panose="020B0604020202020204" pitchFamily="34" charset="0"/>
              <a:buChar char="•"/>
            </a:pPr>
            <a:r>
              <a:rPr lang="en-US" sz="2000" b="1" dirty="0">
                <a:solidFill>
                  <a:srgbClr val="FFFF00"/>
                </a:solidFill>
              </a:rPr>
              <a:t>100% Mandatory attendance requirement</a:t>
            </a:r>
          </a:p>
          <a:p>
            <a:pPr marL="285750" indent="-285750">
              <a:buFont typeface="Arial" panose="020B0604020202020204" pitchFamily="34" charset="0"/>
              <a:buChar char="•"/>
            </a:pPr>
            <a:r>
              <a:rPr lang="en-US" sz="2000" dirty="0">
                <a:solidFill>
                  <a:schemeClr val="bg1"/>
                </a:solidFill>
              </a:rPr>
              <a:t>Student log in confirms attendance to these sessions</a:t>
            </a:r>
          </a:p>
          <a:p>
            <a:pPr marL="285750" indent="-285750">
              <a:buFont typeface="Arial" panose="020B0604020202020204" pitchFamily="34" charset="0"/>
              <a:buChar char="•"/>
            </a:pPr>
            <a:r>
              <a:rPr lang="en-US" sz="2000" dirty="0">
                <a:solidFill>
                  <a:schemeClr val="bg1"/>
                </a:solidFill>
              </a:rPr>
              <a:t>Zoom platform; LEAVE CAMERAS ON for duration</a:t>
            </a:r>
          </a:p>
          <a:p>
            <a:pPr marL="285750" indent="-285750">
              <a:buFont typeface="Arial" panose="020B0604020202020204" pitchFamily="34" charset="0"/>
              <a:buChar char="•"/>
            </a:pPr>
            <a:r>
              <a:rPr lang="en-US" sz="2000" dirty="0">
                <a:solidFill>
                  <a:schemeClr val="bg1"/>
                </a:solidFill>
              </a:rPr>
              <a:t>Students must submit Course-specific Excused Absence form on Course/Community Blackboard to Course Director</a:t>
            </a:r>
          </a:p>
          <a:p>
            <a:pPr marL="285750" indent="-285750">
              <a:buFont typeface="Arial" panose="020B0604020202020204" pitchFamily="34" charset="0"/>
              <a:buChar char="•"/>
            </a:pPr>
            <a:r>
              <a:rPr lang="en-US" sz="2000" dirty="0">
                <a:solidFill>
                  <a:schemeClr val="bg1"/>
                </a:solidFill>
              </a:rPr>
              <a:t>If Excused, what make-up session(s) required</a:t>
            </a:r>
          </a:p>
        </p:txBody>
      </p:sp>
      <p:sp>
        <p:nvSpPr>
          <p:cNvPr id="4" name="Title 1"/>
          <p:cNvSpPr txBox="1">
            <a:spLocks/>
          </p:cNvSpPr>
          <p:nvPr/>
        </p:nvSpPr>
        <p:spPr>
          <a:xfrm>
            <a:off x="272573" y="145473"/>
            <a:ext cx="3413860" cy="947737"/>
          </a:xfrm>
          <a:prstGeom prst="rect">
            <a:avLst/>
          </a:prstGeom>
        </p:spPr>
        <p:txBody>
          <a:bodyPr anchor="ctr"/>
          <a:lstStyle>
            <a:lvl1pPr algn="l" rtl="0" eaLnBrk="0" fontAlgn="base" hangingPunct="0">
              <a:lnSpc>
                <a:spcPct val="90000"/>
              </a:lnSpc>
              <a:spcBef>
                <a:spcPct val="0"/>
              </a:spcBef>
              <a:spcAft>
                <a:spcPct val="0"/>
              </a:spcAft>
              <a:defRPr sz="4400" kern="12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bg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bg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bg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bg1"/>
                </a:solidFill>
                <a:latin typeface="Calibri Light" panose="020F0302020204030204" pitchFamily="34" charset="0"/>
              </a:defRPr>
            </a:lvl9pPr>
          </a:lstStyle>
          <a:p>
            <a:pPr algn="ctr" eaLnBrk="1" hangingPunct="1">
              <a:buClr>
                <a:srgbClr val="000000"/>
              </a:buClr>
              <a:defRPr/>
            </a:pPr>
            <a:r>
              <a:rPr lang="en-US" altLang="en-US" sz="4800" dirty="0">
                <a:solidFill>
                  <a:schemeClr val="accent2"/>
                </a:solidFill>
                <a:effectLst>
                  <a:outerShdw blurRad="38100" dist="38100" dir="2700000" algn="tl">
                    <a:srgbClr val="000000">
                      <a:alpha val="43137"/>
                    </a:srgbClr>
                  </a:outerShdw>
                </a:effectLst>
                <a:latin typeface="+mn-lt"/>
                <a:ea typeface="ＭＳ Ｐゴシック" panose="020B0600070205080204" pitchFamily="34" charset="-128"/>
                <a:cs typeface="Arial" panose="020B0604020202020204" pitchFamily="34" charset="0"/>
              </a:rPr>
              <a:t>Attendance</a:t>
            </a:r>
          </a:p>
        </p:txBody>
      </p:sp>
      <p:sp>
        <p:nvSpPr>
          <p:cNvPr id="8" name="Rectangle 7"/>
          <p:cNvSpPr/>
          <p:nvPr/>
        </p:nvSpPr>
        <p:spPr>
          <a:xfrm>
            <a:off x="272573" y="938346"/>
            <a:ext cx="449580" cy="440258"/>
          </a:xfrm>
          <a:prstGeom prst="rect">
            <a:avLst/>
          </a:prstGeom>
          <a:solidFill>
            <a:srgbClr val="3222F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0953" y="67649"/>
            <a:ext cx="7845801" cy="6060777"/>
          </a:xfrm>
          <a:prstGeom prst="rect">
            <a:avLst/>
          </a:prstGeom>
        </p:spPr>
      </p:pic>
      <p:sp>
        <p:nvSpPr>
          <p:cNvPr id="7" name="Rounded Rectangle 6"/>
          <p:cNvSpPr/>
          <p:nvPr/>
        </p:nvSpPr>
        <p:spPr>
          <a:xfrm>
            <a:off x="10357260" y="1308150"/>
            <a:ext cx="1400782" cy="124049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6097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2573" y="145473"/>
            <a:ext cx="3413860" cy="947737"/>
          </a:xfrm>
          <a:prstGeom prst="rect">
            <a:avLst/>
          </a:prstGeom>
        </p:spPr>
        <p:txBody>
          <a:bodyPr anchor="ctr"/>
          <a:lstStyle>
            <a:lvl1pPr algn="l" rtl="0" eaLnBrk="0" fontAlgn="base" hangingPunct="0">
              <a:lnSpc>
                <a:spcPct val="90000"/>
              </a:lnSpc>
              <a:spcBef>
                <a:spcPct val="0"/>
              </a:spcBef>
              <a:spcAft>
                <a:spcPct val="0"/>
              </a:spcAft>
              <a:defRPr sz="4400" kern="12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bg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bg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bg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bg1"/>
                </a:solidFill>
                <a:latin typeface="Calibri Light" panose="020F0302020204030204" pitchFamily="34" charset="0"/>
              </a:defRPr>
            </a:lvl9pPr>
          </a:lstStyle>
          <a:p>
            <a:pPr algn="ctr" eaLnBrk="1" hangingPunct="1">
              <a:buClr>
                <a:srgbClr val="000000"/>
              </a:buClr>
              <a:defRPr/>
            </a:pPr>
            <a:r>
              <a:rPr lang="en-US" altLang="en-US" sz="4800" dirty="0">
                <a:solidFill>
                  <a:schemeClr val="accent2"/>
                </a:solidFill>
                <a:effectLst>
                  <a:outerShdw blurRad="38100" dist="38100" dir="2700000" algn="tl">
                    <a:srgbClr val="000000">
                      <a:alpha val="43137"/>
                    </a:srgbClr>
                  </a:outerShdw>
                </a:effectLst>
                <a:latin typeface="+mn-lt"/>
                <a:ea typeface="ＭＳ Ｐゴシック" panose="020B0600070205080204" pitchFamily="34" charset="-128"/>
                <a:cs typeface="Arial" panose="020B0604020202020204" pitchFamily="34" charset="0"/>
              </a:rPr>
              <a:t>Attendance</a:t>
            </a:r>
          </a:p>
        </p:txBody>
      </p:sp>
      <p:sp>
        <p:nvSpPr>
          <p:cNvPr id="7" name="Rectangle 3"/>
          <p:cNvSpPr>
            <a:spLocks noChangeArrowheads="1"/>
          </p:cNvSpPr>
          <p:nvPr/>
        </p:nvSpPr>
        <p:spPr bwMode="auto">
          <a:xfrm>
            <a:off x="747174" y="951588"/>
            <a:ext cx="3522508" cy="2246769"/>
          </a:xfrm>
          <a:prstGeom prst="rect">
            <a:avLst/>
          </a:prstGeom>
          <a:solidFill>
            <a:srgbClr val="37424B"/>
          </a:solidFill>
          <a:ln>
            <a:noFill/>
          </a:ln>
          <a:effectLst/>
        </p:spPr>
        <p:txBody>
          <a:bodyPr vert="horz" wrap="square" lIns="91440" tIns="45720" rIns="91440" bIns="45720" numCol="1" anchor="ctr" anchorCtr="0" compatLnSpc="1">
            <a:prstTxWarp prst="textNoShape">
              <a:avLst/>
            </a:prstTxWarp>
            <a:spAutoFit/>
          </a:bodyPr>
          <a:lstStyle/>
          <a:p>
            <a:r>
              <a:rPr lang="en-US" sz="2000" b="1" dirty="0">
                <a:solidFill>
                  <a:schemeClr val="bg1"/>
                </a:solidFill>
              </a:rPr>
              <a:t>Live Session @ Remote Viewing</a:t>
            </a:r>
          </a:p>
          <a:p>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Primarily extracurricular sessions; student support; select lectures (none in Block 1)</a:t>
            </a:r>
          </a:p>
          <a:p>
            <a:pPr marL="285750" indent="-285750">
              <a:buFont typeface="Arial" panose="020B0604020202020204" pitchFamily="34" charset="0"/>
              <a:buChar char="•"/>
            </a:pPr>
            <a:r>
              <a:rPr lang="en-US" sz="2000" b="1" dirty="0">
                <a:solidFill>
                  <a:srgbClr val="FFFF00"/>
                </a:solidFill>
              </a:rPr>
              <a:t>NO attendance requirement</a:t>
            </a:r>
          </a:p>
        </p:txBody>
      </p:sp>
      <p:sp>
        <p:nvSpPr>
          <p:cNvPr id="18" name="Rectangle 17"/>
          <p:cNvSpPr/>
          <p:nvPr/>
        </p:nvSpPr>
        <p:spPr>
          <a:xfrm>
            <a:off x="272573" y="938346"/>
            <a:ext cx="449580" cy="440258"/>
          </a:xfrm>
          <a:prstGeom prst="rect">
            <a:avLst/>
          </a:prstGeom>
          <a:solidFill>
            <a:srgbClr val="ED7D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ounded Rectangle 7"/>
          <p:cNvSpPr/>
          <p:nvPr/>
        </p:nvSpPr>
        <p:spPr>
          <a:xfrm>
            <a:off x="10322958" y="1272537"/>
            <a:ext cx="1400782" cy="131502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0260" y="54793"/>
            <a:ext cx="7849861" cy="6064664"/>
          </a:xfrm>
          <a:prstGeom prst="rect">
            <a:avLst/>
          </a:prstGeom>
          <a:ln>
            <a:solidFill>
              <a:schemeClr val="tx1"/>
            </a:solidFill>
          </a:ln>
        </p:spPr>
      </p:pic>
      <p:sp>
        <p:nvSpPr>
          <p:cNvPr id="9" name="Rounded Rectangle 8"/>
          <p:cNvSpPr/>
          <p:nvPr/>
        </p:nvSpPr>
        <p:spPr>
          <a:xfrm>
            <a:off x="10343536" y="2492760"/>
            <a:ext cx="1400782" cy="62981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037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484" y="54793"/>
            <a:ext cx="7813148" cy="6066155"/>
          </a:xfrm>
          <a:prstGeom prst="rect">
            <a:avLst/>
          </a:prstGeom>
        </p:spPr>
      </p:pic>
      <p:sp>
        <p:nvSpPr>
          <p:cNvPr id="4" name="Title 1"/>
          <p:cNvSpPr txBox="1">
            <a:spLocks/>
          </p:cNvSpPr>
          <p:nvPr/>
        </p:nvSpPr>
        <p:spPr>
          <a:xfrm>
            <a:off x="272573" y="145473"/>
            <a:ext cx="3413860" cy="947737"/>
          </a:xfrm>
          <a:prstGeom prst="rect">
            <a:avLst/>
          </a:prstGeom>
        </p:spPr>
        <p:txBody>
          <a:bodyPr anchor="ctr"/>
          <a:lstStyle>
            <a:lvl1pPr algn="l" rtl="0" eaLnBrk="0" fontAlgn="base" hangingPunct="0">
              <a:lnSpc>
                <a:spcPct val="90000"/>
              </a:lnSpc>
              <a:spcBef>
                <a:spcPct val="0"/>
              </a:spcBef>
              <a:spcAft>
                <a:spcPct val="0"/>
              </a:spcAft>
              <a:defRPr sz="4400" kern="12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bg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bg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bg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bg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bg1"/>
                </a:solidFill>
                <a:latin typeface="Calibri Light" panose="020F0302020204030204" pitchFamily="34" charset="0"/>
              </a:defRPr>
            </a:lvl9pPr>
          </a:lstStyle>
          <a:p>
            <a:pPr algn="ctr" eaLnBrk="1" hangingPunct="1">
              <a:buClr>
                <a:srgbClr val="000000"/>
              </a:buClr>
              <a:defRPr/>
            </a:pPr>
            <a:r>
              <a:rPr lang="en-US" altLang="en-US" sz="4800" dirty="0">
                <a:solidFill>
                  <a:schemeClr val="accent2"/>
                </a:solidFill>
                <a:effectLst>
                  <a:outerShdw blurRad="38100" dist="38100" dir="2700000" algn="tl">
                    <a:srgbClr val="000000">
                      <a:alpha val="43137"/>
                    </a:srgbClr>
                  </a:outerShdw>
                </a:effectLst>
                <a:latin typeface="+mn-lt"/>
                <a:ea typeface="ＭＳ Ｐゴシック" panose="020B0600070205080204" pitchFamily="34" charset="-128"/>
                <a:cs typeface="Arial" panose="020B0604020202020204" pitchFamily="34" charset="0"/>
              </a:rPr>
              <a:t>Attendance</a:t>
            </a:r>
          </a:p>
        </p:txBody>
      </p:sp>
      <p:sp>
        <p:nvSpPr>
          <p:cNvPr id="7" name="Rectangle 3"/>
          <p:cNvSpPr>
            <a:spLocks noChangeArrowheads="1"/>
          </p:cNvSpPr>
          <p:nvPr/>
        </p:nvSpPr>
        <p:spPr bwMode="auto">
          <a:xfrm>
            <a:off x="747174" y="940317"/>
            <a:ext cx="3319495" cy="5016758"/>
          </a:xfrm>
          <a:prstGeom prst="rect">
            <a:avLst/>
          </a:prstGeom>
          <a:solidFill>
            <a:srgbClr val="37424B"/>
          </a:solidFill>
          <a:ln>
            <a:noFill/>
          </a:ln>
          <a:effectLst/>
        </p:spPr>
        <p:txBody>
          <a:bodyPr vert="horz" wrap="square" lIns="91440" tIns="45720" rIns="91440" bIns="45720" numCol="1" anchor="ctr" anchorCtr="0" compatLnSpc="1">
            <a:prstTxWarp prst="textNoShape">
              <a:avLst/>
            </a:prstTxWarp>
            <a:spAutoFit/>
          </a:bodyPr>
          <a:lstStyle/>
          <a:p>
            <a:r>
              <a:rPr lang="en-US" sz="2000" b="1" dirty="0">
                <a:solidFill>
                  <a:schemeClr val="bg1"/>
                </a:solidFill>
              </a:rPr>
              <a:t>Live Session @ CUSOM</a:t>
            </a:r>
          </a:p>
          <a:p>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Select PCC lectures</a:t>
            </a:r>
          </a:p>
          <a:p>
            <a:pPr marL="285750" indent="-285750">
              <a:buFont typeface="Arial" panose="020B0604020202020204" pitchFamily="34" charset="0"/>
              <a:buChar char="•"/>
            </a:pPr>
            <a:r>
              <a:rPr lang="en-US" sz="2000" dirty="0">
                <a:solidFill>
                  <a:schemeClr val="bg1"/>
                </a:solidFill>
              </a:rPr>
              <a:t>Primarily labs or small group exercises</a:t>
            </a:r>
          </a:p>
          <a:p>
            <a:pPr marL="285750" indent="-285750">
              <a:buFont typeface="Arial" panose="020B0604020202020204" pitchFamily="34" charset="0"/>
              <a:buChar char="•"/>
            </a:pPr>
            <a:r>
              <a:rPr lang="en-US" sz="2000" dirty="0">
                <a:solidFill>
                  <a:schemeClr val="bg1"/>
                </a:solidFill>
              </a:rPr>
              <a:t> </a:t>
            </a:r>
            <a:r>
              <a:rPr lang="en-US" sz="2000" b="1" dirty="0">
                <a:solidFill>
                  <a:srgbClr val="FFFF00"/>
                </a:solidFill>
              </a:rPr>
              <a:t>100%  Mandatory attendance requirement</a:t>
            </a:r>
          </a:p>
          <a:p>
            <a:pPr marL="285750" indent="-285750">
              <a:buFont typeface="Arial" panose="020B0604020202020204" pitchFamily="34" charset="0"/>
              <a:buChar char="•"/>
            </a:pPr>
            <a:r>
              <a:rPr lang="en-US" sz="2000" dirty="0">
                <a:solidFill>
                  <a:schemeClr val="bg1"/>
                </a:solidFill>
              </a:rPr>
              <a:t>Course-specific Excused Absence form on Course/Community to CD </a:t>
            </a:r>
          </a:p>
          <a:p>
            <a:pPr marL="285750" indent="-285750">
              <a:buFont typeface="Arial" panose="020B0604020202020204" pitchFamily="34" charset="0"/>
              <a:buChar char="•"/>
            </a:pPr>
            <a:r>
              <a:rPr lang="en-US" sz="2000" dirty="0">
                <a:solidFill>
                  <a:schemeClr val="bg1"/>
                </a:solidFill>
              </a:rPr>
              <a:t>If Excused, what make-up session(s) required</a:t>
            </a:r>
          </a:p>
          <a:p>
            <a:pPr marL="285750" indent="-285750">
              <a:buFont typeface="Arial" panose="020B0604020202020204" pitchFamily="34" charset="0"/>
              <a:buChar char="•"/>
            </a:pPr>
            <a:r>
              <a:rPr lang="en-US" sz="2000" dirty="0">
                <a:solidFill>
                  <a:schemeClr val="bg1"/>
                </a:solidFill>
              </a:rPr>
              <a:t>Course Syllabi contain the detailed specific course-related policies and procedures</a:t>
            </a:r>
            <a:endParaRPr lang="en-US" altLang="en-US" sz="2000" dirty="0">
              <a:solidFill>
                <a:schemeClr val="bg1"/>
              </a:solidFill>
              <a:latin typeface="Arial" panose="020B0604020202020204" pitchFamily="34" charset="0"/>
            </a:endParaRPr>
          </a:p>
        </p:txBody>
      </p:sp>
      <p:sp>
        <p:nvSpPr>
          <p:cNvPr id="18" name="Rectangle 17"/>
          <p:cNvSpPr/>
          <p:nvPr/>
        </p:nvSpPr>
        <p:spPr>
          <a:xfrm>
            <a:off x="272573" y="938346"/>
            <a:ext cx="449580" cy="440258"/>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ounded Rectangle 7"/>
          <p:cNvSpPr/>
          <p:nvPr/>
        </p:nvSpPr>
        <p:spPr>
          <a:xfrm>
            <a:off x="10361870" y="1272537"/>
            <a:ext cx="1400782" cy="131502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71438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6"/>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5320</TotalTime>
  <Words>2430</Words>
  <Application>Microsoft Office PowerPoint</Application>
  <PresentationFormat>Widescreen</PresentationFormat>
  <Paragraphs>326</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ＭＳ Ｐゴシック</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Trembly, Lynsey N</dc:creator>
  <cp:lastModifiedBy>Pipes, Deborah A</cp:lastModifiedBy>
  <cp:revision>369</cp:revision>
  <cp:lastPrinted>2024-07-18T13:56:56Z</cp:lastPrinted>
  <dcterms:created xsi:type="dcterms:W3CDTF">2017-07-27T15:17:43Z</dcterms:created>
  <dcterms:modified xsi:type="dcterms:W3CDTF">2025-07-23T21:06:17Z</dcterms:modified>
</cp:coreProperties>
</file>