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95" r:id="rId2"/>
    <p:sldId id="272" r:id="rId3"/>
    <p:sldId id="297" r:id="rId4"/>
    <p:sldId id="306" r:id="rId5"/>
    <p:sldId id="261" r:id="rId6"/>
    <p:sldId id="298" r:id="rId7"/>
    <p:sldId id="281" r:id="rId8"/>
    <p:sldId id="307" r:id="rId9"/>
    <p:sldId id="284" r:id="rId10"/>
    <p:sldId id="301" r:id="rId11"/>
    <p:sldId id="285" r:id="rId12"/>
    <p:sldId id="288" r:id="rId13"/>
    <p:sldId id="290" r:id="rId14"/>
    <p:sldId id="256" r:id="rId15"/>
    <p:sldId id="305" r:id="rId16"/>
    <p:sldId id="264" r:id="rId17"/>
    <p:sldId id="267" r:id="rId18"/>
    <p:sldId id="268" r:id="rId19"/>
    <p:sldId id="270" r:id="rId20"/>
    <p:sldId id="302" r:id="rId21"/>
    <p:sldId id="303" r:id="rId22"/>
    <p:sldId id="299" r:id="rId23"/>
    <p:sldId id="263" r:id="rId24"/>
    <p:sldId id="271" r:id="rId25"/>
    <p:sldId id="265" r:id="rId26"/>
    <p:sldId id="304" r:id="rId27"/>
    <p:sldId id="308"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74B02E1-24DB-4894-BED5-7A532E5BCA17}">
          <p14:sldIdLst>
            <p14:sldId id="295"/>
            <p14:sldId id="272"/>
            <p14:sldId id="297"/>
            <p14:sldId id="306"/>
            <p14:sldId id="261"/>
            <p14:sldId id="298"/>
            <p14:sldId id="281"/>
            <p14:sldId id="307"/>
            <p14:sldId id="284"/>
            <p14:sldId id="301"/>
            <p14:sldId id="285"/>
            <p14:sldId id="288"/>
            <p14:sldId id="290"/>
            <p14:sldId id="256"/>
            <p14:sldId id="305"/>
            <p14:sldId id="264"/>
            <p14:sldId id="267"/>
            <p14:sldId id="268"/>
            <p14:sldId id="270"/>
            <p14:sldId id="302"/>
            <p14:sldId id="303"/>
            <p14:sldId id="299"/>
            <p14:sldId id="263"/>
            <p14:sldId id="271"/>
            <p14:sldId id="265"/>
            <p14:sldId id="304"/>
            <p14:sldId id="308"/>
          </p14:sldIdLst>
        </p14:section>
        <p14:section name="Untitled Section" id="{40B17414-7DC4-49FA-9E82-1EF0B980D0E2}">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0443ACE-FD12-FCFB-413D-A918FEEDFB28}" name="Stone, Angela P." initials="SAP" userId="S::stonea@campbell.edu::57d33358-a039-42af-8345-1605094d3b76"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A71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580" autoAdjust="0"/>
    <p:restoredTop sz="86410"/>
  </p:normalViewPr>
  <p:slideViewPr>
    <p:cSldViewPr snapToGrid="0">
      <p:cViewPr varScale="1">
        <p:scale>
          <a:sx n="103" d="100"/>
          <a:sy n="103" d="100"/>
        </p:scale>
        <p:origin x="114" y="276"/>
      </p:cViewPr>
      <p:guideLst>
        <p:guide orient="horz" pos="2160"/>
        <p:guide pos="3840"/>
      </p:guideLst>
    </p:cSldViewPr>
  </p:slideViewPr>
  <p:outlineViewPr>
    <p:cViewPr>
      <p:scale>
        <a:sx n="33" d="100"/>
        <a:sy n="33" d="100"/>
      </p:scale>
      <p:origin x="0" y="-1668"/>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8" d="100"/>
          <a:sy n="88"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_rels/data1.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_rels/data2.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26.png"/><Relationship Id="rId7" Type="http://schemas.openxmlformats.org/officeDocument/2006/relationships/image" Target="../media/image17.png"/><Relationship Id="rId2" Type="http://schemas.openxmlformats.org/officeDocument/2006/relationships/image" Target="../media/image25.svg"/><Relationship Id="rId1" Type="http://schemas.openxmlformats.org/officeDocument/2006/relationships/image" Target="../media/image24.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27.svg"/></Relationships>
</file>

<file path=ppt/diagrams/_rels/drawing1.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26.png"/><Relationship Id="rId7" Type="http://schemas.openxmlformats.org/officeDocument/2006/relationships/image" Target="../media/image17.png"/><Relationship Id="rId2" Type="http://schemas.openxmlformats.org/officeDocument/2006/relationships/image" Target="../media/image25.svg"/><Relationship Id="rId1" Type="http://schemas.openxmlformats.org/officeDocument/2006/relationships/image" Target="../media/image24.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27.sv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873D06-DE6A-44D5-9C92-719F0840E97D}" type="doc">
      <dgm:prSet loTypeId="urn:microsoft.com/office/officeart/2018/2/layout/IconVerticalSolidList" loCatId="icon" qsTypeId="urn:microsoft.com/office/officeart/2005/8/quickstyle/simple1" qsCatId="simple" csTypeId="urn:microsoft.com/office/officeart/2005/8/colors/accent0_3" csCatId="mainScheme" phldr="1"/>
      <dgm:spPr/>
      <dgm:t>
        <a:bodyPr/>
        <a:lstStyle/>
        <a:p>
          <a:endParaRPr lang="en-US"/>
        </a:p>
      </dgm:t>
    </dgm:pt>
    <dgm:pt modelId="{D3A4A0C7-C44C-4005-B7D2-A2CCAE5513F8}">
      <dgm:prSet/>
      <dgm:spPr/>
      <dgm:t>
        <a:bodyPr/>
        <a:lstStyle/>
        <a:p>
          <a:pPr>
            <a:lnSpc>
              <a:spcPct val="100000"/>
            </a:lnSpc>
          </a:pPr>
          <a:r>
            <a:rPr lang="en-US"/>
            <a:t>Students are billed each semester</a:t>
          </a:r>
        </a:p>
      </dgm:t>
    </dgm:pt>
    <dgm:pt modelId="{2A9A3B2C-FAEC-43AD-9613-7742AB4E9E69}" type="parTrans" cxnId="{7F3737C6-3A3A-47CA-8EA2-89805ECCCF73}">
      <dgm:prSet/>
      <dgm:spPr/>
      <dgm:t>
        <a:bodyPr/>
        <a:lstStyle/>
        <a:p>
          <a:endParaRPr lang="en-US"/>
        </a:p>
      </dgm:t>
    </dgm:pt>
    <dgm:pt modelId="{FEDD1000-3DB4-4EE2-BB25-D8E1B5F35908}" type="sibTrans" cxnId="{7F3737C6-3A3A-47CA-8EA2-89805ECCCF73}">
      <dgm:prSet/>
      <dgm:spPr/>
      <dgm:t>
        <a:bodyPr/>
        <a:lstStyle/>
        <a:p>
          <a:endParaRPr lang="en-US"/>
        </a:p>
      </dgm:t>
    </dgm:pt>
    <dgm:pt modelId="{5BDCD6F5-1FA9-4D35-860C-EC3DFFDE255F}">
      <dgm:prSet/>
      <dgm:spPr/>
      <dgm:t>
        <a:bodyPr/>
        <a:lstStyle/>
        <a:p>
          <a:pPr>
            <a:lnSpc>
              <a:spcPct val="100000"/>
            </a:lnSpc>
          </a:pPr>
          <a:r>
            <a:rPr lang="en-US" dirty="0"/>
            <a:t>On Demand statements are available in TouchNet</a:t>
          </a:r>
        </a:p>
      </dgm:t>
    </dgm:pt>
    <dgm:pt modelId="{8AB984EE-7E65-4395-9141-3CF453AE3D36}" type="parTrans" cxnId="{B0DB4B2E-9478-4F76-8BD8-C08915B22E6E}">
      <dgm:prSet/>
      <dgm:spPr/>
      <dgm:t>
        <a:bodyPr/>
        <a:lstStyle/>
        <a:p>
          <a:endParaRPr lang="en-US"/>
        </a:p>
      </dgm:t>
    </dgm:pt>
    <dgm:pt modelId="{54CBF05D-C3A3-4A37-9D7F-0009B5C0981B}" type="sibTrans" cxnId="{B0DB4B2E-9478-4F76-8BD8-C08915B22E6E}">
      <dgm:prSet/>
      <dgm:spPr/>
      <dgm:t>
        <a:bodyPr/>
        <a:lstStyle/>
        <a:p>
          <a:endParaRPr lang="en-US"/>
        </a:p>
      </dgm:t>
    </dgm:pt>
    <dgm:pt modelId="{6CB106B2-CB01-40AC-BA37-C330F69D03D0}">
      <dgm:prSet/>
      <dgm:spPr/>
      <dgm:t>
        <a:bodyPr/>
        <a:lstStyle/>
        <a:p>
          <a:pPr>
            <a:lnSpc>
              <a:spcPct val="100000"/>
            </a:lnSpc>
          </a:pPr>
          <a:r>
            <a:rPr lang="en-US" dirty="0"/>
            <a:t>Pay online in TouchNet (through Self-Service), at the Bursar’s Office or by mailing a check/money order</a:t>
          </a:r>
        </a:p>
      </dgm:t>
    </dgm:pt>
    <dgm:pt modelId="{D601EF89-5557-4B33-AFFA-1264C0228783}" type="parTrans" cxnId="{E185067D-A25C-4D7B-BA8E-7D3C82ED9B16}">
      <dgm:prSet/>
      <dgm:spPr/>
      <dgm:t>
        <a:bodyPr/>
        <a:lstStyle/>
        <a:p>
          <a:endParaRPr lang="en-US"/>
        </a:p>
      </dgm:t>
    </dgm:pt>
    <dgm:pt modelId="{03A20014-72DA-48BD-8899-2FC51815A5E4}" type="sibTrans" cxnId="{E185067D-A25C-4D7B-BA8E-7D3C82ED9B16}">
      <dgm:prSet/>
      <dgm:spPr/>
      <dgm:t>
        <a:bodyPr/>
        <a:lstStyle/>
        <a:p>
          <a:endParaRPr lang="en-US"/>
        </a:p>
      </dgm:t>
    </dgm:pt>
    <dgm:pt modelId="{42D70262-47F6-4595-A113-4BF17F373E93}">
      <dgm:prSet/>
      <dgm:spPr/>
      <dgm:t>
        <a:bodyPr/>
        <a:lstStyle/>
        <a:p>
          <a:pPr>
            <a:lnSpc>
              <a:spcPct val="100000"/>
            </a:lnSpc>
          </a:pPr>
          <a:r>
            <a:rPr lang="en-US"/>
            <a:t>Payment plans are available through TouchNet each semester</a:t>
          </a:r>
        </a:p>
      </dgm:t>
    </dgm:pt>
    <dgm:pt modelId="{92AFF5A2-5C0E-41D0-927E-2E0676BEB2C2}" type="parTrans" cxnId="{73C5D730-2F36-422C-ABFE-048D848B7D8D}">
      <dgm:prSet/>
      <dgm:spPr/>
      <dgm:t>
        <a:bodyPr/>
        <a:lstStyle/>
        <a:p>
          <a:endParaRPr lang="en-US"/>
        </a:p>
      </dgm:t>
    </dgm:pt>
    <dgm:pt modelId="{52BDBAAE-FC00-43E1-8E39-D040D229BDF4}" type="sibTrans" cxnId="{73C5D730-2F36-422C-ABFE-048D848B7D8D}">
      <dgm:prSet/>
      <dgm:spPr/>
      <dgm:t>
        <a:bodyPr/>
        <a:lstStyle/>
        <a:p>
          <a:endParaRPr lang="en-US"/>
        </a:p>
      </dgm:t>
    </dgm:pt>
    <dgm:pt modelId="{AF6248B6-7F0D-4B5D-8477-18279ECFE206}" type="pres">
      <dgm:prSet presAssocID="{29873D06-DE6A-44D5-9C92-719F0840E97D}" presName="root" presStyleCnt="0">
        <dgm:presLayoutVars>
          <dgm:dir/>
          <dgm:resizeHandles val="exact"/>
        </dgm:presLayoutVars>
      </dgm:prSet>
      <dgm:spPr/>
    </dgm:pt>
    <dgm:pt modelId="{D01455B8-B7DF-4299-91EA-98873CF68875}" type="pres">
      <dgm:prSet presAssocID="{D3A4A0C7-C44C-4005-B7D2-A2CCAE5513F8}" presName="compNode" presStyleCnt="0"/>
      <dgm:spPr/>
    </dgm:pt>
    <dgm:pt modelId="{F9F05377-B24F-433C-BF00-950DC27A0F0E}" type="pres">
      <dgm:prSet presAssocID="{D3A4A0C7-C44C-4005-B7D2-A2CCAE5513F8}" presName="bgRect" presStyleLbl="bgShp" presStyleIdx="0" presStyleCnt="4"/>
      <dgm:spPr/>
    </dgm:pt>
    <dgm:pt modelId="{CF5D18F7-2596-4058-873F-D61E3FF92C2F}" type="pres">
      <dgm:prSet presAssocID="{D3A4A0C7-C44C-4005-B7D2-A2CCAE5513F8}"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Group"/>
        </a:ext>
      </dgm:extLst>
    </dgm:pt>
    <dgm:pt modelId="{EE75C64E-BD1B-40A6-989D-06E4F16BD60B}" type="pres">
      <dgm:prSet presAssocID="{D3A4A0C7-C44C-4005-B7D2-A2CCAE5513F8}" presName="spaceRect" presStyleCnt="0"/>
      <dgm:spPr/>
    </dgm:pt>
    <dgm:pt modelId="{60DE3892-F4CB-4639-8A29-B1BABA86EB3B}" type="pres">
      <dgm:prSet presAssocID="{D3A4A0C7-C44C-4005-B7D2-A2CCAE5513F8}" presName="parTx" presStyleLbl="revTx" presStyleIdx="0" presStyleCnt="4">
        <dgm:presLayoutVars>
          <dgm:chMax val="0"/>
          <dgm:chPref val="0"/>
        </dgm:presLayoutVars>
      </dgm:prSet>
      <dgm:spPr/>
    </dgm:pt>
    <dgm:pt modelId="{0ADFC4C8-FB82-4D1C-832D-09B553678FF2}" type="pres">
      <dgm:prSet presAssocID="{FEDD1000-3DB4-4EE2-BB25-D8E1B5F35908}" presName="sibTrans" presStyleCnt="0"/>
      <dgm:spPr/>
    </dgm:pt>
    <dgm:pt modelId="{D3B9DCFC-6A94-42D7-8044-22A9276290B4}" type="pres">
      <dgm:prSet presAssocID="{5BDCD6F5-1FA9-4D35-860C-EC3DFFDE255F}" presName="compNode" presStyleCnt="0"/>
      <dgm:spPr/>
    </dgm:pt>
    <dgm:pt modelId="{5A3E6840-4A97-407B-82CD-A48B6ADEFF11}" type="pres">
      <dgm:prSet presAssocID="{5BDCD6F5-1FA9-4D35-860C-EC3DFFDE255F}" presName="bgRect" presStyleLbl="bgShp" presStyleIdx="1" presStyleCnt="4"/>
      <dgm:spPr/>
    </dgm:pt>
    <dgm:pt modelId="{837CF93C-FF51-4397-9B5B-57395962E967}" type="pres">
      <dgm:prSet presAssocID="{5BDCD6F5-1FA9-4D35-860C-EC3DFFDE255F}"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heckmark"/>
        </a:ext>
      </dgm:extLst>
    </dgm:pt>
    <dgm:pt modelId="{29861B76-6C7A-4E22-A604-EC95E037D850}" type="pres">
      <dgm:prSet presAssocID="{5BDCD6F5-1FA9-4D35-860C-EC3DFFDE255F}" presName="spaceRect" presStyleCnt="0"/>
      <dgm:spPr/>
    </dgm:pt>
    <dgm:pt modelId="{E3DCF8E4-B90F-4228-A4D4-3378975D0289}" type="pres">
      <dgm:prSet presAssocID="{5BDCD6F5-1FA9-4D35-860C-EC3DFFDE255F}" presName="parTx" presStyleLbl="revTx" presStyleIdx="1" presStyleCnt="4">
        <dgm:presLayoutVars>
          <dgm:chMax val="0"/>
          <dgm:chPref val="0"/>
        </dgm:presLayoutVars>
      </dgm:prSet>
      <dgm:spPr/>
    </dgm:pt>
    <dgm:pt modelId="{210B2C33-75BE-4CEE-8E28-2645128B3043}" type="pres">
      <dgm:prSet presAssocID="{54CBF05D-C3A3-4A37-9D7F-0009B5C0981B}" presName="sibTrans" presStyleCnt="0"/>
      <dgm:spPr/>
    </dgm:pt>
    <dgm:pt modelId="{0CB5B9DB-0829-4E0F-8082-C7881733D1E7}" type="pres">
      <dgm:prSet presAssocID="{6CB106B2-CB01-40AC-BA37-C330F69D03D0}" presName="compNode" presStyleCnt="0"/>
      <dgm:spPr/>
    </dgm:pt>
    <dgm:pt modelId="{BC75E9B0-1993-47B8-81C3-EFFBDFABF9D0}" type="pres">
      <dgm:prSet presAssocID="{6CB106B2-CB01-40AC-BA37-C330F69D03D0}" presName="bgRect" presStyleLbl="bgShp" presStyleIdx="2" presStyleCnt="4"/>
      <dgm:spPr/>
    </dgm:pt>
    <dgm:pt modelId="{BAF5BA7C-4193-4861-AD63-A3E1A527990E}" type="pres">
      <dgm:prSet presAssocID="{6CB106B2-CB01-40AC-BA37-C330F69D03D0}"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Dollar"/>
        </a:ext>
      </dgm:extLst>
    </dgm:pt>
    <dgm:pt modelId="{C706DBB2-BE64-4C99-9A9A-FA36AB142261}" type="pres">
      <dgm:prSet presAssocID="{6CB106B2-CB01-40AC-BA37-C330F69D03D0}" presName="spaceRect" presStyleCnt="0"/>
      <dgm:spPr/>
    </dgm:pt>
    <dgm:pt modelId="{5067F88F-7371-4A52-B631-0AD696D340CE}" type="pres">
      <dgm:prSet presAssocID="{6CB106B2-CB01-40AC-BA37-C330F69D03D0}" presName="parTx" presStyleLbl="revTx" presStyleIdx="2" presStyleCnt="4">
        <dgm:presLayoutVars>
          <dgm:chMax val="0"/>
          <dgm:chPref val="0"/>
        </dgm:presLayoutVars>
      </dgm:prSet>
      <dgm:spPr/>
    </dgm:pt>
    <dgm:pt modelId="{82357EA9-AA83-45FE-AD41-D60253693E40}" type="pres">
      <dgm:prSet presAssocID="{03A20014-72DA-48BD-8899-2FC51815A5E4}" presName="sibTrans" presStyleCnt="0"/>
      <dgm:spPr/>
    </dgm:pt>
    <dgm:pt modelId="{0A22EF89-3F72-4784-B727-0DB0E50CFDB1}" type="pres">
      <dgm:prSet presAssocID="{42D70262-47F6-4595-A113-4BF17F373E93}" presName="compNode" presStyleCnt="0"/>
      <dgm:spPr/>
    </dgm:pt>
    <dgm:pt modelId="{3F6C8DC6-312C-43E7-B01B-F56341D834C1}" type="pres">
      <dgm:prSet presAssocID="{42D70262-47F6-4595-A113-4BF17F373E93}" presName="bgRect" presStyleLbl="bgShp" presStyleIdx="3" presStyleCnt="4"/>
      <dgm:spPr/>
    </dgm:pt>
    <dgm:pt modelId="{0AF6610F-C5C7-4912-A978-05D1F877942A}" type="pres">
      <dgm:prSet presAssocID="{42D70262-47F6-4595-A113-4BF17F373E9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Money"/>
        </a:ext>
      </dgm:extLst>
    </dgm:pt>
    <dgm:pt modelId="{39200AAC-5419-4E82-BB50-81A1B3556130}" type="pres">
      <dgm:prSet presAssocID="{42D70262-47F6-4595-A113-4BF17F373E93}" presName="spaceRect" presStyleCnt="0"/>
      <dgm:spPr/>
    </dgm:pt>
    <dgm:pt modelId="{C0175B95-475E-4632-89AE-C2E34F3EDD24}" type="pres">
      <dgm:prSet presAssocID="{42D70262-47F6-4595-A113-4BF17F373E93}" presName="parTx" presStyleLbl="revTx" presStyleIdx="3" presStyleCnt="4">
        <dgm:presLayoutVars>
          <dgm:chMax val="0"/>
          <dgm:chPref val="0"/>
        </dgm:presLayoutVars>
      </dgm:prSet>
      <dgm:spPr/>
    </dgm:pt>
  </dgm:ptLst>
  <dgm:cxnLst>
    <dgm:cxn modelId="{B386E40E-4727-43B1-92ED-095D6190F203}" type="presOf" srcId="{29873D06-DE6A-44D5-9C92-719F0840E97D}" destId="{AF6248B6-7F0D-4B5D-8477-18279ECFE206}" srcOrd="0" destOrd="0" presId="urn:microsoft.com/office/officeart/2018/2/layout/IconVerticalSolidList"/>
    <dgm:cxn modelId="{EE821B29-8B1A-4F7F-9E8B-DE2390889756}" type="presOf" srcId="{42D70262-47F6-4595-A113-4BF17F373E93}" destId="{C0175B95-475E-4632-89AE-C2E34F3EDD24}" srcOrd="0" destOrd="0" presId="urn:microsoft.com/office/officeart/2018/2/layout/IconVerticalSolidList"/>
    <dgm:cxn modelId="{B0DB4B2E-9478-4F76-8BD8-C08915B22E6E}" srcId="{29873D06-DE6A-44D5-9C92-719F0840E97D}" destId="{5BDCD6F5-1FA9-4D35-860C-EC3DFFDE255F}" srcOrd="1" destOrd="0" parTransId="{8AB984EE-7E65-4395-9141-3CF453AE3D36}" sibTransId="{54CBF05D-C3A3-4A37-9D7F-0009B5C0981B}"/>
    <dgm:cxn modelId="{73C5D730-2F36-422C-ABFE-048D848B7D8D}" srcId="{29873D06-DE6A-44D5-9C92-719F0840E97D}" destId="{42D70262-47F6-4595-A113-4BF17F373E93}" srcOrd="3" destOrd="0" parTransId="{92AFF5A2-5C0E-41D0-927E-2E0676BEB2C2}" sibTransId="{52BDBAAE-FC00-43E1-8E39-D040D229BDF4}"/>
    <dgm:cxn modelId="{E185067D-A25C-4D7B-BA8E-7D3C82ED9B16}" srcId="{29873D06-DE6A-44D5-9C92-719F0840E97D}" destId="{6CB106B2-CB01-40AC-BA37-C330F69D03D0}" srcOrd="2" destOrd="0" parTransId="{D601EF89-5557-4B33-AFFA-1264C0228783}" sibTransId="{03A20014-72DA-48BD-8899-2FC51815A5E4}"/>
    <dgm:cxn modelId="{2266F787-8908-4679-90B8-74FAC38623B0}" type="presOf" srcId="{5BDCD6F5-1FA9-4D35-860C-EC3DFFDE255F}" destId="{E3DCF8E4-B90F-4228-A4D4-3378975D0289}" srcOrd="0" destOrd="0" presId="urn:microsoft.com/office/officeart/2018/2/layout/IconVerticalSolidList"/>
    <dgm:cxn modelId="{18EBC48A-6112-43C8-9BFA-8F9F44CAC293}" type="presOf" srcId="{D3A4A0C7-C44C-4005-B7D2-A2CCAE5513F8}" destId="{60DE3892-F4CB-4639-8A29-B1BABA86EB3B}" srcOrd="0" destOrd="0" presId="urn:microsoft.com/office/officeart/2018/2/layout/IconVerticalSolidList"/>
    <dgm:cxn modelId="{7F3737C6-3A3A-47CA-8EA2-89805ECCCF73}" srcId="{29873D06-DE6A-44D5-9C92-719F0840E97D}" destId="{D3A4A0C7-C44C-4005-B7D2-A2CCAE5513F8}" srcOrd="0" destOrd="0" parTransId="{2A9A3B2C-FAEC-43AD-9613-7742AB4E9E69}" sibTransId="{FEDD1000-3DB4-4EE2-BB25-D8E1B5F35908}"/>
    <dgm:cxn modelId="{B9F552F5-02FD-4888-B672-9DF897DA7C0F}" type="presOf" srcId="{6CB106B2-CB01-40AC-BA37-C330F69D03D0}" destId="{5067F88F-7371-4A52-B631-0AD696D340CE}" srcOrd="0" destOrd="0" presId="urn:microsoft.com/office/officeart/2018/2/layout/IconVerticalSolidList"/>
    <dgm:cxn modelId="{829C5461-0283-4FE6-834F-7708BCC7A55D}" type="presParOf" srcId="{AF6248B6-7F0D-4B5D-8477-18279ECFE206}" destId="{D01455B8-B7DF-4299-91EA-98873CF68875}" srcOrd="0" destOrd="0" presId="urn:microsoft.com/office/officeart/2018/2/layout/IconVerticalSolidList"/>
    <dgm:cxn modelId="{17253B33-B1F9-437A-92B7-07790050D8D3}" type="presParOf" srcId="{D01455B8-B7DF-4299-91EA-98873CF68875}" destId="{F9F05377-B24F-433C-BF00-950DC27A0F0E}" srcOrd="0" destOrd="0" presId="urn:microsoft.com/office/officeart/2018/2/layout/IconVerticalSolidList"/>
    <dgm:cxn modelId="{F33059EB-C39A-4E01-AF93-4D3CF748B10A}" type="presParOf" srcId="{D01455B8-B7DF-4299-91EA-98873CF68875}" destId="{CF5D18F7-2596-4058-873F-D61E3FF92C2F}" srcOrd="1" destOrd="0" presId="urn:microsoft.com/office/officeart/2018/2/layout/IconVerticalSolidList"/>
    <dgm:cxn modelId="{F6BF1345-5059-4A99-8047-D45C64373E34}" type="presParOf" srcId="{D01455B8-B7DF-4299-91EA-98873CF68875}" destId="{EE75C64E-BD1B-40A6-989D-06E4F16BD60B}" srcOrd="2" destOrd="0" presId="urn:microsoft.com/office/officeart/2018/2/layout/IconVerticalSolidList"/>
    <dgm:cxn modelId="{9077D4EA-8E81-43AD-8CEE-4B4D852AC26A}" type="presParOf" srcId="{D01455B8-B7DF-4299-91EA-98873CF68875}" destId="{60DE3892-F4CB-4639-8A29-B1BABA86EB3B}" srcOrd="3" destOrd="0" presId="urn:microsoft.com/office/officeart/2018/2/layout/IconVerticalSolidList"/>
    <dgm:cxn modelId="{9CC91DB9-08FB-4D39-9EE8-7D8C9F3BEED8}" type="presParOf" srcId="{AF6248B6-7F0D-4B5D-8477-18279ECFE206}" destId="{0ADFC4C8-FB82-4D1C-832D-09B553678FF2}" srcOrd="1" destOrd="0" presId="urn:microsoft.com/office/officeart/2018/2/layout/IconVerticalSolidList"/>
    <dgm:cxn modelId="{4DE8F569-74E2-4BCD-9889-CF47B19BB972}" type="presParOf" srcId="{AF6248B6-7F0D-4B5D-8477-18279ECFE206}" destId="{D3B9DCFC-6A94-42D7-8044-22A9276290B4}" srcOrd="2" destOrd="0" presId="urn:microsoft.com/office/officeart/2018/2/layout/IconVerticalSolidList"/>
    <dgm:cxn modelId="{E0C95DFB-8F1A-46D0-8460-5F7FCB51A073}" type="presParOf" srcId="{D3B9DCFC-6A94-42D7-8044-22A9276290B4}" destId="{5A3E6840-4A97-407B-82CD-A48B6ADEFF11}" srcOrd="0" destOrd="0" presId="urn:microsoft.com/office/officeart/2018/2/layout/IconVerticalSolidList"/>
    <dgm:cxn modelId="{1F5E253E-D691-40BA-8B9B-CA3CF6CD5BB4}" type="presParOf" srcId="{D3B9DCFC-6A94-42D7-8044-22A9276290B4}" destId="{837CF93C-FF51-4397-9B5B-57395962E967}" srcOrd="1" destOrd="0" presId="urn:microsoft.com/office/officeart/2018/2/layout/IconVerticalSolidList"/>
    <dgm:cxn modelId="{605770BC-4FC0-4D57-A4A7-B127ECFEE68F}" type="presParOf" srcId="{D3B9DCFC-6A94-42D7-8044-22A9276290B4}" destId="{29861B76-6C7A-4E22-A604-EC95E037D850}" srcOrd="2" destOrd="0" presId="urn:microsoft.com/office/officeart/2018/2/layout/IconVerticalSolidList"/>
    <dgm:cxn modelId="{CB493A59-1E97-44A9-81B3-BAAC3A272A6C}" type="presParOf" srcId="{D3B9DCFC-6A94-42D7-8044-22A9276290B4}" destId="{E3DCF8E4-B90F-4228-A4D4-3378975D0289}" srcOrd="3" destOrd="0" presId="urn:microsoft.com/office/officeart/2018/2/layout/IconVerticalSolidList"/>
    <dgm:cxn modelId="{C67472BB-0E00-4617-B38C-346416F118EC}" type="presParOf" srcId="{AF6248B6-7F0D-4B5D-8477-18279ECFE206}" destId="{210B2C33-75BE-4CEE-8E28-2645128B3043}" srcOrd="3" destOrd="0" presId="urn:microsoft.com/office/officeart/2018/2/layout/IconVerticalSolidList"/>
    <dgm:cxn modelId="{0347B79B-252A-4D95-9EBB-F75736864B9F}" type="presParOf" srcId="{AF6248B6-7F0D-4B5D-8477-18279ECFE206}" destId="{0CB5B9DB-0829-4E0F-8082-C7881733D1E7}" srcOrd="4" destOrd="0" presId="urn:microsoft.com/office/officeart/2018/2/layout/IconVerticalSolidList"/>
    <dgm:cxn modelId="{7AD57966-95F6-41FC-9A43-5092F0E4B778}" type="presParOf" srcId="{0CB5B9DB-0829-4E0F-8082-C7881733D1E7}" destId="{BC75E9B0-1993-47B8-81C3-EFFBDFABF9D0}" srcOrd="0" destOrd="0" presId="urn:microsoft.com/office/officeart/2018/2/layout/IconVerticalSolidList"/>
    <dgm:cxn modelId="{88C442B3-78B1-4D45-A044-C3FD8620B0E2}" type="presParOf" srcId="{0CB5B9DB-0829-4E0F-8082-C7881733D1E7}" destId="{BAF5BA7C-4193-4861-AD63-A3E1A527990E}" srcOrd="1" destOrd="0" presId="urn:microsoft.com/office/officeart/2018/2/layout/IconVerticalSolidList"/>
    <dgm:cxn modelId="{49340090-A3BA-4C79-936C-9FC6ADCB464D}" type="presParOf" srcId="{0CB5B9DB-0829-4E0F-8082-C7881733D1E7}" destId="{C706DBB2-BE64-4C99-9A9A-FA36AB142261}" srcOrd="2" destOrd="0" presId="urn:microsoft.com/office/officeart/2018/2/layout/IconVerticalSolidList"/>
    <dgm:cxn modelId="{75583301-C9EF-4062-B35A-7EBFDAD164EF}" type="presParOf" srcId="{0CB5B9DB-0829-4E0F-8082-C7881733D1E7}" destId="{5067F88F-7371-4A52-B631-0AD696D340CE}" srcOrd="3" destOrd="0" presId="urn:microsoft.com/office/officeart/2018/2/layout/IconVerticalSolidList"/>
    <dgm:cxn modelId="{57815E2A-E5DE-4A30-A0E6-41D880223DB7}" type="presParOf" srcId="{AF6248B6-7F0D-4B5D-8477-18279ECFE206}" destId="{82357EA9-AA83-45FE-AD41-D60253693E40}" srcOrd="5" destOrd="0" presId="urn:microsoft.com/office/officeart/2018/2/layout/IconVerticalSolidList"/>
    <dgm:cxn modelId="{19219BEE-C16D-4D7D-9E82-FD8C58CBFCBF}" type="presParOf" srcId="{AF6248B6-7F0D-4B5D-8477-18279ECFE206}" destId="{0A22EF89-3F72-4784-B727-0DB0E50CFDB1}" srcOrd="6" destOrd="0" presId="urn:microsoft.com/office/officeart/2018/2/layout/IconVerticalSolidList"/>
    <dgm:cxn modelId="{2A957E91-8F14-4304-84F3-1E4B69E34443}" type="presParOf" srcId="{0A22EF89-3F72-4784-B727-0DB0E50CFDB1}" destId="{3F6C8DC6-312C-43E7-B01B-F56341D834C1}" srcOrd="0" destOrd="0" presId="urn:microsoft.com/office/officeart/2018/2/layout/IconVerticalSolidList"/>
    <dgm:cxn modelId="{F3BA46B9-4BB9-4C67-A1DA-4414F542E6BE}" type="presParOf" srcId="{0A22EF89-3F72-4784-B727-0DB0E50CFDB1}" destId="{0AF6610F-C5C7-4912-A978-05D1F877942A}" srcOrd="1" destOrd="0" presId="urn:microsoft.com/office/officeart/2018/2/layout/IconVerticalSolidList"/>
    <dgm:cxn modelId="{B6795C24-B1CA-4B75-916B-AD414B703BAF}" type="presParOf" srcId="{0A22EF89-3F72-4784-B727-0DB0E50CFDB1}" destId="{39200AAC-5419-4E82-BB50-81A1B3556130}" srcOrd="2" destOrd="0" presId="urn:microsoft.com/office/officeart/2018/2/layout/IconVerticalSolidList"/>
    <dgm:cxn modelId="{038F6B86-411A-400D-80ED-36DD6228DD5F}" type="presParOf" srcId="{0A22EF89-3F72-4784-B727-0DB0E50CFDB1}" destId="{C0175B95-475E-4632-89AE-C2E34F3EDD2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5C6459C-8FC1-47A8-83B4-4904191366C1}" type="doc">
      <dgm:prSet loTypeId="urn:microsoft.com/office/officeart/2018/2/layout/IconVerticalSolidList" loCatId="icon" qsTypeId="urn:microsoft.com/office/officeart/2005/8/quickstyle/simple1" qsCatId="simple" csTypeId="urn:microsoft.com/office/officeart/2005/8/colors/accent0_3" csCatId="mainScheme" phldr="1"/>
      <dgm:spPr/>
      <dgm:t>
        <a:bodyPr/>
        <a:lstStyle/>
        <a:p>
          <a:endParaRPr lang="en-US"/>
        </a:p>
      </dgm:t>
    </dgm:pt>
    <dgm:pt modelId="{9ACD7A68-119D-42D3-8EB0-EA2E7D32ED84}">
      <dgm:prSet/>
      <dgm:spPr/>
      <dgm:t>
        <a:bodyPr/>
        <a:lstStyle/>
        <a:p>
          <a:pPr>
            <a:lnSpc>
              <a:spcPct val="100000"/>
            </a:lnSpc>
          </a:pPr>
          <a:r>
            <a:rPr lang="en-US" dirty="0"/>
            <a:t>Electronic Refunds ensure significantly faster receipt of your refund without the risk of a check being lost or returned in the mail. Enroll in TouchNet </a:t>
          </a:r>
          <a:r>
            <a:rPr lang="en-US" dirty="0" err="1"/>
            <a:t>eRefunds</a:t>
          </a:r>
          <a:r>
            <a:rPr lang="en-US" dirty="0"/>
            <a:t> on or before the first day of class. </a:t>
          </a:r>
        </a:p>
      </dgm:t>
    </dgm:pt>
    <dgm:pt modelId="{0ACC0EAC-8710-46A4-AA89-7AFB54251FDB}" type="parTrans" cxnId="{AD0B8EA0-7AFC-4CD1-8FD2-955EF1A74FB5}">
      <dgm:prSet/>
      <dgm:spPr/>
      <dgm:t>
        <a:bodyPr/>
        <a:lstStyle/>
        <a:p>
          <a:endParaRPr lang="en-US"/>
        </a:p>
      </dgm:t>
    </dgm:pt>
    <dgm:pt modelId="{9B2722C6-0038-4C1D-ADBD-3021491F1DB5}" type="sibTrans" cxnId="{AD0B8EA0-7AFC-4CD1-8FD2-955EF1A74FB5}">
      <dgm:prSet/>
      <dgm:spPr/>
      <dgm:t>
        <a:bodyPr/>
        <a:lstStyle/>
        <a:p>
          <a:pPr>
            <a:lnSpc>
              <a:spcPct val="100000"/>
            </a:lnSpc>
          </a:pPr>
          <a:endParaRPr lang="en-US"/>
        </a:p>
      </dgm:t>
    </dgm:pt>
    <dgm:pt modelId="{16DC5388-434D-4D4E-815A-23A020A922E8}">
      <dgm:prSet/>
      <dgm:spPr/>
      <dgm:t>
        <a:bodyPr/>
        <a:lstStyle/>
        <a:p>
          <a:pPr>
            <a:lnSpc>
              <a:spcPct val="100000"/>
            </a:lnSpc>
          </a:pPr>
          <a:r>
            <a:rPr lang="en-US" dirty="0"/>
            <a:t>Students not enrolled in </a:t>
          </a:r>
          <a:r>
            <a:rPr lang="en-US" dirty="0" err="1"/>
            <a:t>eRefunds</a:t>
          </a:r>
          <a:r>
            <a:rPr lang="en-US" dirty="0"/>
            <a:t> by the deadline will receive a paper check by mail to the address we have on file.</a:t>
          </a:r>
        </a:p>
      </dgm:t>
    </dgm:pt>
    <dgm:pt modelId="{54A48354-163A-4A8A-B7EB-FF71962A14E8}" type="parTrans" cxnId="{870E5490-FEE5-42CB-96AF-0D0D02750D6A}">
      <dgm:prSet/>
      <dgm:spPr/>
      <dgm:t>
        <a:bodyPr/>
        <a:lstStyle/>
        <a:p>
          <a:endParaRPr lang="en-US"/>
        </a:p>
      </dgm:t>
    </dgm:pt>
    <dgm:pt modelId="{953665C5-1D3B-4437-A742-3057D58050F4}" type="sibTrans" cxnId="{870E5490-FEE5-42CB-96AF-0D0D02750D6A}">
      <dgm:prSet/>
      <dgm:spPr/>
      <dgm:t>
        <a:bodyPr/>
        <a:lstStyle/>
        <a:p>
          <a:pPr>
            <a:lnSpc>
              <a:spcPct val="100000"/>
            </a:lnSpc>
          </a:pPr>
          <a:endParaRPr lang="en-US"/>
        </a:p>
      </dgm:t>
    </dgm:pt>
    <dgm:pt modelId="{898963F4-D066-4054-93C5-9BA391DB85E9}">
      <dgm:prSet/>
      <dgm:spPr/>
      <dgm:t>
        <a:bodyPr/>
        <a:lstStyle/>
        <a:p>
          <a:pPr>
            <a:lnSpc>
              <a:spcPct val="100000"/>
            </a:lnSpc>
          </a:pPr>
          <a:r>
            <a:rPr lang="en-US" dirty="0"/>
            <a:t>Financial aid disbursement dates vary depending on program.  </a:t>
          </a:r>
        </a:p>
      </dgm:t>
    </dgm:pt>
    <dgm:pt modelId="{4A1F6AAC-44AB-4128-A7DB-FD32B816A613}" type="parTrans" cxnId="{D22F4689-1FD6-4ED0-81D3-444DB20A58E7}">
      <dgm:prSet/>
      <dgm:spPr/>
      <dgm:t>
        <a:bodyPr/>
        <a:lstStyle/>
        <a:p>
          <a:endParaRPr lang="en-US"/>
        </a:p>
      </dgm:t>
    </dgm:pt>
    <dgm:pt modelId="{8C4DC7F3-D139-4A90-8640-2FADB76DE72D}" type="sibTrans" cxnId="{D22F4689-1FD6-4ED0-81D3-444DB20A58E7}">
      <dgm:prSet/>
      <dgm:spPr/>
      <dgm:t>
        <a:bodyPr/>
        <a:lstStyle/>
        <a:p>
          <a:pPr>
            <a:lnSpc>
              <a:spcPct val="100000"/>
            </a:lnSpc>
          </a:pPr>
          <a:endParaRPr lang="en-US"/>
        </a:p>
      </dgm:t>
    </dgm:pt>
    <dgm:pt modelId="{6F7FC5B2-3A03-4653-BE07-4761511B2D17}">
      <dgm:prSet/>
      <dgm:spPr/>
      <dgm:t>
        <a:bodyPr/>
        <a:lstStyle/>
        <a:p>
          <a:pPr>
            <a:lnSpc>
              <a:spcPct val="100000"/>
            </a:lnSpc>
          </a:pPr>
          <a:r>
            <a:rPr lang="en-US" dirty="0"/>
            <a:t>Refunds are processed within 14 days from the date aid is disbursed and a credit balance is created on a student account.</a:t>
          </a:r>
        </a:p>
      </dgm:t>
    </dgm:pt>
    <dgm:pt modelId="{46D221F7-E018-47A6-AE48-0ACF58B77523}" type="parTrans" cxnId="{CE949C55-6171-49D5-BFA4-29BACFB63DDA}">
      <dgm:prSet/>
      <dgm:spPr/>
      <dgm:t>
        <a:bodyPr/>
        <a:lstStyle/>
        <a:p>
          <a:endParaRPr lang="en-US"/>
        </a:p>
      </dgm:t>
    </dgm:pt>
    <dgm:pt modelId="{F37EFEF4-7A5A-41A2-814D-13BA63A5E201}" type="sibTrans" cxnId="{CE949C55-6171-49D5-BFA4-29BACFB63DDA}">
      <dgm:prSet/>
      <dgm:spPr/>
      <dgm:t>
        <a:bodyPr/>
        <a:lstStyle/>
        <a:p>
          <a:endParaRPr lang="en-US"/>
        </a:p>
      </dgm:t>
    </dgm:pt>
    <dgm:pt modelId="{1EF1D271-E594-4183-85E4-EDB6BCCD306D}" type="pres">
      <dgm:prSet presAssocID="{B5C6459C-8FC1-47A8-83B4-4904191366C1}" presName="root" presStyleCnt="0">
        <dgm:presLayoutVars>
          <dgm:dir/>
          <dgm:resizeHandles val="exact"/>
        </dgm:presLayoutVars>
      </dgm:prSet>
      <dgm:spPr/>
    </dgm:pt>
    <dgm:pt modelId="{DDCEBB8F-195E-4083-8FE3-9989F8E13613}" type="pres">
      <dgm:prSet presAssocID="{9ACD7A68-119D-42D3-8EB0-EA2E7D32ED84}" presName="compNode" presStyleCnt="0"/>
      <dgm:spPr/>
    </dgm:pt>
    <dgm:pt modelId="{1294946F-8D44-46C1-A5EE-E7E356042392}" type="pres">
      <dgm:prSet presAssocID="{9ACD7A68-119D-42D3-8EB0-EA2E7D32ED84}" presName="bgRect" presStyleLbl="bgShp" presStyleIdx="0" presStyleCnt="4"/>
      <dgm:spPr/>
    </dgm:pt>
    <dgm:pt modelId="{F9DF9ECE-8F70-4193-BFD4-CA9C2CC8848E}" type="pres">
      <dgm:prSet presAssocID="{9ACD7A68-119D-42D3-8EB0-EA2E7D32ED84}"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topwatch"/>
        </a:ext>
      </dgm:extLst>
    </dgm:pt>
    <dgm:pt modelId="{B41AC17F-CF0E-41ED-9D65-332AE56CF631}" type="pres">
      <dgm:prSet presAssocID="{9ACD7A68-119D-42D3-8EB0-EA2E7D32ED84}" presName="spaceRect" presStyleCnt="0"/>
      <dgm:spPr/>
    </dgm:pt>
    <dgm:pt modelId="{3636D466-704E-4A0E-B6B1-84CC8A1786C1}" type="pres">
      <dgm:prSet presAssocID="{9ACD7A68-119D-42D3-8EB0-EA2E7D32ED84}" presName="parTx" presStyleLbl="revTx" presStyleIdx="0" presStyleCnt="4">
        <dgm:presLayoutVars>
          <dgm:chMax val="0"/>
          <dgm:chPref val="0"/>
        </dgm:presLayoutVars>
      </dgm:prSet>
      <dgm:spPr/>
    </dgm:pt>
    <dgm:pt modelId="{AC04192C-A219-4219-9262-4C88E17D553E}" type="pres">
      <dgm:prSet presAssocID="{9B2722C6-0038-4C1D-ADBD-3021491F1DB5}" presName="sibTrans" presStyleCnt="0"/>
      <dgm:spPr/>
    </dgm:pt>
    <dgm:pt modelId="{1294D903-56C7-4A57-BA10-10A337E8FE45}" type="pres">
      <dgm:prSet presAssocID="{16DC5388-434D-4D4E-815A-23A020A922E8}" presName="compNode" presStyleCnt="0"/>
      <dgm:spPr/>
    </dgm:pt>
    <dgm:pt modelId="{BEDD027B-272C-4F49-A2E7-7A2F9D989333}" type="pres">
      <dgm:prSet presAssocID="{16DC5388-434D-4D4E-815A-23A020A922E8}" presName="bgRect" presStyleLbl="bgShp" presStyleIdx="1" presStyleCnt="4"/>
      <dgm:spPr/>
    </dgm:pt>
    <dgm:pt modelId="{284464BA-5454-4F67-866D-57FAD3962537}" type="pres">
      <dgm:prSet presAssocID="{16DC5388-434D-4D4E-815A-23A020A922E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ooks"/>
        </a:ext>
      </dgm:extLst>
    </dgm:pt>
    <dgm:pt modelId="{16A1175E-6AB7-4351-900C-04FB6A54111B}" type="pres">
      <dgm:prSet presAssocID="{16DC5388-434D-4D4E-815A-23A020A922E8}" presName="spaceRect" presStyleCnt="0"/>
      <dgm:spPr/>
    </dgm:pt>
    <dgm:pt modelId="{59605C3F-0C26-4937-967C-4083D9856885}" type="pres">
      <dgm:prSet presAssocID="{16DC5388-434D-4D4E-815A-23A020A922E8}" presName="parTx" presStyleLbl="revTx" presStyleIdx="1" presStyleCnt="4">
        <dgm:presLayoutVars>
          <dgm:chMax val="0"/>
          <dgm:chPref val="0"/>
        </dgm:presLayoutVars>
      </dgm:prSet>
      <dgm:spPr/>
    </dgm:pt>
    <dgm:pt modelId="{DBCA399B-E845-4160-ACD8-05E1F630AEC0}" type="pres">
      <dgm:prSet presAssocID="{953665C5-1D3B-4437-A742-3057D58050F4}" presName="sibTrans" presStyleCnt="0"/>
      <dgm:spPr/>
    </dgm:pt>
    <dgm:pt modelId="{19F89EC3-E95C-49C6-A1B9-B01088713E39}" type="pres">
      <dgm:prSet presAssocID="{898963F4-D066-4054-93C5-9BA391DB85E9}" presName="compNode" presStyleCnt="0"/>
      <dgm:spPr/>
    </dgm:pt>
    <dgm:pt modelId="{922F9E87-4C6C-49BE-A138-73D0E4EF3258}" type="pres">
      <dgm:prSet presAssocID="{898963F4-D066-4054-93C5-9BA391DB85E9}" presName="bgRect" presStyleLbl="bgShp" presStyleIdx="2" presStyleCnt="4"/>
      <dgm:spPr/>
    </dgm:pt>
    <dgm:pt modelId="{981341AF-6815-4AF6-86B7-8D34A2FA4064}" type="pres">
      <dgm:prSet presAssocID="{898963F4-D066-4054-93C5-9BA391DB85E9}"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Money"/>
        </a:ext>
      </dgm:extLst>
    </dgm:pt>
    <dgm:pt modelId="{07186357-C117-46A7-9E6E-1305F0BCC2E9}" type="pres">
      <dgm:prSet presAssocID="{898963F4-D066-4054-93C5-9BA391DB85E9}" presName="spaceRect" presStyleCnt="0"/>
      <dgm:spPr/>
    </dgm:pt>
    <dgm:pt modelId="{525A85CC-5800-480D-86B7-D4CF05FF9EAF}" type="pres">
      <dgm:prSet presAssocID="{898963F4-D066-4054-93C5-9BA391DB85E9}" presName="parTx" presStyleLbl="revTx" presStyleIdx="2" presStyleCnt="4">
        <dgm:presLayoutVars>
          <dgm:chMax val="0"/>
          <dgm:chPref val="0"/>
        </dgm:presLayoutVars>
      </dgm:prSet>
      <dgm:spPr/>
    </dgm:pt>
    <dgm:pt modelId="{F8E870E3-E7CB-4E5F-A7C2-BBB524894C2A}" type="pres">
      <dgm:prSet presAssocID="{8C4DC7F3-D139-4A90-8640-2FADB76DE72D}" presName="sibTrans" presStyleCnt="0"/>
      <dgm:spPr/>
    </dgm:pt>
    <dgm:pt modelId="{BD68DE46-71D6-4A7C-876C-40DC3FC2A0E6}" type="pres">
      <dgm:prSet presAssocID="{6F7FC5B2-3A03-4653-BE07-4761511B2D17}" presName="compNode" presStyleCnt="0"/>
      <dgm:spPr/>
    </dgm:pt>
    <dgm:pt modelId="{7188EB34-8090-4FBC-B608-198930A793E2}" type="pres">
      <dgm:prSet presAssocID="{6F7FC5B2-3A03-4653-BE07-4761511B2D17}" presName="bgRect" presStyleLbl="bgShp" presStyleIdx="3" presStyleCnt="4"/>
      <dgm:spPr/>
    </dgm:pt>
    <dgm:pt modelId="{E8FD2414-AE75-4929-85A2-3C4BC1E43B30}" type="pres">
      <dgm:prSet presAssocID="{6F7FC5B2-3A03-4653-BE07-4761511B2D17}"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Dollar"/>
        </a:ext>
      </dgm:extLst>
    </dgm:pt>
    <dgm:pt modelId="{5A89B79B-947A-4E4C-BB93-015CFA654891}" type="pres">
      <dgm:prSet presAssocID="{6F7FC5B2-3A03-4653-BE07-4761511B2D17}" presName="spaceRect" presStyleCnt="0"/>
      <dgm:spPr/>
    </dgm:pt>
    <dgm:pt modelId="{33B5350A-4B8F-470B-A59E-10D01C91958F}" type="pres">
      <dgm:prSet presAssocID="{6F7FC5B2-3A03-4653-BE07-4761511B2D17}" presName="parTx" presStyleLbl="revTx" presStyleIdx="3" presStyleCnt="4">
        <dgm:presLayoutVars>
          <dgm:chMax val="0"/>
          <dgm:chPref val="0"/>
        </dgm:presLayoutVars>
      </dgm:prSet>
      <dgm:spPr/>
    </dgm:pt>
  </dgm:ptLst>
  <dgm:cxnLst>
    <dgm:cxn modelId="{4CF93D37-6E6F-4D9F-B8A9-2E04BFF20DE2}" type="presOf" srcId="{898963F4-D066-4054-93C5-9BA391DB85E9}" destId="{525A85CC-5800-480D-86B7-D4CF05FF9EAF}" srcOrd="0" destOrd="0" presId="urn:microsoft.com/office/officeart/2018/2/layout/IconVerticalSolidList"/>
    <dgm:cxn modelId="{4B5DB33A-F8B7-49D9-A4C6-2380A5EAF8BD}" type="presOf" srcId="{9ACD7A68-119D-42D3-8EB0-EA2E7D32ED84}" destId="{3636D466-704E-4A0E-B6B1-84CC8A1786C1}" srcOrd="0" destOrd="0" presId="urn:microsoft.com/office/officeart/2018/2/layout/IconVerticalSolidList"/>
    <dgm:cxn modelId="{14670355-A2CB-445B-9AEB-3CFF5ED31299}" type="presOf" srcId="{B5C6459C-8FC1-47A8-83B4-4904191366C1}" destId="{1EF1D271-E594-4183-85E4-EDB6BCCD306D}" srcOrd="0" destOrd="0" presId="urn:microsoft.com/office/officeart/2018/2/layout/IconVerticalSolidList"/>
    <dgm:cxn modelId="{CE949C55-6171-49D5-BFA4-29BACFB63DDA}" srcId="{B5C6459C-8FC1-47A8-83B4-4904191366C1}" destId="{6F7FC5B2-3A03-4653-BE07-4761511B2D17}" srcOrd="3" destOrd="0" parTransId="{46D221F7-E018-47A6-AE48-0ACF58B77523}" sibTransId="{F37EFEF4-7A5A-41A2-814D-13BA63A5E201}"/>
    <dgm:cxn modelId="{D22F4689-1FD6-4ED0-81D3-444DB20A58E7}" srcId="{B5C6459C-8FC1-47A8-83B4-4904191366C1}" destId="{898963F4-D066-4054-93C5-9BA391DB85E9}" srcOrd="2" destOrd="0" parTransId="{4A1F6AAC-44AB-4128-A7DB-FD32B816A613}" sibTransId="{8C4DC7F3-D139-4A90-8640-2FADB76DE72D}"/>
    <dgm:cxn modelId="{870E5490-FEE5-42CB-96AF-0D0D02750D6A}" srcId="{B5C6459C-8FC1-47A8-83B4-4904191366C1}" destId="{16DC5388-434D-4D4E-815A-23A020A922E8}" srcOrd="1" destOrd="0" parTransId="{54A48354-163A-4A8A-B7EB-FF71962A14E8}" sibTransId="{953665C5-1D3B-4437-A742-3057D58050F4}"/>
    <dgm:cxn modelId="{AD0B8EA0-7AFC-4CD1-8FD2-955EF1A74FB5}" srcId="{B5C6459C-8FC1-47A8-83B4-4904191366C1}" destId="{9ACD7A68-119D-42D3-8EB0-EA2E7D32ED84}" srcOrd="0" destOrd="0" parTransId="{0ACC0EAC-8710-46A4-AA89-7AFB54251FDB}" sibTransId="{9B2722C6-0038-4C1D-ADBD-3021491F1DB5}"/>
    <dgm:cxn modelId="{1468DAC6-D724-4407-B455-EDC0E43F4D4C}" type="presOf" srcId="{16DC5388-434D-4D4E-815A-23A020A922E8}" destId="{59605C3F-0C26-4937-967C-4083D9856885}" srcOrd="0" destOrd="0" presId="urn:microsoft.com/office/officeart/2018/2/layout/IconVerticalSolidList"/>
    <dgm:cxn modelId="{4C9EF4F0-80A6-4E88-BC34-F256E6E1414D}" type="presOf" srcId="{6F7FC5B2-3A03-4653-BE07-4761511B2D17}" destId="{33B5350A-4B8F-470B-A59E-10D01C91958F}" srcOrd="0" destOrd="0" presId="urn:microsoft.com/office/officeart/2018/2/layout/IconVerticalSolidList"/>
    <dgm:cxn modelId="{76BC856C-7800-4911-BEF8-C1070EE0D5D0}" type="presParOf" srcId="{1EF1D271-E594-4183-85E4-EDB6BCCD306D}" destId="{DDCEBB8F-195E-4083-8FE3-9989F8E13613}" srcOrd="0" destOrd="0" presId="urn:microsoft.com/office/officeart/2018/2/layout/IconVerticalSolidList"/>
    <dgm:cxn modelId="{DBA656F6-4C2B-4C78-A9B8-FCEF22293298}" type="presParOf" srcId="{DDCEBB8F-195E-4083-8FE3-9989F8E13613}" destId="{1294946F-8D44-46C1-A5EE-E7E356042392}" srcOrd="0" destOrd="0" presId="urn:microsoft.com/office/officeart/2018/2/layout/IconVerticalSolidList"/>
    <dgm:cxn modelId="{F2C0B058-BB0D-4279-9878-521D2B72C98F}" type="presParOf" srcId="{DDCEBB8F-195E-4083-8FE3-9989F8E13613}" destId="{F9DF9ECE-8F70-4193-BFD4-CA9C2CC8848E}" srcOrd="1" destOrd="0" presId="urn:microsoft.com/office/officeart/2018/2/layout/IconVerticalSolidList"/>
    <dgm:cxn modelId="{D14BC99D-9B9E-4A14-A350-3B3FBFF74BE4}" type="presParOf" srcId="{DDCEBB8F-195E-4083-8FE3-9989F8E13613}" destId="{B41AC17F-CF0E-41ED-9D65-332AE56CF631}" srcOrd="2" destOrd="0" presId="urn:microsoft.com/office/officeart/2018/2/layout/IconVerticalSolidList"/>
    <dgm:cxn modelId="{8055D985-0CD2-4461-9EDE-F028B929456B}" type="presParOf" srcId="{DDCEBB8F-195E-4083-8FE3-9989F8E13613}" destId="{3636D466-704E-4A0E-B6B1-84CC8A1786C1}" srcOrd="3" destOrd="0" presId="urn:microsoft.com/office/officeart/2018/2/layout/IconVerticalSolidList"/>
    <dgm:cxn modelId="{E6B061E0-3706-4B41-89BC-7CAAE8DB59A0}" type="presParOf" srcId="{1EF1D271-E594-4183-85E4-EDB6BCCD306D}" destId="{AC04192C-A219-4219-9262-4C88E17D553E}" srcOrd="1" destOrd="0" presId="urn:microsoft.com/office/officeart/2018/2/layout/IconVerticalSolidList"/>
    <dgm:cxn modelId="{100FAA36-6E8F-4C1A-BF62-445340AFDDE8}" type="presParOf" srcId="{1EF1D271-E594-4183-85E4-EDB6BCCD306D}" destId="{1294D903-56C7-4A57-BA10-10A337E8FE45}" srcOrd="2" destOrd="0" presId="urn:microsoft.com/office/officeart/2018/2/layout/IconVerticalSolidList"/>
    <dgm:cxn modelId="{EF997A1B-4141-401E-9DE8-F69842A72FB3}" type="presParOf" srcId="{1294D903-56C7-4A57-BA10-10A337E8FE45}" destId="{BEDD027B-272C-4F49-A2E7-7A2F9D989333}" srcOrd="0" destOrd="0" presId="urn:microsoft.com/office/officeart/2018/2/layout/IconVerticalSolidList"/>
    <dgm:cxn modelId="{FB6F4348-5B57-457C-B033-E770687C6F5D}" type="presParOf" srcId="{1294D903-56C7-4A57-BA10-10A337E8FE45}" destId="{284464BA-5454-4F67-866D-57FAD3962537}" srcOrd="1" destOrd="0" presId="urn:microsoft.com/office/officeart/2018/2/layout/IconVerticalSolidList"/>
    <dgm:cxn modelId="{DCC30E3C-052A-4B2F-A4E8-6A5EE7C00D5D}" type="presParOf" srcId="{1294D903-56C7-4A57-BA10-10A337E8FE45}" destId="{16A1175E-6AB7-4351-900C-04FB6A54111B}" srcOrd="2" destOrd="0" presId="urn:microsoft.com/office/officeart/2018/2/layout/IconVerticalSolidList"/>
    <dgm:cxn modelId="{C613F3F5-DCB9-46FD-8CA7-9A9B17A7E9A0}" type="presParOf" srcId="{1294D903-56C7-4A57-BA10-10A337E8FE45}" destId="{59605C3F-0C26-4937-967C-4083D9856885}" srcOrd="3" destOrd="0" presId="urn:microsoft.com/office/officeart/2018/2/layout/IconVerticalSolidList"/>
    <dgm:cxn modelId="{EAE454EA-9E60-435D-88BC-5BC06C7122E4}" type="presParOf" srcId="{1EF1D271-E594-4183-85E4-EDB6BCCD306D}" destId="{DBCA399B-E845-4160-ACD8-05E1F630AEC0}" srcOrd="3" destOrd="0" presId="urn:microsoft.com/office/officeart/2018/2/layout/IconVerticalSolidList"/>
    <dgm:cxn modelId="{419A8CE7-0132-4A0E-83CD-DD87899228F6}" type="presParOf" srcId="{1EF1D271-E594-4183-85E4-EDB6BCCD306D}" destId="{19F89EC3-E95C-49C6-A1B9-B01088713E39}" srcOrd="4" destOrd="0" presId="urn:microsoft.com/office/officeart/2018/2/layout/IconVerticalSolidList"/>
    <dgm:cxn modelId="{C4B97E46-EA6F-40CD-80D0-BE84E9B743ED}" type="presParOf" srcId="{19F89EC3-E95C-49C6-A1B9-B01088713E39}" destId="{922F9E87-4C6C-49BE-A138-73D0E4EF3258}" srcOrd="0" destOrd="0" presId="urn:microsoft.com/office/officeart/2018/2/layout/IconVerticalSolidList"/>
    <dgm:cxn modelId="{A18AC04F-9329-4EF0-AC03-83822F19FE03}" type="presParOf" srcId="{19F89EC3-E95C-49C6-A1B9-B01088713E39}" destId="{981341AF-6815-4AF6-86B7-8D34A2FA4064}" srcOrd="1" destOrd="0" presId="urn:microsoft.com/office/officeart/2018/2/layout/IconVerticalSolidList"/>
    <dgm:cxn modelId="{93374CFB-34EC-4005-BF14-3D02DFDC4762}" type="presParOf" srcId="{19F89EC3-E95C-49C6-A1B9-B01088713E39}" destId="{07186357-C117-46A7-9E6E-1305F0BCC2E9}" srcOrd="2" destOrd="0" presId="urn:microsoft.com/office/officeart/2018/2/layout/IconVerticalSolidList"/>
    <dgm:cxn modelId="{CD2AD588-3D87-4D9D-833F-A0A7A3721C51}" type="presParOf" srcId="{19F89EC3-E95C-49C6-A1B9-B01088713E39}" destId="{525A85CC-5800-480D-86B7-D4CF05FF9EAF}" srcOrd="3" destOrd="0" presId="urn:microsoft.com/office/officeart/2018/2/layout/IconVerticalSolidList"/>
    <dgm:cxn modelId="{247E9BAF-BD3E-458D-93A2-A24B9954FA9B}" type="presParOf" srcId="{1EF1D271-E594-4183-85E4-EDB6BCCD306D}" destId="{F8E870E3-E7CB-4E5F-A7C2-BBB524894C2A}" srcOrd="5" destOrd="0" presId="urn:microsoft.com/office/officeart/2018/2/layout/IconVerticalSolidList"/>
    <dgm:cxn modelId="{32301394-47CC-4252-8C8D-C209B2AE88A6}" type="presParOf" srcId="{1EF1D271-E594-4183-85E4-EDB6BCCD306D}" destId="{BD68DE46-71D6-4A7C-876C-40DC3FC2A0E6}" srcOrd="6" destOrd="0" presId="urn:microsoft.com/office/officeart/2018/2/layout/IconVerticalSolidList"/>
    <dgm:cxn modelId="{28452484-250E-447E-B995-041051661DAE}" type="presParOf" srcId="{BD68DE46-71D6-4A7C-876C-40DC3FC2A0E6}" destId="{7188EB34-8090-4FBC-B608-198930A793E2}" srcOrd="0" destOrd="0" presId="urn:microsoft.com/office/officeart/2018/2/layout/IconVerticalSolidList"/>
    <dgm:cxn modelId="{68DA6FC2-86E7-4DCA-A749-9D9F88EE2033}" type="presParOf" srcId="{BD68DE46-71D6-4A7C-876C-40DC3FC2A0E6}" destId="{E8FD2414-AE75-4929-85A2-3C4BC1E43B30}" srcOrd="1" destOrd="0" presId="urn:microsoft.com/office/officeart/2018/2/layout/IconVerticalSolidList"/>
    <dgm:cxn modelId="{4875DA35-F311-4C59-9207-9E7E7F7EBCD9}" type="presParOf" srcId="{BD68DE46-71D6-4A7C-876C-40DC3FC2A0E6}" destId="{5A89B79B-947A-4E4C-BB93-015CFA654891}" srcOrd="2" destOrd="0" presId="urn:microsoft.com/office/officeart/2018/2/layout/IconVerticalSolidList"/>
    <dgm:cxn modelId="{E02E912A-145F-40D4-856D-0C324E95E897}" type="presParOf" srcId="{BD68DE46-71D6-4A7C-876C-40DC3FC2A0E6}" destId="{33B5350A-4B8F-470B-A59E-10D01C91958F}"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F05377-B24F-433C-BF00-950DC27A0F0E}">
      <dsp:nvSpPr>
        <dsp:cNvPr id="0" name=""/>
        <dsp:cNvSpPr/>
      </dsp:nvSpPr>
      <dsp:spPr>
        <a:xfrm>
          <a:off x="0" y="2315"/>
          <a:ext cx="6261100" cy="117344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5D18F7-2596-4058-873F-D61E3FF92C2F}">
      <dsp:nvSpPr>
        <dsp:cNvPr id="0" name=""/>
        <dsp:cNvSpPr/>
      </dsp:nvSpPr>
      <dsp:spPr>
        <a:xfrm>
          <a:off x="354965" y="266339"/>
          <a:ext cx="645392" cy="64539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DE3892-F4CB-4639-8A29-B1BABA86EB3B}">
      <dsp:nvSpPr>
        <dsp:cNvPr id="0" name=""/>
        <dsp:cNvSpPr/>
      </dsp:nvSpPr>
      <dsp:spPr>
        <a:xfrm>
          <a:off x="1355324" y="2315"/>
          <a:ext cx="4905775" cy="1173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189" tIns="124189" rIns="124189" bIns="124189" numCol="1" spcCol="1270" anchor="ctr" anchorCtr="0">
          <a:noAutofit/>
        </a:bodyPr>
        <a:lstStyle/>
        <a:p>
          <a:pPr marL="0" lvl="0" indent="0" algn="l" defTabSz="844550">
            <a:lnSpc>
              <a:spcPct val="100000"/>
            </a:lnSpc>
            <a:spcBef>
              <a:spcPct val="0"/>
            </a:spcBef>
            <a:spcAft>
              <a:spcPct val="35000"/>
            </a:spcAft>
            <a:buNone/>
          </a:pPr>
          <a:r>
            <a:rPr lang="en-US" sz="1900" kern="1200"/>
            <a:t>Students are billed each semester</a:t>
          </a:r>
        </a:p>
      </dsp:txBody>
      <dsp:txXfrm>
        <a:off x="1355324" y="2315"/>
        <a:ext cx="4905775" cy="1173440"/>
      </dsp:txXfrm>
    </dsp:sp>
    <dsp:sp modelId="{5A3E6840-4A97-407B-82CD-A48B6ADEFF11}">
      <dsp:nvSpPr>
        <dsp:cNvPr id="0" name=""/>
        <dsp:cNvSpPr/>
      </dsp:nvSpPr>
      <dsp:spPr>
        <a:xfrm>
          <a:off x="0" y="1469116"/>
          <a:ext cx="6261100" cy="117344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7CF93C-FF51-4397-9B5B-57395962E967}">
      <dsp:nvSpPr>
        <dsp:cNvPr id="0" name=""/>
        <dsp:cNvSpPr/>
      </dsp:nvSpPr>
      <dsp:spPr>
        <a:xfrm>
          <a:off x="354965" y="1733140"/>
          <a:ext cx="645392" cy="64539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DCF8E4-B90F-4228-A4D4-3378975D0289}">
      <dsp:nvSpPr>
        <dsp:cNvPr id="0" name=""/>
        <dsp:cNvSpPr/>
      </dsp:nvSpPr>
      <dsp:spPr>
        <a:xfrm>
          <a:off x="1355324" y="1469116"/>
          <a:ext cx="4905775" cy="1173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189" tIns="124189" rIns="124189" bIns="124189" numCol="1" spcCol="1270" anchor="ctr" anchorCtr="0">
          <a:noAutofit/>
        </a:bodyPr>
        <a:lstStyle/>
        <a:p>
          <a:pPr marL="0" lvl="0" indent="0" algn="l" defTabSz="844550">
            <a:lnSpc>
              <a:spcPct val="100000"/>
            </a:lnSpc>
            <a:spcBef>
              <a:spcPct val="0"/>
            </a:spcBef>
            <a:spcAft>
              <a:spcPct val="35000"/>
            </a:spcAft>
            <a:buNone/>
          </a:pPr>
          <a:r>
            <a:rPr lang="en-US" sz="1900" kern="1200" dirty="0"/>
            <a:t>On Demand statements are available in TouchNet</a:t>
          </a:r>
        </a:p>
      </dsp:txBody>
      <dsp:txXfrm>
        <a:off x="1355324" y="1469116"/>
        <a:ext cx="4905775" cy="1173440"/>
      </dsp:txXfrm>
    </dsp:sp>
    <dsp:sp modelId="{BC75E9B0-1993-47B8-81C3-EFFBDFABF9D0}">
      <dsp:nvSpPr>
        <dsp:cNvPr id="0" name=""/>
        <dsp:cNvSpPr/>
      </dsp:nvSpPr>
      <dsp:spPr>
        <a:xfrm>
          <a:off x="0" y="2935917"/>
          <a:ext cx="6261100" cy="117344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F5BA7C-4193-4861-AD63-A3E1A527990E}">
      <dsp:nvSpPr>
        <dsp:cNvPr id="0" name=""/>
        <dsp:cNvSpPr/>
      </dsp:nvSpPr>
      <dsp:spPr>
        <a:xfrm>
          <a:off x="354965" y="3199941"/>
          <a:ext cx="645392" cy="64539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67F88F-7371-4A52-B631-0AD696D340CE}">
      <dsp:nvSpPr>
        <dsp:cNvPr id="0" name=""/>
        <dsp:cNvSpPr/>
      </dsp:nvSpPr>
      <dsp:spPr>
        <a:xfrm>
          <a:off x="1355324" y="2935917"/>
          <a:ext cx="4905775" cy="1173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189" tIns="124189" rIns="124189" bIns="124189" numCol="1" spcCol="1270" anchor="ctr" anchorCtr="0">
          <a:noAutofit/>
        </a:bodyPr>
        <a:lstStyle/>
        <a:p>
          <a:pPr marL="0" lvl="0" indent="0" algn="l" defTabSz="844550">
            <a:lnSpc>
              <a:spcPct val="100000"/>
            </a:lnSpc>
            <a:spcBef>
              <a:spcPct val="0"/>
            </a:spcBef>
            <a:spcAft>
              <a:spcPct val="35000"/>
            </a:spcAft>
            <a:buNone/>
          </a:pPr>
          <a:r>
            <a:rPr lang="en-US" sz="1900" kern="1200" dirty="0"/>
            <a:t>Pay online in TouchNet (through Self-Service), at the Bursar’s Office or by mailing a check/money order</a:t>
          </a:r>
        </a:p>
      </dsp:txBody>
      <dsp:txXfrm>
        <a:off x="1355324" y="2935917"/>
        <a:ext cx="4905775" cy="1173440"/>
      </dsp:txXfrm>
    </dsp:sp>
    <dsp:sp modelId="{3F6C8DC6-312C-43E7-B01B-F56341D834C1}">
      <dsp:nvSpPr>
        <dsp:cNvPr id="0" name=""/>
        <dsp:cNvSpPr/>
      </dsp:nvSpPr>
      <dsp:spPr>
        <a:xfrm>
          <a:off x="0" y="4402718"/>
          <a:ext cx="6261100" cy="117344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F6610F-C5C7-4912-A978-05D1F877942A}">
      <dsp:nvSpPr>
        <dsp:cNvPr id="0" name=""/>
        <dsp:cNvSpPr/>
      </dsp:nvSpPr>
      <dsp:spPr>
        <a:xfrm>
          <a:off x="354965" y="4666742"/>
          <a:ext cx="645392" cy="64539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175B95-475E-4632-89AE-C2E34F3EDD24}">
      <dsp:nvSpPr>
        <dsp:cNvPr id="0" name=""/>
        <dsp:cNvSpPr/>
      </dsp:nvSpPr>
      <dsp:spPr>
        <a:xfrm>
          <a:off x="1355324" y="4402718"/>
          <a:ext cx="4905775" cy="1173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189" tIns="124189" rIns="124189" bIns="124189" numCol="1" spcCol="1270" anchor="ctr" anchorCtr="0">
          <a:noAutofit/>
        </a:bodyPr>
        <a:lstStyle/>
        <a:p>
          <a:pPr marL="0" lvl="0" indent="0" algn="l" defTabSz="844550">
            <a:lnSpc>
              <a:spcPct val="100000"/>
            </a:lnSpc>
            <a:spcBef>
              <a:spcPct val="0"/>
            </a:spcBef>
            <a:spcAft>
              <a:spcPct val="35000"/>
            </a:spcAft>
            <a:buNone/>
          </a:pPr>
          <a:r>
            <a:rPr lang="en-US" sz="1900" kern="1200"/>
            <a:t>Payment plans are available through TouchNet each semester</a:t>
          </a:r>
        </a:p>
      </dsp:txBody>
      <dsp:txXfrm>
        <a:off x="1355324" y="4402718"/>
        <a:ext cx="4905775" cy="11734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94946F-8D44-46C1-A5EE-E7E356042392}">
      <dsp:nvSpPr>
        <dsp:cNvPr id="0" name=""/>
        <dsp:cNvSpPr/>
      </dsp:nvSpPr>
      <dsp:spPr>
        <a:xfrm>
          <a:off x="0" y="1493"/>
          <a:ext cx="10830641" cy="757026"/>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DF9ECE-8F70-4193-BFD4-CA9C2CC8848E}">
      <dsp:nvSpPr>
        <dsp:cNvPr id="0" name=""/>
        <dsp:cNvSpPr/>
      </dsp:nvSpPr>
      <dsp:spPr>
        <a:xfrm>
          <a:off x="229000" y="171824"/>
          <a:ext cx="416364" cy="41636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36D466-704E-4A0E-B6B1-84CC8A1786C1}">
      <dsp:nvSpPr>
        <dsp:cNvPr id="0" name=""/>
        <dsp:cNvSpPr/>
      </dsp:nvSpPr>
      <dsp:spPr>
        <a:xfrm>
          <a:off x="874365" y="1493"/>
          <a:ext cx="9956275" cy="757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119" tIns="80119" rIns="80119" bIns="80119" numCol="1" spcCol="1270" anchor="ctr" anchorCtr="0">
          <a:noAutofit/>
        </a:bodyPr>
        <a:lstStyle/>
        <a:p>
          <a:pPr marL="0" lvl="0" indent="0" algn="l" defTabSz="800100">
            <a:lnSpc>
              <a:spcPct val="100000"/>
            </a:lnSpc>
            <a:spcBef>
              <a:spcPct val="0"/>
            </a:spcBef>
            <a:spcAft>
              <a:spcPct val="35000"/>
            </a:spcAft>
            <a:buNone/>
          </a:pPr>
          <a:r>
            <a:rPr lang="en-US" sz="1800" kern="1200" dirty="0"/>
            <a:t>Electronic Refunds ensure significantly faster receipt of your refund without the risk of a check being lost or returned in the mail. Enroll in TouchNet </a:t>
          </a:r>
          <a:r>
            <a:rPr lang="en-US" sz="1800" kern="1200" dirty="0" err="1"/>
            <a:t>eRefunds</a:t>
          </a:r>
          <a:r>
            <a:rPr lang="en-US" sz="1800" kern="1200" dirty="0"/>
            <a:t> on or before the first day of class. </a:t>
          </a:r>
        </a:p>
      </dsp:txBody>
      <dsp:txXfrm>
        <a:off x="874365" y="1493"/>
        <a:ext cx="9956275" cy="757026"/>
      </dsp:txXfrm>
    </dsp:sp>
    <dsp:sp modelId="{BEDD027B-272C-4F49-A2E7-7A2F9D989333}">
      <dsp:nvSpPr>
        <dsp:cNvPr id="0" name=""/>
        <dsp:cNvSpPr/>
      </dsp:nvSpPr>
      <dsp:spPr>
        <a:xfrm>
          <a:off x="0" y="947776"/>
          <a:ext cx="10830641" cy="757026"/>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84464BA-5454-4F67-866D-57FAD3962537}">
      <dsp:nvSpPr>
        <dsp:cNvPr id="0" name=""/>
        <dsp:cNvSpPr/>
      </dsp:nvSpPr>
      <dsp:spPr>
        <a:xfrm>
          <a:off x="229000" y="1118107"/>
          <a:ext cx="416364" cy="41636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605C3F-0C26-4937-967C-4083D9856885}">
      <dsp:nvSpPr>
        <dsp:cNvPr id="0" name=""/>
        <dsp:cNvSpPr/>
      </dsp:nvSpPr>
      <dsp:spPr>
        <a:xfrm>
          <a:off x="874365" y="947776"/>
          <a:ext cx="9956275" cy="757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119" tIns="80119" rIns="80119" bIns="80119" numCol="1" spcCol="1270" anchor="ctr" anchorCtr="0">
          <a:noAutofit/>
        </a:bodyPr>
        <a:lstStyle/>
        <a:p>
          <a:pPr marL="0" lvl="0" indent="0" algn="l" defTabSz="800100">
            <a:lnSpc>
              <a:spcPct val="100000"/>
            </a:lnSpc>
            <a:spcBef>
              <a:spcPct val="0"/>
            </a:spcBef>
            <a:spcAft>
              <a:spcPct val="35000"/>
            </a:spcAft>
            <a:buNone/>
          </a:pPr>
          <a:r>
            <a:rPr lang="en-US" sz="1800" kern="1200" dirty="0"/>
            <a:t>Students not enrolled in </a:t>
          </a:r>
          <a:r>
            <a:rPr lang="en-US" sz="1800" kern="1200" dirty="0" err="1"/>
            <a:t>eRefunds</a:t>
          </a:r>
          <a:r>
            <a:rPr lang="en-US" sz="1800" kern="1200" dirty="0"/>
            <a:t> by the deadline will receive a paper check by mail to the address we have on file.</a:t>
          </a:r>
        </a:p>
      </dsp:txBody>
      <dsp:txXfrm>
        <a:off x="874365" y="947776"/>
        <a:ext cx="9956275" cy="757026"/>
      </dsp:txXfrm>
    </dsp:sp>
    <dsp:sp modelId="{922F9E87-4C6C-49BE-A138-73D0E4EF3258}">
      <dsp:nvSpPr>
        <dsp:cNvPr id="0" name=""/>
        <dsp:cNvSpPr/>
      </dsp:nvSpPr>
      <dsp:spPr>
        <a:xfrm>
          <a:off x="0" y="1894059"/>
          <a:ext cx="10830641" cy="757026"/>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81341AF-6815-4AF6-86B7-8D34A2FA4064}">
      <dsp:nvSpPr>
        <dsp:cNvPr id="0" name=""/>
        <dsp:cNvSpPr/>
      </dsp:nvSpPr>
      <dsp:spPr>
        <a:xfrm>
          <a:off x="229000" y="2064390"/>
          <a:ext cx="416364" cy="41636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5A85CC-5800-480D-86B7-D4CF05FF9EAF}">
      <dsp:nvSpPr>
        <dsp:cNvPr id="0" name=""/>
        <dsp:cNvSpPr/>
      </dsp:nvSpPr>
      <dsp:spPr>
        <a:xfrm>
          <a:off x="874365" y="1894059"/>
          <a:ext cx="9956275" cy="757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119" tIns="80119" rIns="80119" bIns="80119" numCol="1" spcCol="1270" anchor="ctr" anchorCtr="0">
          <a:noAutofit/>
        </a:bodyPr>
        <a:lstStyle/>
        <a:p>
          <a:pPr marL="0" lvl="0" indent="0" algn="l" defTabSz="800100">
            <a:lnSpc>
              <a:spcPct val="100000"/>
            </a:lnSpc>
            <a:spcBef>
              <a:spcPct val="0"/>
            </a:spcBef>
            <a:spcAft>
              <a:spcPct val="35000"/>
            </a:spcAft>
            <a:buNone/>
          </a:pPr>
          <a:r>
            <a:rPr lang="en-US" sz="1800" kern="1200" dirty="0"/>
            <a:t>Financial aid disbursement dates vary depending on program.  </a:t>
          </a:r>
        </a:p>
      </dsp:txBody>
      <dsp:txXfrm>
        <a:off x="874365" y="1894059"/>
        <a:ext cx="9956275" cy="757026"/>
      </dsp:txXfrm>
    </dsp:sp>
    <dsp:sp modelId="{7188EB34-8090-4FBC-B608-198930A793E2}">
      <dsp:nvSpPr>
        <dsp:cNvPr id="0" name=""/>
        <dsp:cNvSpPr/>
      </dsp:nvSpPr>
      <dsp:spPr>
        <a:xfrm>
          <a:off x="0" y="2840342"/>
          <a:ext cx="10830641" cy="757026"/>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FD2414-AE75-4929-85A2-3C4BC1E43B30}">
      <dsp:nvSpPr>
        <dsp:cNvPr id="0" name=""/>
        <dsp:cNvSpPr/>
      </dsp:nvSpPr>
      <dsp:spPr>
        <a:xfrm>
          <a:off x="229000" y="3010673"/>
          <a:ext cx="416364" cy="41636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B5350A-4B8F-470B-A59E-10D01C91958F}">
      <dsp:nvSpPr>
        <dsp:cNvPr id="0" name=""/>
        <dsp:cNvSpPr/>
      </dsp:nvSpPr>
      <dsp:spPr>
        <a:xfrm>
          <a:off x="874365" y="2840342"/>
          <a:ext cx="9956275" cy="757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119" tIns="80119" rIns="80119" bIns="80119" numCol="1" spcCol="1270" anchor="ctr" anchorCtr="0">
          <a:noAutofit/>
        </a:bodyPr>
        <a:lstStyle/>
        <a:p>
          <a:pPr marL="0" lvl="0" indent="0" algn="l" defTabSz="800100">
            <a:lnSpc>
              <a:spcPct val="100000"/>
            </a:lnSpc>
            <a:spcBef>
              <a:spcPct val="0"/>
            </a:spcBef>
            <a:spcAft>
              <a:spcPct val="35000"/>
            </a:spcAft>
            <a:buNone/>
          </a:pPr>
          <a:r>
            <a:rPr lang="en-US" sz="1800" kern="1200" dirty="0"/>
            <a:t>Refunds are processed within 14 days from the date aid is disbursed and a credit balance is created on a student account.</a:t>
          </a:r>
        </a:p>
      </dsp:txBody>
      <dsp:txXfrm>
        <a:off x="874365" y="2840342"/>
        <a:ext cx="9956275" cy="75702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B222AF-91E7-4137-9CBC-B85E7F6FA67D}" type="datetimeFigureOut">
              <a:rPr lang="en-US" smtClean="0"/>
              <a:t>6/2/2025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D088BF-4F4E-4C71-A7CB-D0B8E25710E2}" type="slidenum">
              <a:rPr lang="en-US" smtClean="0"/>
              <a:t>‹#›</a:t>
            </a:fld>
            <a:endParaRPr lang="en-US"/>
          </a:p>
        </p:txBody>
      </p:sp>
    </p:spTree>
    <p:extLst>
      <p:ext uri="{BB962C8B-B14F-4D97-AF65-F5344CB8AC3E}">
        <p14:creationId xmlns:p14="http://schemas.microsoft.com/office/powerpoint/2010/main" val="2208488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c6fa3c89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c6fa3c89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5b56338eec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5b56338eec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c6fa3c898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c6fa3c898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308569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c6fa3c898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c6fa3c898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053959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546438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5b56338eec_0_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5b56338eec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5b56338eec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5b56338eec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5b56338eec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5b56338eec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c6fa3c898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c6fa3c898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c6fa3c898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c6fa3c898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7836861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a:spLocks noChangeAspect="1"/>
          </p:cNvSpPr>
          <p:nvPr userDrawn="1"/>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pic>
        <p:nvPicPr>
          <p:cNvPr id="9" name="Picture 8"/>
          <p:cNvPicPr>
            <a:picLocks noChangeAspect="1"/>
          </p:cNvPicPr>
          <p:nvPr userDrawn="1"/>
        </p:nvPicPr>
        <p:blipFill>
          <a:blip r:embed="rId2"/>
          <a:stretch>
            <a:fillRect/>
          </a:stretch>
        </p:blipFill>
        <p:spPr>
          <a:xfrm>
            <a:off x="3261115" y="1078789"/>
            <a:ext cx="5669771" cy="4700423"/>
          </a:xfrm>
          <a:prstGeom prst="rect">
            <a:avLst/>
          </a:prstGeom>
          <a:effectLst>
            <a:softEdge rad="63500"/>
          </a:effectLst>
        </p:spPr>
      </p:pic>
    </p:spTree>
    <p:extLst>
      <p:ext uri="{BB962C8B-B14F-4D97-AF65-F5344CB8AC3E}">
        <p14:creationId xmlns:p14="http://schemas.microsoft.com/office/powerpoint/2010/main" val="1086649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A667E2-C781-4B4C-AC7D-E093843A1481}"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63116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A667E2-C781-4B4C-AC7D-E093843A1481}"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20675192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1"/>
        <p:cNvGrpSpPr/>
        <p:nvPr/>
      </p:nvGrpSpPr>
      <p:grpSpPr>
        <a:xfrm>
          <a:off x="0" y="0"/>
          <a:ext cx="0" cy="0"/>
          <a:chOff x="0" y="0"/>
          <a:chExt cx="0" cy="0"/>
        </a:xfrm>
      </p:grpSpPr>
      <p:sp>
        <p:nvSpPr>
          <p:cNvPr id="25" name="Google Shape;25;p4"/>
          <p:cNvSpPr txBox="1">
            <a:spLocks noGrp="1"/>
          </p:cNvSpPr>
          <p:nvPr>
            <p:ph type="title"/>
          </p:nvPr>
        </p:nvSpPr>
        <p:spPr>
          <a:xfrm>
            <a:off x="3200333" y="767933"/>
            <a:ext cx="8428800" cy="8472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6" name="Google Shape;26;p4"/>
          <p:cNvSpPr txBox="1">
            <a:spLocks noGrp="1"/>
          </p:cNvSpPr>
          <p:nvPr>
            <p:ph type="body" idx="1"/>
          </p:nvPr>
        </p:nvSpPr>
        <p:spPr>
          <a:xfrm>
            <a:off x="3213483" y="2127701"/>
            <a:ext cx="8428800" cy="4003200"/>
          </a:xfrm>
          <a:prstGeom prst="rect">
            <a:avLst/>
          </a:prstGeom>
        </p:spPr>
        <p:txBody>
          <a:bodyPr spcFirstLastPara="1" wrap="square" lIns="91425" tIns="91425" rIns="91425" bIns="91425" anchor="t" anchorCtr="0"/>
          <a:lstStyle>
            <a:lvl1pPr marL="609585" lvl="0" indent="-457189">
              <a:spcBef>
                <a:spcPts val="0"/>
              </a:spcBef>
              <a:spcAft>
                <a:spcPts val="0"/>
              </a:spcAft>
              <a:buSzPts val="1800"/>
              <a:buChar char="●"/>
              <a:defRPr/>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27" name="Google Shape;27;p4"/>
          <p:cNvSpPr txBox="1">
            <a:spLocks noGrp="1"/>
          </p:cNvSpPr>
          <p:nvPr>
            <p:ph type="sldNum" idx="12"/>
          </p:nvPr>
        </p:nvSpPr>
        <p:spPr>
          <a:xfrm>
            <a:off x="11330665" y="6251679"/>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3877226494"/>
      </p:ext>
    </p:extLst>
  </p:cSld>
  <p:clrMapOvr>
    <a:masterClrMapping/>
  </p:clrMapOvr>
  <mc:AlternateContent xmlns:mc="http://schemas.openxmlformats.org/markup-compatibility/2006" xmlns:p14="http://schemas.microsoft.com/office/powerpoint/2010/main">
    <mc:Choice Requires="p14">
      <p:transition spd="slow" p14:dur="15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48"/>
        <p:cNvGrpSpPr/>
        <p:nvPr/>
      </p:nvGrpSpPr>
      <p:grpSpPr>
        <a:xfrm>
          <a:off x="0" y="0"/>
          <a:ext cx="0" cy="0"/>
          <a:chOff x="0" y="0"/>
          <a:chExt cx="0" cy="0"/>
        </a:xfrm>
      </p:grpSpPr>
      <p:sp>
        <p:nvSpPr>
          <p:cNvPr id="51" name="Google Shape;51;p9"/>
          <p:cNvSpPr txBox="1">
            <a:spLocks noGrp="1"/>
          </p:cNvSpPr>
          <p:nvPr>
            <p:ph type="title"/>
          </p:nvPr>
        </p:nvSpPr>
        <p:spPr>
          <a:xfrm>
            <a:off x="354000" y="1863133"/>
            <a:ext cx="5393600" cy="1757600"/>
          </a:xfrm>
          <a:prstGeom prst="rect">
            <a:avLst/>
          </a:prstGeom>
        </p:spPr>
        <p:txBody>
          <a:bodyPr spcFirstLastPara="1" wrap="square" lIns="91425" tIns="91425" rIns="91425" bIns="91425" anchor="b" anchorCtr="0"/>
          <a:lstStyle>
            <a:lvl1pPr lvl="0" algn="ctr">
              <a:spcBef>
                <a:spcPts val="0"/>
              </a:spcBef>
              <a:spcAft>
                <a:spcPts val="0"/>
              </a:spcAft>
              <a:buClr>
                <a:schemeClr val="dk1"/>
              </a:buClr>
              <a:buSzPts val="3600"/>
              <a:buNone/>
              <a:defRPr sz="4800">
                <a:solidFill>
                  <a:schemeClr val="dk1"/>
                </a:solidFill>
              </a:defRPr>
            </a:lvl1pPr>
            <a:lvl2pPr lvl="1" algn="ctr">
              <a:spcBef>
                <a:spcPts val="0"/>
              </a:spcBef>
              <a:spcAft>
                <a:spcPts val="0"/>
              </a:spcAft>
              <a:buClr>
                <a:schemeClr val="dk1"/>
              </a:buClr>
              <a:buSzPts val="3600"/>
              <a:buNone/>
              <a:defRPr sz="4800">
                <a:solidFill>
                  <a:schemeClr val="dk1"/>
                </a:solidFill>
              </a:defRPr>
            </a:lvl2pPr>
            <a:lvl3pPr lvl="2" algn="ctr">
              <a:spcBef>
                <a:spcPts val="0"/>
              </a:spcBef>
              <a:spcAft>
                <a:spcPts val="0"/>
              </a:spcAft>
              <a:buClr>
                <a:schemeClr val="dk1"/>
              </a:buClr>
              <a:buSzPts val="3600"/>
              <a:buNone/>
              <a:defRPr sz="4800">
                <a:solidFill>
                  <a:schemeClr val="dk1"/>
                </a:solidFill>
              </a:defRPr>
            </a:lvl3pPr>
            <a:lvl4pPr lvl="3" algn="ctr">
              <a:spcBef>
                <a:spcPts val="0"/>
              </a:spcBef>
              <a:spcAft>
                <a:spcPts val="0"/>
              </a:spcAft>
              <a:buClr>
                <a:schemeClr val="dk1"/>
              </a:buClr>
              <a:buSzPts val="3600"/>
              <a:buNone/>
              <a:defRPr sz="4800">
                <a:solidFill>
                  <a:schemeClr val="dk1"/>
                </a:solidFill>
              </a:defRPr>
            </a:lvl4pPr>
            <a:lvl5pPr lvl="4" algn="ctr">
              <a:spcBef>
                <a:spcPts val="0"/>
              </a:spcBef>
              <a:spcAft>
                <a:spcPts val="0"/>
              </a:spcAft>
              <a:buClr>
                <a:schemeClr val="dk1"/>
              </a:buClr>
              <a:buSzPts val="3600"/>
              <a:buNone/>
              <a:defRPr sz="4800">
                <a:solidFill>
                  <a:schemeClr val="dk1"/>
                </a:solidFill>
              </a:defRPr>
            </a:lvl5pPr>
            <a:lvl6pPr lvl="5" algn="ctr">
              <a:spcBef>
                <a:spcPts val="0"/>
              </a:spcBef>
              <a:spcAft>
                <a:spcPts val="0"/>
              </a:spcAft>
              <a:buClr>
                <a:schemeClr val="dk1"/>
              </a:buClr>
              <a:buSzPts val="3600"/>
              <a:buNone/>
              <a:defRPr sz="4800">
                <a:solidFill>
                  <a:schemeClr val="dk1"/>
                </a:solidFill>
              </a:defRPr>
            </a:lvl6pPr>
            <a:lvl7pPr lvl="6" algn="ctr">
              <a:spcBef>
                <a:spcPts val="0"/>
              </a:spcBef>
              <a:spcAft>
                <a:spcPts val="0"/>
              </a:spcAft>
              <a:buClr>
                <a:schemeClr val="dk1"/>
              </a:buClr>
              <a:buSzPts val="3600"/>
              <a:buNone/>
              <a:defRPr sz="4800">
                <a:solidFill>
                  <a:schemeClr val="dk1"/>
                </a:solidFill>
              </a:defRPr>
            </a:lvl7pPr>
            <a:lvl8pPr lvl="7" algn="ctr">
              <a:spcBef>
                <a:spcPts val="0"/>
              </a:spcBef>
              <a:spcAft>
                <a:spcPts val="0"/>
              </a:spcAft>
              <a:buClr>
                <a:schemeClr val="dk1"/>
              </a:buClr>
              <a:buSzPts val="3600"/>
              <a:buNone/>
              <a:defRPr sz="4800">
                <a:solidFill>
                  <a:schemeClr val="dk1"/>
                </a:solidFill>
              </a:defRPr>
            </a:lvl8pPr>
            <a:lvl9pPr lvl="8" algn="ctr">
              <a:spcBef>
                <a:spcPts val="0"/>
              </a:spcBef>
              <a:spcAft>
                <a:spcPts val="0"/>
              </a:spcAft>
              <a:buClr>
                <a:schemeClr val="dk1"/>
              </a:buClr>
              <a:buSzPts val="3600"/>
              <a:buNone/>
              <a:defRPr sz="4800">
                <a:solidFill>
                  <a:schemeClr val="dk1"/>
                </a:solidFill>
              </a:defRPr>
            </a:lvl9pPr>
          </a:lstStyle>
          <a:p>
            <a:endParaRPr/>
          </a:p>
        </p:txBody>
      </p:sp>
      <p:sp>
        <p:nvSpPr>
          <p:cNvPr id="52" name="Google Shape;52;p9"/>
          <p:cNvSpPr txBox="1">
            <a:spLocks noGrp="1"/>
          </p:cNvSpPr>
          <p:nvPr>
            <p:ph type="subTitle" idx="1"/>
          </p:nvPr>
        </p:nvSpPr>
        <p:spPr>
          <a:xfrm>
            <a:off x="354000" y="3647161"/>
            <a:ext cx="5393600" cy="17940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53" name="Google Shape;53;p9"/>
          <p:cNvSpPr txBox="1">
            <a:spLocks noGrp="1"/>
          </p:cNvSpPr>
          <p:nvPr>
            <p:ph type="body" idx="2"/>
          </p:nvPr>
        </p:nvSpPr>
        <p:spPr>
          <a:xfrm>
            <a:off x="6586000" y="965600"/>
            <a:ext cx="5116000" cy="4926800"/>
          </a:xfrm>
          <a:prstGeom prst="rect">
            <a:avLst/>
          </a:prstGeom>
        </p:spPr>
        <p:txBody>
          <a:bodyPr spcFirstLastPara="1" wrap="square" lIns="91425" tIns="91425" rIns="91425" bIns="91425" anchor="ctr" anchorCtr="0"/>
          <a:lstStyle>
            <a:lvl1pPr marL="609585" lvl="0" indent="-457189">
              <a:spcBef>
                <a:spcPts val="0"/>
              </a:spcBef>
              <a:spcAft>
                <a:spcPts val="0"/>
              </a:spcAft>
              <a:buClr>
                <a:schemeClr val="lt1"/>
              </a:buClr>
              <a:buSzPts val="1800"/>
              <a:buChar char="●"/>
              <a:defRPr>
                <a:solidFill>
                  <a:schemeClr val="lt1"/>
                </a:solidFill>
              </a:defRPr>
            </a:lvl1pPr>
            <a:lvl2pPr marL="1219170" lvl="1" indent="-423323">
              <a:spcBef>
                <a:spcPts val="2133"/>
              </a:spcBef>
              <a:spcAft>
                <a:spcPts val="0"/>
              </a:spcAft>
              <a:buClr>
                <a:schemeClr val="lt1"/>
              </a:buClr>
              <a:buSzPts val="1400"/>
              <a:buChar char="○"/>
              <a:defRPr>
                <a:solidFill>
                  <a:schemeClr val="lt1"/>
                </a:solidFill>
              </a:defRPr>
            </a:lvl2pPr>
            <a:lvl3pPr marL="1828754" lvl="2" indent="-423323">
              <a:spcBef>
                <a:spcPts val="2133"/>
              </a:spcBef>
              <a:spcAft>
                <a:spcPts val="0"/>
              </a:spcAft>
              <a:buClr>
                <a:schemeClr val="lt1"/>
              </a:buClr>
              <a:buSzPts val="1400"/>
              <a:buChar char="■"/>
              <a:defRPr>
                <a:solidFill>
                  <a:schemeClr val="lt1"/>
                </a:solidFill>
              </a:defRPr>
            </a:lvl3pPr>
            <a:lvl4pPr marL="2438339" lvl="3" indent="-423323">
              <a:spcBef>
                <a:spcPts val="2133"/>
              </a:spcBef>
              <a:spcAft>
                <a:spcPts val="0"/>
              </a:spcAft>
              <a:buClr>
                <a:schemeClr val="lt1"/>
              </a:buClr>
              <a:buSzPts val="1400"/>
              <a:buChar char="●"/>
              <a:defRPr>
                <a:solidFill>
                  <a:schemeClr val="lt1"/>
                </a:solidFill>
              </a:defRPr>
            </a:lvl4pPr>
            <a:lvl5pPr marL="3047924" lvl="4" indent="-423323">
              <a:spcBef>
                <a:spcPts val="2133"/>
              </a:spcBef>
              <a:spcAft>
                <a:spcPts val="0"/>
              </a:spcAft>
              <a:buClr>
                <a:schemeClr val="lt1"/>
              </a:buClr>
              <a:buSzPts val="1400"/>
              <a:buChar char="○"/>
              <a:defRPr>
                <a:solidFill>
                  <a:schemeClr val="lt1"/>
                </a:solidFill>
              </a:defRPr>
            </a:lvl5pPr>
            <a:lvl6pPr marL="3657509" lvl="5" indent="-423323">
              <a:spcBef>
                <a:spcPts val="2133"/>
              </a:spcBef>
              <a:spcAft>
                <a:spcPts val="0"/>
              </a:spcAft>
              <a:buClr>
                <a:schemeClr val="lt1"/>
              </a:buClr>
              <a:buSzPts val="1400"/>
              <a:buChar char="■"/>
              <a:defRPr>
                <a:solidFill>
                  <a:schemeClr val="lt1"/>
                </a:solidFill>
              </a:defRPr>
            </a:lvl6pPr>
            <a:lvl7pPr marL="4267093" lvl="6" indent="-423323">
              <a:spcBef>
                <a:spcPts val="2133"/>
              </a:spcBef>
              <a:spcAft>
                <a:spcPts val="0"/>
              </a:spcAft>
              <a:buClr>
                <a:schemeClr val="lt1"/>
              </a:buClr>
              <a:buSzPts val="1400"/>
              <a:buChar char="●"/>
              <a:defRPr>
                <a:solidFill>
                  <a:schemeClr val="lt1"/>
                </a:solidFill>
              </a:defRPr>
            </a:lvl7pPr>
            <a:lvl8pPr marL="4876678" lvl="7" indent="-423323">
              <a:spcBef>
                <a:spcPts val="2133"/>
              </a:spcBef>
              <a:spcAft>
                <a:spcPts val="0"/>
              </a:spcAft>
              <a:buClr>
                <a:schemeClr val="lt1"/>
              </a:buClr>
              <a:buSzPts val="1400"/>
              <a:buChar char="○"/>
              <a:defRPr>
                <a:solidFill>
                  <a:schemeClr val="lt1"/>
                </a:solidFill>
              </a:defRPr>
            </a:lvl8pPr>
            <a:lvl9pPr marL="5486263" lvl="8" indent="-423323">
              <a:spcBef>
                <a:spcPts val="2133"/>
              </a:spcBef>
              <a:spcAft>
                <a:spcPts val="2133"/>
              </a:spcAft>
              <a:buClr>
                <a:schemeClr val="lt1"/>
              </a:buClr>
              <a:buSzPts val="1400"/>
              <a:buChar char="■"/>
              <a:defRPr>
                <a:solidFill>
                  <a:schemeClr val="lt1"/>
                </a:solidFill>
              </a:defRPr>
            </a:lvl9pPr>
          </a:lstStyle>
          <a:p>
            <a:endParaRPr/>
          </a:p>
        </p:txBody>
      </p:sp>
      <p:sp>
        <p:nvSpPr>
          <p:cNvPr id="54" name="Google Shape;54;p9"/>
          <p:cNvSpPr txBox="1">
            <a:spLocks noGrp="1"/>
          </p:cNvSpPr>
          <p:nvPr>
            <p:ph type="sldNum" idx="12"/>
          </p:nvPr>
        </p:nvSpPr>
        <p:spPr>
          <a:xfrm>
            <a:off x="11330665" y="6251679"/>
            <a:ext cx="731600" cy="5248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3931466442"/>
      </p:ext>
    </p:extLst>
  </p:cSld>
  <p:clrMapOvr>
    <a:masterClrMapping/>
  </p:clrMapOvr>
  <mc:AlternateContent xmlns:mc="http://schemas.openxmlformats.org/markup-compatibility/2006" xmlns:p14="http://schemas.microsoft.com/office/powerpoint/2010/main">
    <mc:Choice Requires="p14">
      <p:transition spd="slow" p14:dur="15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800"/>
            </a:lvl1pPr>
          </a:lstStyle>
          <a:p>
            <a:r>
              <a:rPr lang="en-US" dirty="0"/>
              <a:t>Click to edit Master title style</a:t>
            </a:r>
          </a:p>
        </p:txBody>
      </p:sp>
      <p:sp>
        <p:nvSpPr>
          <p:cNvPr id="3" name="Content Placeholder 2"/>
          <p:cNvSpPr>
            <a:spLocks noGrp="1"/>
          </p:cNvSpPr>
          <p:nvPr>
            <p:ph idx="1"/>
          </p:nvPr>
        </p:nvSpPr>
        <p:spPr/>
        <p:txBody>
          <a:bodyPr/>
          <a:lstStyle>
            <a:lvl1pPr>
              <a:defRPr sz="2400"/>
            </a:lvl1pPr>
            <a:lvl2pPr>
              <a:defRPr sz="2200"/>
            </a:lvl2pPr>
            <a:lvl3pPr>
              <a:defRPr sz="2000"/>
            </a:lvl3pPr>
            <a:lvl4pPr>
              <a:defRPr sz="1800"/>
            </a:lvl4pPr>
            <a:lvl5pPr>
              <a:defRPr sz="1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4A667E2-C781-4B4C-AC7D-E093843A1481}"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633981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A667E2-C781-4B4C-AC7D-E093843A1481}"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9041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A667E2-C781-4B4C-AC7D-E093843A1481}" type="datetimeFigureOut">
              <a:rPr lang="en-US" smtClean="0"/>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970493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4A667E2-C781-4B4C-AC7D-E093843A1481}" type="datetimeFigureOut">
              <a:rPr lang="en-US" smtClean="0"/>
              <a:t>6/2/2025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2513514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A667E2-C781-4B4C-AC7D-E093843A1481}" type="datetimeFigureOut">
              <a:rPr lang="en-US" smtClean="0"/>
              <a:t>6/2/2025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3800007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A667E2-C781-4B4C-AC7D-E093843A1481}" type="datetimeFigureOut">
              <a:rPr lang="en-US" smtClean="0"/>
              <a:t>6/2/2025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1657409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4A667E2-C781-4B4C-AC7D-E093843A1481}" type="datetimeFigureOut">
              <a:rPr lang="en-US" smtClean="0"/>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2703280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4A667E2-C781-4B4C-AC7D-E093843A1481}" type="datetimeFigureOut">
              <a:rPr lang="en-US" smtClean="0"/>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3716248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A7125"/>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44A667E2-C781-4B4C-AC7D-E093843A1481}" type="datetimeFigureOut">
              <a:rPr lang="en-US" smtClean="0"/>
              <a:t>6/2/2025</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904B26DE-94A3-44CB-911A-FDDCEDA036C6}" type="slidenum">
              <a:rPr lang="en-US" smtClean="0"/>
              <a:t>‹#›</a:t>
            </a:fld>
            <a:endParaRPr lang="en-US"/>
          </a:p>
        </p:txBody>
      </p:sp>
    </p:spTree>
    <p:extLst>
      <p:ext uri="{BB962C8B-B14F-4D97-AF65-F5344CB8AC3E}">
        <p14:creationId xmlns:p14="http://schemas.microsoft.com/office/powerpoint/2010/main" val="3854177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studentaid.go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11.jpg"/></Relationships>
</file>

<file path=ppt/slides/_rels/slide15.xml.rels><?xml version="1.0" encoding="UTF-8" standalone="yes"?>
<Relationships xmlns="http://schemas.openxmlformats.org/package/2006/relationships"><Relationship Id="rId3" Type="http://schemas.openxmlformats.org/officeDocument/2006/relationships/hyperlink" Target="https://www.campbell.edu/bursars-office/payments/bill-clearance/"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3" Type="http://schemas.openxmlformats.org/officeDocument/2006/relationships/hyperlink" Target="mailto:sillsl@campbell.edu"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hyperlink" Target="mailto:mcraea@cambpell.edu" TargetMode="Externa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campbell.edu/registrar/family-education-rights-and-privacy-act-ferpa/"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34.svg"/><Relationship Id="rId3" Type="http://schemas.openxmlformats.org/officeDocument/2006/relationships/hyperlink" Target="mailto:loanteam@campbell.edu" TargetMode="External"/><Relationship Id="rId7" Type="http://schemas.openxmlformats.org/officeDocument/2006/relationships/image" Target="../media/image33.png"/><Relationship Id="rId2" Type="http://schemas.openxmlformats.org/officeDocument/2006/relationships/hyperlink" Target="mailto:sfs@campbell.edu" TargetMode="External"/><Relationship Id="rId1" Type="http://schemas.openxmlformats.org/officeDocument/2006/relationships/slideLayout" Target="../slideLayouts/slideLayout4.xml"/><Relationship Id="rId6" Type="http://schemas.openxmlformats.org/officeDocument/2006/relationships/image" Target="../media/image32.png"/><Relationship Id="rId5" Type="http://schemas.openxmlformats.org/officeDocument/2006/relationships/image" Target="../media/image31.png"/><Relationship Id="rId10" Type="http://schemas.openxmlformats.org/officeDocument/2006/relationships/image" Target="../media/image36.svg"/><Relationship Id="rId4" Type="http://schemas.openxmlformats.org/officeDocument/2006/relationships/image" Target="../media/image30.png"/><Relationship Id="rId9" Type="http://schemas.openxmlformats.org/officeDocument/2006/relationships/image" Target="../media/image35.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studentaid.gov/h/apply-for-aid/fafs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D036D0D5-3AA0-47FD-A83C-7A06CA2EE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026" name="Picture 2">
            <a:extLst>
              <a:ext uri="{FF2B5EF4-FFF2-40B4-BE49-F238E27FC236}">
                <a16:creationId xmlns:a16="http://schemas.microsoft.com/office/drawing/2014/main" id="{299CAD59-5567-4F02-9623-120D06DB4E0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586136" y="236221"/>
            <a:ext cx="7014647" cy="558037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9827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CDF89-B425-B207-48D2-58BCB5650473}"/>
              </a:ext>
            </a:extLst>
          </p:cNvPr>
          <p:cNvSpPr>
            <a:spLocks noGrp="1"/>
          </p:cNvSpPr>
          <p:nvPr>
            <p:ph type="title"/>
          </p:nvPr>
        </p:nvSpPr>
        <p:spPr/>
        <p:txBody>
          <a:bodyPr>
            <a:normAutofit/>
          </a:bodyPr>
          <a:lstStyle/>
          <a:p>
            <a:r>
              <a:rPr lang="en-US" dirty="0"/>
              <a:t>View and Accept Financial Aid Awards</a:t>
            </a:r>
          </a:p>
        </p:txBody>
      </p:sp>
      <p:sp>
        <p:nvSpPr>
          <p:cNvPr id="3" name="Content Placeholder 2">
            <a:extLst>
              <a:ext uri="{FF2B5EF4-FFF2-40B4-BE49-F238E27FC236}">
                <a16:creationId xmlns:a16="http://schemas.microsoft.com/office/drawing/2014/main" id="{2310CF0E-5456-4776-28F8-04CB9F7DF3B8}"/>
              </a:ext>
            </a:extLst>
          </p:cNvPr>
          <p:cNvSpPr>
            <a:spLocks noGrp="1"/>
          </p:cNvSpPr>
          <p:nvPr>
            <p:ph idx="1"/>
          </p:nvPr>
        </p:nvSpPr>
        <p:spPr/>
        <p:txBody>
          <a:bodyPr>
            <a:normAutofit/>
          </a:bodyPr>
          <a:lstStyle/>
          <a:p>
            <a:r>
              <a:rPr lang="en-US" dirty="0"/>
              <a:t>You will receive an email notification once aid has been awarded.</a:t>
            </a:r>
          </a:p>
          <a:p>
            <a:r>
              <a:rPr lang="en-US" dirty="0"/>
              <a:t>To view award package:</a:t>
            </a:r>
          </a:p>
          <a:p>
            <a:pPr marL="45720" indent="0">
              <a:buNone/>
            </a:pPr>
            <a:r>
              <a:rPr lang="en-US" dirty="0">
                <a:latin typeface="Calibri" panose="020F0502020204030204" pitchFamily="34" charset="0"/>
                <a:cs typeface="Calibri" panose="020F0502020204030204" pitchFamily="34" charset="0"/>
              </a:rPr>
              <a:t>	◦ Login to the </a:t>
            </a:r>
            <a:r>
              <a:rPr lang="en-US" b="1" dirty="0">
                <a:latin typeface="Calibri" panose="020F0502020204030204" pitchFamily="34" charset="0"/>
                <a:cs typeface="Calibri" panose="020F0502020204030204" pitchFamily="34" charset="0"/>
              </a:rPr>
              <a:t>self-service portal</a:t>
            </a:r>
          </a:p>
          <a:p>
            <a:pPr marL="45720" indent="0">
              <a:buNone/>
            </a:pPr>
            <a:r>
              <a:rPr lang="en-US" b="1" dirty="0">
                <a:latin typeface="Calibri" panose="020F0502020204030204" pitchFamily="34" charset="0"/>
                <a:cs typeface="Calibri" panose="020F0502020204030204" pitchFamily="34" charset="0"/>
              </a:rPr>
              <a:t>	◦ </a:t>
            </a:r>
            <a:r>
              <a:rPr lang="en-US" dirty="0">
                <a:latin typeface="Calibri" panose="020F0502020204030204" pitchFamily="34" charset="0"/>
                <a:cs typeface="Calibri" panose="020F0502020204030204" pitchFamily="34" charset="0"/>
              </a:rPr>
              <a:t>Open the menu in top left corner (3 bars)	</a:t>
            </a:r>
          </a:p>
          <a:p>
            <a:pPr marL="45720" indent="0">
              <a:buNone/>
            </a:pPr>
            <a:r>
              <a:rPr lang="en-US" dirty="0">
                <a:latin typeface="Calibri" panose="020F0502020204030204" pitchFamily="34" charset="0"/>
                <a:cs typeface="Calibri" panose="020F0502020204030204" pitchFamily="34" charset="0"/>
              </a:rPr>
              <a:t>	◦ Financial Information &gt; Financial Aid &gt; My Awards</a:t>
            </a:r>
            <a:endParaRPr lang="en-US" b="1" dirty="0">
              <a:latin typeface="Calibri" panose="020F0502020204030204" pitchFamily="34" charset="0"/>
              <a:cs typeface="Calibri" panose="020F0502020204030204" pitchFamily="34" charset="0"/>
            </a:endParaRPr>
          </a:p>
          <a:p>
            <a:pPr marL="45720" indent="0">
              <a:buNone/>
            </a:pPr>
            <a:r>
              <a:rPr lang="en-US" dirty="0">
                <a:latin typeface="Calibri" panose="020F0502020204030204" pitchFamily="34" charset="0"/>
                <a:cs typeface="Calibri" panose="020F0502020204030204" pitchFamily="34" charset="0"/>
              </a:rPr>
              <a:t>	◦ Once on </a:t>
            </a:r>
            <a:r>
              <a:rPr lang="en-US" b="1" dirty="0">
                <a:latin typeface="Calibri" panose="020F0502020204030204" pitchFamily="34" charset="0"/>
                <a:cs typeface="Calibri" panose="020F0502020204030204" pitchFamily="34" charset="0"/>
              </a:rPr>
              <a:t>My Awards,</a:t>
            </a:r>
            <a:r>
              <a:rPr lang="en-US" dirty="0">
                <a:latin typeface="Calibri" panose="020F0502020204030204" pitchFamily="34" charset="0"/>
                <a:cs typeface="Calibri" panose="020F0502020204030204" pitchFamily="34" charset="0"/>
              </a:rPr>
              <a:t> you may accept or decline financial aid offers.</a:t>
            </a:r>
          </a:p>
          <a:p>
            <a:pPr marL="45720" indent="0">
              <a:buNone/>
            </a:pPr>
            <a:r>
              <a:rPr lang="en-US" dirty="0">
                <a:latin typeface="Calibri" panose="020F0502020204030204" pitchFamily="34" charset="0"/>
                <a:cs typeface="Calibri" panose="020F0502020204030204" pitchFamily="34" charset="0"/>
              </a:rPr>
              <a:t>	</a:t>
            </a:r>
            <a:endParaRPr lang="en-US" dirty="0"/>
          </a:p>
        </p:txBody>
      </p:sp>
    </p:spTree>
    <p:extLst>
      <p:ext uri="{BB962C8B-B14F-4D97-AF65-F5344CB8AC3E}">
        <p14:creationId xmlns:p14="http://schemas.microsoft.com/office/powerpoint/2010/main" val="2615741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34943-FEC5-4A3D-9056-CD0A063431A3}"/>
              </a:ext>
            </a:extLst>
          </p:cNvPr>
          <p:cNvSpPr>
            <a:spLocks noGrp="1"/>
          </p:cNvSpPr>
          <p:nvPr>
            <p:ph type="title"/>
          </p:nvPr>
        </p:nvSpPr>
        <p:spPr/>
        <p:txBody>
          <a:bodyPr/>
          <a:lstStyle/>
          <a:p>
            <a:r>
              <a:rPr lang="en-US" dirty="0"/>
              <a:t>Accepting Financial Aid Tips</a:t>
            </a:r>
          </a:p>
        </p:txBody>
      </p:sp>
      <p:sp>
        <p:nvSpPr>
          <p:cNvPr id="3" name="Content Placeholder 2">
            <a:extLst>
              <a:ext uri="{FF2B5EF4-FFF2-40B4-BE49-F238E27FC236}">
                <a16:creationId xmlns:a16="http://schemas.microsoft.com/office/drawing/2014/main" id="{9A3ED64A-2093-445F-9341-18F7E05EF569}"/>
              </a:ext>
            </a:extLst>
          </p:cNvPr>
          <p:cNvSpPr>
            <a:spLocks noGrp="1"/>
          </p:cNvSpPr>
          <p:nvPr>
            <p:ph idx="1"/>
          </p:nvPr>
        </p:nvSpPr>
        <p:spPr>
          <a:xfrm>
            <a:off x="1143000" y="1760561"/>
            <a:ext cx="9872871" cy="4335439"/>
          </a:xfrm>
        </p:spPr>
        <p:txBody>
          <a:bodyPr>
            <a:normAutofit/>
          </a:bodyPr>
          <a:lstStyle/>
          <a:p>
            <a:r>
              <a:rPr lang="en-US" dirty="0"/>
              <a:t>Accept first from any unsubsidized loan eligibility before accepting from the Graduate Plus loan</a:t>
            </a:r>
          </a:p>
          <a:p>
            <a:r>
              <a:rPr lang="en-US" dirty="0"/>
              <a:t>Use our </a:t>
            </a:r>
            <a:r>
              <a:rPr lang="en-US" b="1" dirty="0"/>
              <a:t>Federal Loan Calculator </a:t>
            </a:r>
            <a:r>
              <a:rPr lang="en-US" dirty="0"/>
              <a:t>found on Financial Aid/Loans webpage to factor processing fees on federal loans </a:t>
            </a:r>
            <a:r>
              <a:rPr lang="en-US" sz="2200" dirty="0">
                <a:solidFill>
                  <a:srgbClr val="0070C0"/>
                </a:solidFill>
              </a:rPr>
              <a:t> </a:t>
            </a:r>
          </a:p>
          <a:p>
            <a:r>
              <a:rPr lang="en-US" dirty="0"/>
              <a:t>Per federal regulations, loans must be accepted for both fall and spring and in equal disbursements</a:t>
            </a:r>
          </a:p>
          <a:p>
            <a:r>
              <a:rPr lang="en-US" dirty="0"/>
              <a:t>First time borrowers at Campbell must complete Direct Loan Entrance Counseling and Master Promissory Note (MPN) for the Direct Unsubsidized Loan as well as the Graduate Plus MPN on </a:t>
            </a:r>
            <a:r>
              <a:rPr lang="en-US" sz="2200" dirty="0">
                <a:solidFill>
                  <a:srgbClr val="0070C0"/>
                </a:solidFill>
                <a:hlinkClick r:id="rId2">
                  <a:extLst>
                    <a:ext uri="{A12FA001-AC4F-418D-AE19-62706E023703}">
                      <ahyp:hlinkClr xmlns:ahyp="http://schemas.microsoft.com/office/drawing/2018/hyperlinkcolor" val="tx"/>
                    </a:ext>
                  </a:extLst>
                </a:hlinkClick>
              </a:rPr>
              <a:t>www.studentaid.gov</a:t>
            </a:r>
            <a:r>
              <a:rPr lang="en-US" sz="2200" dirty="0">
                <a:solidFill>
                  <a:srgbClr val="0070C0"/>
                </a:solidFill>
              </a:rPr>
              <a:t> </a:t>
            </a:r>
          </a:p>
        </p:txBody>
      </p:sp>
    </p:spTree>
    <p:extLst>
      <p:ext uri="{BB962C8B-B14F-4D97-AF65-F5344CB8AC3E}">
        <p14:creationId xmlns:p14="http://schemas.microsoft.com/office/powerpoint/2010/main" val="160791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15314-E57F-43DE-921C-D6677CA56ACD}"/>
              </a:ext>
            </a:extLst>
          </p:cNvPr>
          <p:cNvSpPr>
            <a:spLocks noGrp="1"/>
          </p:cNvSpPr>
          <p:nvPr>
            <p:ph type="title"/>
          </p:nvPr>
        </p:nvSpPr>
        <p:spPr/>
        <p:txBody>
          <a:bodyPr/>
          <a:lstStyle/>
          <a:p>
            <a:r>
              <a:rPr lang="en-US" dirty="0"/>
              <a:t>Credit FREEZE?</a:t>
            </a:r>
          </a:p>
        </p:txBody>
      </p:sp>
      <p:sp>
        <p:nvSpPr>
          <p:cNvPr id="3" name="Content Placeholder 2">
            <a:extLst>
              <a:ext uri="{FF2B5EF4-FFF2-40B4-BE49-F238E27FC236}">
                <a16:creationId xmlns:a16="http://schemas.microsoft.com/office/drawing/2014/main" id="{BBC3C0C5-0BFC-4E57-9EC1-15A5F014E266}"/>
              </a:ext>
            </a:extLst>
          </p:cNvPr>
          <p:cNvSpPr>
            <a:spLocks noGrp="1"/>
          </p:cNvSpPr>
          <p:nvPr>
            <p:ph idx="1"/>
          </p:nvPr>
        </p:nvSpPr>
        <p:spPr>
          <a:xfrm>
            <a:off x="1143000" y="2374711"/>
            <a:ext cx="9872871" cy="2369568"/>
          </a:xfrm>
        </p:spPr>
        <p:txBody>
          <a:bodyPr>
            <a:normAutofit/>
          </a:bodyPr>
          <a:lstStyle/>
          <a:p>
            <a:pPr marL="45720" indent="0">
              <a:buNone/>
            </a:pPr>
            <a:r>
              <a:rPr lang="en-US" sz="2000" dirty="0"/>
              <a:t>•</a:t>
            </a:r>
            <a:r>
              <a:rPr lang="en-US" dirty="0"/>
              <a:t> If you have a FREEZE on your credit, you will need to lift it before applying</a:t>
            </a:r>
          </a:p>
          <a:p>
            <a:pPr marL="45720" indent="0">
              <a:buNone/>
            </a:pPr>
            <a:r>
              <a:rPr lang="en-US" dirty="0"/>
              <a:t>   for the Graduate Plus loan or an Alternative Private loan</a:t>
            </a:r>
          </a:p>
          <a:p>
            <a:pPr marL="45720" indent="0">
              <a:buNone/>
            </a:pPr>
            <a:endParaRPr lang="en-US" sz="2000" dirty="0"/>
          </a:p>
          <a:p>
            <a:pPr marL="45720" indent="0">
              <a:buNone/>
            </a:pPr>
            <a:r>
              <a:rPr lang="en-US" sz="2000" dirty="0"/>
              <a:t>•</a:t>
            </a:r>
            <a:r>
              <a:rPr lang="en-US" dirty="0"/>
              <a:t> Once credit check has been completed, you may reinstate the freeze  </a:t>
            </a:r>
          </a:p>
        </p:txBody>
      </p:sp>
    </p:spTree>
    <p:extLst>
      <p:ext uri="{BB962C8B-B14F-4D97-AF65-F5344CB8AC3E}">
        <p14:creationId xmlns:p14="http://schemas.microsoft.com/office/powerpoint/2010/main" val="3990390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52325-63C9-4CE2-A882-E3621FCED3A7}"/>
              </a:ext>
            </a:extLst>
          </p:cNvPr>
          <p:cNvSpPr>
            <a:spLocks noGrp="1"/>
          </p:cNvSpPr>
          <p:nvPr>
            <p:ph type="title"/>
          </p:nvPr>
        </p:nvSpPr>
        <p:spPr/>
        <p:txBody>
          <a:bodyPr/>
          <a:lstStyle/>
          <a:p>
            <a:r>
              <a:rPr lang="en-US" dirty="0"/>
              <a:t>Disbursement of Financial Aid</a:t>
            </a:r>
          </a:p>
        </p:txBody>
      </p:sp>
      <p:sp>
        <p:nvSpPr>
          <p:cNvPr id="3" name="Content Placeholder 2">
            <a:extLst>
              <a:ext uri="{FF2B5EF4-FFF2-40B4-BE49-F238E27FC236}">
                <a16:creationId xmlns:a16="http://schemas.microsoft.com/office/drawing/2014/main" id="{49DD4B1A-EF3D-4DDD-82F5-74222336EAB1}"/>
              </a:ext>
            </a:extLst>
          </p:cNvPr>
          <p:cNvSpPr>
            <a:spLocks noGrp="1"/>
          </p:cNvSpPr>
          <p:nvPr>
            <p:ph idx="1"/>
          </p:nvPr>
        </p:nvSpPr>
        <p:spPr>
          <a:xfrm>
            <a:off x="1143000" y="2057400"/>
            <a:ext cx="9872871" cy="3673699"/>
          </a:xfrm>
        </p:spPr>
        <p:txBody>
          <a:bodyPr>
            <a:normAutofit/>
          </a:bodyPr>
          <a:lstStyle/>
          <a:p>
            <a:r>
              <a:rPr lang="en-US" dirty="0"/>
              <a:t>As long as all requirements are met, FA typically disburses to student’s Campbell account within the first week of class</a:t>
            </a:r>
          </a:p>
          <a:p>
            <a:r>
              <a:rPr lang="en-US" dirty="0"/>
              <a:t>Students will receive an email notification of the disbursement</a:t>
            </a:r>
          </a:p>
          <a:p>
            <a:r>
              <a:rPr lang="en-US" dirty="0"/>
              <a:t>Once charges are paid, any remaining credit will be sent as a refund by the Bursar’s Office within 14 days of when credit is on account</a:t>
            </a:r>
          </a:p>
          <a:p>
            <a:r>
              <a:rPr lang="en-US" sz="2400" dirty="0">
                <a:solidFill>
                  <a:srgbClr val="EA7125"/>
                </a:solidFill>
              </a:rPr>
              <a:t>The fastest and most secure option to receive your refund is to enroll in </a:t>
            </a:r>
            <a:r>
              <a:rPr lang="en-US" sz="2400" dirty="0" err="1">
                <a:solidFill>
                  <a:srgbClr val="EA7125"/>
                </a:solidFill>
              </a:rPr>
              <a:t>TouchNet</a:t>
            </a:r>
            <a:r>
              <a:rPr lang="en-US" sz="2400" dirty="0">
                <a:solidFill>
                  <a:srgbClr val="EA7125"/>
                </a:solidFill>
              </a:rPr>
              <a:t> </a:t>
            </a:r>
            <a:r>
              <a:rPr lang="en-US" sz="2400" dirty="0" err="1">
                <a:solidFill>
                  <a:srgbClr val="EA7125"/>
                </a:solidFill>
              </a:rPr>
              <a:t>eRefunds</a:t>
            </a:r>
            <a:r>
              <a:rPr lang="en-US" sz="2400" dirty="0">
                <a:solidFill>
                  <a:srgbClr val="EA7125"/>
                </a:solidFill>
              </a:rPr>
              <a:t>.</a:t>
            </a:r>
          </a:p>
          <a:p>
            <a:endParaRPr lang="en-US" dirty="0"/>
          </a:p>
        </p:txBody>
      </p:sp>
    </p:spTree>
    <p:extLst>
      <p:ext uri="{BB962C8B-B14F-4D97-AF65-F5344CB8AC3E}">
        <p14:creationId xmlns:p14="http://schemas.microsoft.com/office/powerpoint/2010/main" val="1210162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pic>
        <p:nvPicPr>
          <p:cNvPr id="4" name="Picture 3">
            <a:extLst>
              <a:ext uri="{FF2B5EF4-FFF2-40B4-BE49-F238E27FC236}">
                <a16:creationId xmlns:a16="http://schemas.microsoft.com/office/drawing/2014/main" id="{56C6BDAB-3057-E125-DF29-24295A446616}"/>
              </a:ext>
            </a:extLst>
          </p:cNvPr>
          <p:cNvPicPr>
            <a:picLocks noChangeAspect="1"/>
          </p:cNvPicPr>
          <p:nvPr/>
        </p:nvPicPr>
        <p:blipFill>
          <a:blip r:embed="rId3"/>
          <a:stretch>
            <a:fillRect/>
          </a:stretch>
        </p:blipFill>
        <p:spPr>
          <a:xfrm>
            <a:off x="-1" y="1"/>
            <a:ext cx="12192000" cy="6858001"/>
          </a:xfrm>
          <a:prstGeom prst="rect">
            <a:avLst/>
          </a:prstGeom>
        </p:spPr>
      </p:pic>
      <p:pic>
        <p:nvPicPr>
          <p:cNvPr id="11" name="Picture 10">
            <a:extLst>
              <a:ext uri="{FF2B5EF4-FFF2-40B4-BE49-F238E27FC236}">
                <a16:creationId xmlns:a16="http://schemas.microsoft.com/office/drawing/2014/main" id="{7CC94EC9-CECF-4DA5-A8AF-18846AEE73F8}"/>
              </a:ext>
            </a:extLst>
          </p:cNvPr>
          <p:cNvPicPr>
            <a:picLocks noChangeAspect="1"/>
          </p:cNvPicPr>
          <p:nvPr/>
        </p:nvPicPr>
        <p:blipFill>
          <a:blip r:embed="rId4"/>
          <a:stretch/>
        </p:blipFill>
        <p:spPr>
          <a:xfrm>
            <a:off x="2739937" y="643468"/>
            <a:ext cx="6712127" cy="557106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1"/>
          <p:cNvSpPr txBox="1">
            <a:spLocks noGrp="1"/>
          </p:cNvSpPr>
          <p:nvPr>
            <p:ph type="title"/>
          </p:nvPr>
        </p:nvSpPr>
        <p:spPr>
          <a:xfrm>
            <a:off x="4337956" y="522514"/>
            <a:ext cx="3516086" cy="815309"/>
          </a:xfrm>
          <a:prstGeom prst="rect">
            <a:avLst/>
          </a:prstGeom>
        </p:spPr>
        <p:txBody>
          <a:bodyPr spcFirstLastPara="1" vert="horz" wrap="square" lIns="121900" tIns="121900" rIns="121900" bIns="121900" rtlCol="0" anchor="t" anchorCtr="0">
            <a:noAutofit/>
          </a:bodyPr>
          <a:lstStyle/>
          <a:p>
            <a:pPr>
              <a:spcBef>
                <a:spcPts val="0"/>
              </a:spcBef>
            </a:pPr>
            <a:r>
              <a:rPr lang="en" b="1" dirty="0"/>
              <a:t>Bill Clearance</a:t>
            </a:r>
            <a:endParaRPr b="1" dirty="0"/>
          </a:p>
        </p:txBody>
      </p:sp>
      <p:sp>
        <p:nvSpPr>
          <p:cNvPr id="126" name="Google Shape;126;p21"/>
          <p:cNvSpPr txBox="1">
            <a:spLocks noGrp="1"/>
          </p:cNvSpPr>
          <p:nvPr>
            <p:ph sz="half" idx="1"/>
          </p:nvPr>
        </p:nvSpPr>
        <p:spPr>
          <a:xfrm>
            <a:off x="331695" y="1279766"/>
            <a:ext cx="11528608" cy="5237149"/>
          </a:xfrm>
          <a:prstGeom prst="rect">
            <a:avLst/>
          </a:prstGeom>
          <a:ln w="28575">
            <a:noFill/>
          </a:ln>
        </p:spPr>
        <p:txBody>
          <a:bodyPr spcFirstLastPara="1" vert="horz" wrap="square" lIns="121900" tIns="121900" rIns="121900" bIns="121900" rtlCol="0" anchor="t" anchorCtr="0">
            <a:noAutofit/>
          </a:bodyPr>
          <a:lstStyle/>
          <a:p>
            <a:pPr marL="0" marR="0" indent="0">
              <a:spcBef>
                <a:spcPts val="0"/>
              </a:spcBef>
              <a:spcAft>
                <a:spcPts val="0"/>
              </a:spcAft>
              <a:buSzPct val="75000"/>
              <a:buNone/>
            </a:pPr>
            <a:r>
              <a:rPr lang="en-US" sz="2130" dirty="0">
                <a:solidFill>
                  <a:srgbClr val="EA7125"/>
                </a:solidFill>
                <a:effectLst/>
                <a:ea typeface="Aptos" panose="020B0004020202020204" pitchFamily="34" charset="0"/>
                <a:cs typeface="Aptos" panose="020B0004020202020204" pitchFamily="34" charset="0"/>
              </a:rPr>
              <a:t>Each semester students are required to obtain </a:t>
            </a:r>
            <a:r>
              <a:rPr lang="en-US" sz="2130" u="sng" dirty="0">
                <a:solidFill>
                  <a:srgbClr val="EA7125"/>
                </a:solidFill>
                <a:effectLst/>
                <a:ea typeface="Aptos" panose="020B0004020202020204" pitchFamily="34" charset="0"/>
                <a:cs typeface="Aptos" panose="020B0004020202020204" pitchFamily="34" charset="0"/>
                <a:hlinkClick r:id="rId3">
                  <a:extLst>
                    <a:ext uri="{A12FA001-AC4F-418D-AE19-62706E023703}">
                      <ahyp:hlinkClr xmlns:ahyp="http://schemas.microsoft.com/office/drawing/2018/hyperlinkcolor" val="tx"/>
                    </a:ext>
                  </a:extLst>
                </a:hlinkClick>
              </a:rPr>
              <a:t>Bill Clearance</a:t>
            </a:r>
            <a:r>
              <a:rPr lang="en-US" sz="2130" dirty="0">
                <a:solidFill>
                  <a:srgbClr val="EA7125"/>
                </a:solidFill>
                <a:effectLst/>
                <a:ea typeface="Aptos" panose="020B0004020202020204" pitchFamily="34" charset="0"/>
                <a:cs typeface="Aptos" panose="020B0004020202020204" pitchFamily="34" charset="0"/>
              </a:rPr>
              <a:t> from the Bursar’s Office to attend class and/or participate in course related activities, such as rotations, internships, labs, etc.  Failure to meet these requirements </a:t>
            </a:r>
            <a:r>
              <a:rPr lang="en-US" sz="2130" b="1" dirty="0">
                <a:solidFill>
                  <a:srgbClr val="EA7125"/>
                </a:solidFill>
                <a:effectLst/>
                <a:ea typeface="Aptos" panose="020B0004020202020204" pitchFamily="34" charset="0"/>
                <a:cs typeface="Aptos" panose="020B0004020202020204" pitchFamily="34" charset="0"/>
              </a:rPr>
              <a:t>before</a:t>
            </a:r>
            <a:r>
              <a:rPr lang="en-US" sz="2130" dirty="0">
                <a:solidFill>
                  <a:srgbClr val="EA7125"/>
                </a:solidFill>
                <a:effectLst/>
                <a:ea typeface="Aptos" panose="020B0004020202020204" pitchFamily="34" charset="0"/>
                <a:cs typeface="Aptos" panose="020B0004020202020204" pitchFamily="34" charset="0"/>
              </a:rPr>
              <a:t> the first day of class WILL result in a schedule drop. </a:t>
            </a:r>
          </a:p>
          <a:p>
            <a:pPr marL="342900" marR="0" indent="-342900">
              <a:spcBef>
                <a:spcPts val="0"/>
              </a:spcBef>
              <a:spcAft>
                <a:spcPts val="0"/>
              </a:spcAft>
              <a:buSzPct val="75000"/>
              <a:buFont typeface="Arial" panose="020B0604020202020204" pitchFamily="34" charset="0"/>
              <a:buChar char="•"/>
            </a:pPr>
            <a:endParaRPr lang="en-US" sz="2130" dirty="0">
              <a:solidFill>
                <a:srgbClr val="EA7125"/>
              </a:solidFill>
              <a:ea typeface="Aptos" panose="020B0004020202020204" pitchFamily="34" charset="0"/>
              <a:cs typeface="Aptos" panose="020B0004020202020204" pitchFamily="34" charset="0"/>
            </a:endParaRPr>
          </a:p>
          <a:p>
            <a:pPr marL="0" marR="0" indent="0">
              <a:spcBef>
                <a:spcPts val="0"/>
              </a:spcBef>
              <a:spcAft>
                <a:spcPts val="0"/>
              </a:spcAft>
              <a:buSzPct val="100000"/>
              <a:buNone/>
            </a:pPr>
            <a:r>
              <a:rPr lang="en-US" sz="2130" dirty="0">
                <a:solidFill>
                  <a:srgbClr val="EA7125"/>
                </a:solidFill>
                <a:effectLst/>
                <a:ea typeface="Aptos" panose="020B0004020202020204" pitchFamily="34" charset="0"/>
                <a:cs typeface="Aptos" panose="020B0004020202020204" pitchFamily="34" charset="0"/>
              </a:rPr>
              <a:t>These forms are located on our Bill Clearance Page found at the QR Code below</a:t>
            </a:r>
          </a:p>
          <a:p>
            <a:pPr marL="342900" indent="-342900">
              <a:spcBef>
                <a:spcPts val="0"/>
              </a:spcBef>
              <a:buSzPct val="100000"/>
              <a:buFont typeface="Arial" panose="020B0604020202020204" pitchFamily="34" charset="0"/>
              <a:buChar char="•"/>
            </a:pPr>
            <a:endParaRPr lang="en-US" sz="1000" b="1" dirty="0">
              <a:solidFill>
                <a:schemeClr val="tx1"/>
              </a:solidFill>
              <a:ea typeface="Times New Roman" panose="02020603050405020304" pitchFamily="18" charset="0"/>
              <a:cs typeface="Aptos" panose="020B0004020202020204" pitchFamily="34" charset="0"/>
            </a:endParaRPr>
          </a:p>
          <a:p>
            <a:pPr marL="457200" indent="-457200">
              <a:spcBef>
                <a:spcPts val="0"/>
              </a:spcBef>
              <a:buSzPct val="100000"/>
              <a:buFont typeface="+mj-lt"/>
              <a:buAutoNum type="arabicPeriod"/>
            </a:pPr>
            <a:r>
              <a:rPr lang="en-US" sz="2130" b="1" dirty="0">
                <a:solidFill>
                  <a:srgbClr val="EA7125"/>
                </a:solidFill>
                <a:ea typeface="Times New Roman" panose="02020603050405020304" pitchFamily="18" charset="0"/>
                <a:cs typeface="Aptos" panose="020B0004020202020204" pitchFamily="34" charset="0"/>
              </a:rPr>
              <a:t>Sign Student Financial Responsibility Agreement (SFRA)</a:t>
            </a:r>
          </a:p>
          <a:p>
            <a:pPr marL="457200" indent="-457200">
              <a:spcBef>
                <a:spcPts val="0"/>
              </a:spcBef>
              <a:buSzPct val="100000"/>
              <a:buFont typeface="+mj-lt"/>
              <a:buAutoNum type="arabicPeriod"/>
            </a:pPr>
            <a:r>
              <a:rPr lang="en-US" sz="2130" b="1" dirty="0">
                <a:solidFill>
                  <a:srgbClr val="EA7125"/>
                </a:solidFill>
                <a:effectLst/>
                <a:ea typeface="Times New Roman" panose="02020603050405020304" pitchFamily="18" charset="0"/>
                <a:cs typeface="Aptos" panose="020B0004020202020204" pitchFamily="34" charset="0"/>
              </a:rPr>
              <a:t>Complete the Student Financial Check-In form.</a:t>
            </a:r>
          </a:p>
          <a:p>
            <a:pPr marL="457200" indent="-457200">
              <a:spcBef>
                <a:spcPts val="0"/>
              </a:spcBef>
              <a:buSzPct val="100000"/>
              <a:buFont typeface="+mj-lt"/>
              <a:buAutoNum type="arabicPeriod"/>
            </a:pPr>
            <a:r>
              <a:rPr lang="en-US" sz="2130" b="1" dirty="0">
                <a:solidFill>
                  <a:srgbClr val="EA7125"/>
                </a:solidFill>
                <a:ea typeface="Aptos" panose="020B0004020202020204" pitchFamily="34" charset="0"/>
                <a:cs typeface="Aptos" panose="020B0004020202020204" pitchFamily="34" charset="0"/>
              </a:rPr>
              <a:t>Make financial arrangements to cover your balance by program deadline</a:t>
            </a:r>
          </a:p>
          <a:p>
            <a:pPr>
              <a:spcBef>
                <a:spcPts val="0"/>
              </a:spcBef>
              <a:spcAft>
                <a:spcPts val="0"/>
              </a:spcAft>
            </a:pPr>
            <a:endParaRPr lang="en-US" sz="2130" dirty="0">
              <a:effectLst/>
            </a:endParaRPr>
          </a:p>
          <a:p>
            <a:pPr marR="0" lvl="1" indent="0">
              <a:spcBef>
                <a:spcPts val="0"/>
              </a:spcBef>
              <a:spcAft>
                <a:spcPts val="0"/>
              </a:spcAft>
              <a:buNone/>
            </a:pPr>
            <a:r>
              <a:rPr lang="en-US" sz="2130" b="1" dirty="0">
                <a:solidFill>
                  <a:srgbClr val="000000"/>
                </a:solidFill>
                <a:effectLst/>
                <a:ea typeface="Times New Roman" panose="02020603050405020304" pitchFamily="18" charset="0"/>
                <a:cs typeface="Aptos" panose="020B0004020202020204" pitchFamily="34" charset="0"/>
              </a:rPr>
              <a:t>Fall 2025 financial arrangement deadlines:</a:t>
            </a:r>
            <a:endParaRPr lang="en-US" sz="2130" dirty="0">
              <a:solidFill>
                <a:srgbClr val="000000"/>
              </a:solidFill>
              <a:effectLst/>
              <a:ea typeface="Aptos" panose="020B0004020202020204" pitchFamily="34" charset="0"/>
              <a:cs typeface="Aptos" panose="020B0004020202020204" pitchFamily="34" charset="0"/>
            </a:endParaRPr>
          </a:p>
          <a:p>
            <a:pPr marL="1143000" marR="0" lvl="2" indent="-228600">
              <a:spcBef>
                <a:spcPts val="0"/>
              </a:spcBef>
              <a:spcAft>
                <a:spcPts val="0"/>
              </a:spcAft>
              <a:buFont typeface="Wingdings" panose="05000000000000000000" pitchFamily="2" charset="2"/>
              <a:buChar char=""/>
            </a:pPr>
            <a:r>
              <a:rPr lang="en-US" sz="2130" dirty="0">
                <a:solidFill>
                  <a:srgbClr val="000000"/>
                </a:solidFill>
                <a:effectLst/>
                <a:ea typeface="Times New Roman" panose="02020603050405020304" pitchFamily="18" charset="0"/>
                <a:cs typeface="Aptos" panose="020B0004020202020204" pitchFamily="34" charset="0"/>
              </a:rPr>
              <a:t>DO1 and DO2:  Wednesday, August 6, 2025</a:t>
            </a:r>
            <a:endParaRPr lang="en-US" sz="2130" dirty="0">
              <a:solidFill>
                <a:srgbClr val="000000"/>
              </a:solidFill>
              <a:effectLst/>
              <a:ea typeface="Aptos" panose="020B0004020202020204" pitchFamily="34" charset="0"/>
              <a:cs typeface="Aptos" panose="020B0004020202020204" pitchFamily="34" charset="0"/>
            </a:endParaRPr>
          </a:p>
          <a:p>
            <a:pPr marL="1143000" marR="0" lvl="2" indent="-228600">
              <a:spcBef>
                <a:spcPts val="0"/>
              </a:spcBef>
              <a:spcAft>
                <a:spcPts val="0"/>
              </a:spcAft>
              <a:buFont typeface="Wingdings" panose="05000000000000000000" pitchFamily="2" charset="2"/>
              <a:buChar char=""/>
            </a:pPr>
            <a:r>
              <a:rPr lang="en-US" sz="2130" dirty="0">
                <a:solidFill>
                  <a:srgbClr val="000000"/>
                </a:solidFill>
                <a:effectLst/>
                <a:ea typeface="Times New Roman" panose="02020603050405020304" pitchFamily="18" charset="0"/>
                <a:cs typeface="Aptos" panose="020B0004020202020204" pitchFamily="34" charset="0"/>
              </a:rPr>
              <a:t>DO3 and DO4:  Thursday, July 10, 2025</a:t>
            </a:r>
            <a:endParaRPr lang="en-US" sz="2130" dirty="0">
              <a:solidFill>
                <a:srgbClr val="000000"/>
              </a:solidFill>
              <a:effectLst/>
              <a:ea typeface="Aptos" panose="020B0004020202020204" pitchFamily="34" charset="0"/>
              <a:cs typeface="Aptos" panose="020B0004020202020204" pitchFamily="34" charset="0"/>
            </a:endParaRPr>
          </a:p>
          <a:p>
            <a:pPr marR="0" lvl="1" indent="0">
              <a:spcBef>
                <a:spcPts val="0"/>
              </a:spcBef>
              <a:spcAft>
                <a:spcPts val="0"/>
              </a:spcAft>
              <a:buNone/>
            </a:pPr>
            <a:r>
              <a:rPr lang="en-US" sz="2130" b="1" dirty="0">
                <a:solidFill>
                  <a:srgbClr val="000000"/>
                </a:solidFill>
                <a:effectLst/>
                <a:ea typeface="Times New Roman" panose="02020603050405020304" pitchFamily="18" charset="0"/>
                <a:cs typeface="Aptos" panose="020B0004020202020204" pitchFamily="34" charset="0"/>
              </a:rPr>
              <a:t>Spring 26 financial arrangement deadlines:</a:t>
            </a:r>
            <a:r>
              <a:rPr lang="en-US" sz="2130" dirty="0">
                <a:solidFill>
                  <a:srgbClr val="000000"/>
                </a:solidFill>
                <a:effectLst/>
                <a:ea typeface="Times New Roman" panose="02020603050405020304" pitchFamily="18" charset="0"/>
                <a:cs typeface="Aptos" panose="020B0004020202020204" pitchFamily="34" charset="0"/>
              </a:rPr>
              <a:t>  </a:t>
            </a:r>
            <a:endParaRPr lang="en-US" sz="2130" dirty="0">
              <a:solidFill>
                <a:srgbClr val="000000"/>
              </a:solidFill>
              <a:effectLst/>
              <a:ea typeface="Aptos" panose="020B0004020202020204" pitchFamily="34" charset="0"/>
              <a:cs typeface="Aptos" panose="020B0004020202020204" pitchFamily="34" charset="0"/>
            </a:endParaRPr>
          </a:p>
          <a:p>
            <a:pPr marL="1143000" marR="0" lvl="2" indent="-228600">
              <a:spcBef>
                <a:spcPts val="0"/>
              </a:spcBef>
              <a:spcAft>
                <a:spcPts val="0"/>
              </a:spcAft>
              <a:buFont typeface="Wingdings" panose="05000000000000000000" pitchFamily="2" charset="2"/>
              <a:buChar char=""/>
            </a:pPr>
            <a:r>
              <a:rPr lang="en-US" sz="2130" dirty="0">
                <a:solidFill>
                  <a:srgbClr val="000000"/>
                </a:solidFill>
                <a:effectLst/>
                <a:ea typeface="Times New Roman" panose="02020603050405020304" pitchFamily="18" charset="0"/>
                <a:cs typeface="Aptos" panose="020B0004020202020204" pitchFamily="34" charset="0"/>
              </a:rPr>
              <a:t>DO1 and DO2:  Friday, January 9, 2026</a:t>
            </a:r>
            <a:endParaRPr lang="en-US" sz="2130" dirty="0">
              <a:solidFill>
                <a:srgbClr val="000000"/>
              </a:solidFill>
              <a:effectLst/>
              <a:ea typeface="Aptos" panose="020B0004020202020204" pitchFamily="34" charset="0"/>
              <a:cs typeface="Aptos" panose="020B0004020202020204" pitchFamily="34" charset="0"/>
            </a:endParaRPr>
          </a:p>
          <a:p>
            <a:pPr marL="1143000" marR="0" lvl="2" indent="-228600">
              <a:spcBef>
                <a:spcPts val="0"/>
              </a:spcBef>
              <a:spcAft>
                <a:spcPts val="0"/>
              </a:spcAft>
              <a:buFont typeface="Wingdings" panose="05000000000000000000" pitchFamily="2" charset="2"/>
              <a:buChar char=""/>
            </a:pPr>
            <a:r>
              <a:rPr lang="en-US" sz="2130" dirty="0">
                <a:solidFill>
                  <a:srgbClr val="000000"/>
                </a:solidFill>
                <a:effectLst/>
                <a:ea typeface="Times New Roman" panose="02020603050405020304" pitchFamily="18" charset="0"/>
                <a:cs typeface="Aptos" panose="020B0004020202020204" pitchFamily="34" charset="0"/>
              </a:rPr>
              <a:t>DO3 and DO4:  Friday, November 14, 2025</a:t>
            </a:r>
            <a:endParaRPr lang="en-US" sz="2130" dirty="0">
              <a:solidFill>
                <a:srgbClr val="000000"/>
              </a:solidFill>
              <a:effectLst/>
              <a:ea typeface="Aptos" panose="020B0004020202020204" pitchFamily="34" charset="0"/>
              <a:cs typeface="Aptos" panose="020B0004020202020204" pitchFamily="34" charset="0"/>
            </a:endParaRPr>
          </a:p>
          <a:p>
            <a:pPr marL="342900" indent="-342900">
              <a:spcBef>
                <a:spcPts val="0"/>
              </a:spcBef>
              <a:buSzPct val="100000"/>
              <a:buFont typeface="Arial" panose="020B0604020202020204" pitchFamily="34" charset="0"/>
              <a:buChar char="•"/>
            </a:pPr>
            <a:endParaRPr lang="en-US" sz="2130" b="1" dirty="0">
              <a:solidFill>
                <a:srgbClr val="EA7125"/>
              </a:solidFill>
              <a:effectLst/>
              <a:ea typeface="Aptos" panose="020B0004020202020204" pitchFamily="34" charset="0"/>
              <a:cs typeface="Aptos" panose="020B0004020202020204" pitchFamily="34" charset="0"/>
            </a:endParaRPr>
          </a:p>
          <a:p>
            <a:pPr marL="342900" marR="0" indent="-342900">
              <a:spcBef>
                <a:spcPts val="0"/>
              </a:spcBef>
              <a:spcAft>
                <a:spcPts val="0"/>
              </a:spcAft>
              <a:buSzPct val="75000"/>
              <a:buFont typeface="Arial" panose="020B0604020202020204" pitchFamily="34" charset="0"/>
              <a:buChar char="•"/>
            </a:pPr>
            <a:endParaRPr lang="en-US" sz="2000" dirty="0">
              <a:effectLst/>
              <a:ea typeface="Aptos" panose="020B0004020202020204" pitchFamily="34" charset="0"/>
              <a:cs typeface="Aptos" panose="020B0004020202020204" pitchFamily="34" charset="0"/>
            </a:endParaRPr>
          </a:p>
          <a:p>
            <a:pPr marL="0" indent="0">
              <a:spcBef>
                <a:spcPts val="0"/>
              </a:spcBef>
              <a:buNone/>
            </a:pPr>
            <a:endParaRPr lang="en" sz="2133" dirty="0"/>
          </a:p>
        </p:txBody>
      </p:sp>
      <p:pic>
        <p:nvPicPr>
          <p:cNvPr id="3" name="Picture 2" descr="A qr code with a few squares&#10;&#10;Description automatically generated">
            <a:extLst>
              <a:ext uri="{FF2B5EF4-FFF2-40B4-BE49-F238E27FC236}">
                <a16:creationId xmlns:a16="http://schemas.microsoft.com/office/drawing/2014/main" id="{063AC743-8A9D-A3FB-00DE-9907886E245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744215" y="4278288"/>
            <a:ext cx="1787091" cy="1787091"/>
          </a:xfrm>
          <a:prstGeom prst="rect">
            <a:avLst/>
          </a:prstGeom>
        </p:spPr>
      </p:pic>
    </p:spTree>
    <p:extLst>
      <p:ext uri="{BB962C8B-B14F-4D97-AF65-F5344CB8AC3E}">
        <p14:creationId xmlns:p14="http://schemas.microsoft.com/office/powerpoint/2010/main" val="2556051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1"/>
          <p:cNvSpPr txBox="1">
            <a:spLocks noGrp="1"/>
          </p:cNvSpPr>
          <p:nvPr>
            <p:ph type="title"/>
          </p:nvPr>
        </p:nvSpPr>
        <p:spPr>
          <a:xfrm>
            <a:off x="3084285" y="522514"/>
            <a:ext cx="6023428" cy="815309"/>
          </a:xfrm>
          <a:prstGeom prst="rect">
            <a:avLst/>
          </a:prstGeom>
        </p:spPr>
        <p:txBody>
          <a:bodyPr spcFirstLastPara="1" vert="horz" wrap="square" lIns="121900" tIns="121900" rIns="121900" bIns="121900" rtlCol="0" anchor="t" anchorCtr="0">
            <a:noAutofit/>
          </a:bodyPr>
          <a:lstStyle/>
          <a:p>
            <a:pPr>
              <a:spcBef>
                <a:spcPts val="0"/>
              </a:spcBef>
            </a:pPr>
            <a:r>
              <a:rPr lang="en" b="1" dirty="0"/>
              <a:t>Financial Arrangements</a:t>
            </a:r>
            <a:endParaRPr b="1" dirty="0"/>
          </a:p>
        </p:txBody>
      </p:sp>
      <p:sp>
        <p:nvSpPr>
          <p:cNvPr id="7" name="Content Placeholder 6">
            <a:extLst>
              <a:ext uri="{FF2B5EF4-FFF2-40B4-BE49-F238E27FC236}">
                <a16:creationId xmlns:a16="http://schemas.microsoft.com/office/drawing/2014/main" id="{128C99DE-C147-3970-365F-C7FB2D3B248C}"/>
              </a:ext>
            </a:extLst>
          </p:cNvPr>
          <p:cNvSpPr txBox="1">
            <a:spLocks noGrp="1"/>
          </p:cNvSpPr>
          <p:nvPr>
            <p:ph sz="half" idx="1"/>
          </p:nvPr>
        </p:nvSpPr>
        <p:spPr>
          <a:xfrm>
            <a:off x="348343" y="1337823"/>
            <a:ext cx="11466286" cy="4812600"/>
          </a:xfrm>
          <a:prstGeom prst="rect">
            <a:avLst/>
          </a:prstGeom>
          <a:noFill/>
        </p:spPr>
        <p:txBody>
          <a:bodyPr wrap="square" rtlCol="0">
            <a:spAutoFit/>
          </a:bodyPr>
          <a:lstStyle/>
          <a:p>
            <a:pPr marL="457200" marR="0" lvl="0" indent="-457200">
              <a:spcBef>
                <a:spcPts val="0"/>
              </a:spcBef>
              <a:spcAft>
                <a:spcPts val="0"/>
              </a:spcAft>
              <a:buFont typeface="+mj-lt"/>
              <a:buAutoNum type="arabicPeriod"/>
            </a:pPr>
            <a:r>
              <a:rPr lang="en-US" sz="2130" b="1" dirty="0">
                <a:solidFill>
                  <a:srgbClr val="EA7125"/>
                </a:solidFill>
                <a:effectLst/>
                <a:ea typeface="Times New Roman" panose="02020603050405020304" pitchFamily="18" charset="0"/>
                <a:cs typeface="Aptos" panose="020B0004020202020204" pitchFamily="34" charset="0"/>
              </a:rPr>
              <a:t>Federal loans: </a:t>
            </a:r>
            <a:r>
              <a:rPr lang="en-US" sz="2130" dirty="0">
                <a:solidFill>
                  <a:srgbClr val="EA7125"/>
                </a:solidFill>
                <a:effectLst/>
                <a:ea typeface="Times New Roman" panose="02020603050405020304" pitchFamily="18" charset="0"/>
                <a:cs typeface="Aptos" panose="020B0004020202020204" pitchFamily="34" charset="0"/>
              </a:rPr>
              <a:t> View/Accept/Decline the loan(s) you choose under your “My Awards” Tab in self-service. Students must complete their MPN (master promissory note) and EC (entrance counseling) for loans to be accepted as a form of payment.  </a:t>
            </a:r>
            <a:endParaRPr lang="en-US" sz="2130" dirty="0">
              <a:solidFill>
                <a:srgbClr val="EA7125"/>
              </a:solidFill>
              <a:effectLst/>
              <a:ea typeface="Aptos" panose="020B0004020202020204" pitchFamily="34" charset="0"/>
              <a:cs typeface="Aptos" panose="020B0004020202020204" pitchFamily="34" charset="0"/>
            </a:endParaRPr>
          </a:p>
          <a:p>
            <a:pPr marL="457200" marR="0" lvl="0" indent="-457200">
              <a:spcBef>
                <a:spcPts val="0"/>
              </a:spcBef>
              <a:spcAft>
                <a:spcPts val="0"/>
              </a:spcAft>
              <a:buFont typeface="+mj-lt"/>
              <a:buAutoNum type="arabicPeriod"/>
            </a:pPr>
            <a:r>
              <a:rPr lang="en-US" sz="2130" b="1" dirty="0">
                <a:solidFill>
                  <a:srgbClr val="EA7125"/>
                </a:solidFill>
                <a:effectLst/>
                <a:ea typeface="Times New Roman" panose="02020603050405020304" pitchFamily="18" charset="0"/>
                <a:cs typeface="Aptos" panose="020B0004020202020204" pitchFamily="34" charset="0"/>
              </a:rPr>
              <a:t>Tuition assistance from a third party scholarship: </a:t>
            </a:r>
            <a:r>
              <a:rPr lang="en-US" sz="2130" dirty="0">
                <a:solidFill>
                  <a:srgbClr val="EA7125"/>
                </a:solidFill>
                <a:effectLst/>
                <a:ea typeface="Times New Roman" panose="02020603050405020304" pitchFamily="18" charset="0"/>
                <a:cs typeface="Aptos" panose="020B0004020202020204" pitchFamily="34" charset="0"/>
              </a:rPr>
              <a:t>email your acknowledgement/verification letter to </a:t>
            </a:r>
            <a:r>
              <a:rPr lang="en-US" sz="2130" u="sng" dirty="0">
                <a:solidFill>
                  <a:srgbClr val="EA7125"/>
                </a:solidFill>
                <a:effectLst/>
                <a:ea typeface="Times New Roman" panose="02020603050405020304" pitchFamily="18" charset="0"/>
                <a:cs typeface="Aptos" panose="020B0004020202020204" pitchFamily="34" charset="0"/>
                <a:hlinkClick r:id="rId3">
                  <a:extLst>
                    <a:ext uri="{A12FA001-AC4F-418D-AE19-62706E023703}">
                      <ahyp:hlinkClr xmlns:ahyp="http://schemas.microsoft.com/office/drawing/2018/hyperlinkcolor" val="tx"/>
                    </a:ext>
                  </a:extLst>
                </a:hlinkClick>
              </a:rPr>
              <a:t>sillsl@campbell.edu</a:t>
            </a:r>
            <a:r>
              <a:rPr lang="en-US" sz="2130" dirty="0">
                <a:solidFill>
                  <a:srgbClr val="EA7125"/>
                </a:solidFill>
                <a:effectLst/>
                <a:ea typeface="Times New Roman" panose="02020603050405020304" pitchFamily="18" charset="0"/>
                <a:cs typeface="Aptos" panose="020B0004020202020204" pitchFamily="34" charset="0"/>
              </a:rPr>
              <a:t>.   </a:t>
            </a:r>
          </a:p>
          <a:p>
            <a:pPr marL="457200" marR="0" lvl="0" indent="-457200">
              <a:spcBef>
                <a:spcPts val="0"/>
              </a:spcBef>
              <a:spcAft>
                <a:spcPts val="0"/>
              </a:spcAft>
              <a:buFont typeface="+mj-lt"/>
              <a:buAutoNum type="arabicPeriod"/>
            </a:pPr>
            <a:r>
              <a:rPr lang="en-US" sz="2130" b="1" dirty="0">
                <a:solidFill>
                  <a:srgbClr val="EA7125"/>
                </a:solidFill>
                <a:effectLst/>
                <a:ea typeface="Times New Roman" panose="02020603050405020304" pitchFamily="18" charset="0"/>
                <a:cs typeface="Aptos" panose="020B0004020202020204" pitchFamily="34" charset="0"/>
              </a:rPr>
              <a:t>VA benefits: </a:t>
            </a:r>
            <a:r>
              <a:rPr lang="en-US" sz="2130" dirty="0">
                <a:solidFill>
                  <a:srgbClr val="EA7125"/>
                </a:solidFill>
                <a:effectLst/>
                <a:ea typeface="Times New Roman" panose="02020603050405020304" pitchFamily="18" charset="0"/>
                <a:cs typeface="Aptos" panose="020B0004020202020204" pitchFamily="34" charset="0"/>
              </a:rPr>
              <a:t>(Post 9/11 GI bill) email Amanda McRae ( </a:t>
            </a:r>
            <a:r>
              <a:rPr lang="en-US" sz="2130" u="sng" dirty="0">
                <a:solidFill>
                  <a:srgbClr val="EA7125"/>
                </a:solidFill>
                <a:effectLst/>
                <a:ea typeface="Times New Roman" panose="02020603050405020304" pitchFamily="18" charset="0"/>
                <a:cs typeface="Aptos" panose="020B0004020202020204" pitchFamily="34" charset="0"/>
                <a:hlinkClick r:id="rId4">
                  <a:extLst>
                    <a:ext uri="{A12FA001-AC4F-418D-AE19-62706E023703}">
                      <ahyp:hlinkClr xmlns:ahyp="http://schemas.microsoft.com/office/drawing/2018/hyperlinkcolor" val="tx"/>
                    </a:ext>
                  </a:extLst>
                </a:hlinkClick>
              </a:rPr>
              <a:t>mcraea@cambpell.edu</a:t>
            </a:r>
            <a:r>
              <a:rPr lang="en-US" sz="2130" dirty="0">
                <a:solidFill>
                  <a:srgbClr val="EA7125"/>
                </a:solidFill>
                <a:effectLst/>
                <a:ea typeface="Times New Roman" panose="02020603050405020304" pitchFamily="18" charset="0"/>
                <a:cs typeface="Aptos" panose="020B0004020202020204" pitchFamily="34" charset="0"/>
              </a:rPr>
              <a:t> ) to establish benefits or submit your final schedule for certification.</a:t>
            </a:r>
            <a:endParaRPr lang="en-US" sz="2130" dirty="0">
              <a:solidFill>
                <a:srgbClr val="EA7125"/>
              </a:solidFill>
              <a:effectLst/>
              <a:ea typeface="Aptos" panose="020B0004020202020204" pitchFamily="34" charset="0"/>
              <a:cs typeface="Aptos" panose="020B0004020202020204" pitchFamily="34" charset="0"/>
            </a:endParaRPr>
          </a:p>
          <a:p>
            <a:pPr marL="457200" marR="0" lvl="0" indent="-457200">
              <a:spcBef>
                <a:spcPts val="0"/>
              </a:spcBef>
              <a:spcAft>
                <a:spcPts val="0"/>
              </a:spcAft>
              <a:buFont typeface="+mj-lt"/>
              <a:buAutoNum type="arabicPeriod"/>
            </a:pPr>
            <a:r>
              <a:rPr lang="en-US" sz="2130" b="1" dirty="0">
                <a:solidFill>
                  <a:srgbClr val="EA7125"/>
                </a:solidFill>
                <a:effectLst/>
                <a:ea typeface="Times New Roman" panose="02020603050405020304" pitchFamily="18" charset="0"/>
                <a:cs typeface="Aptos" panose="020B0004020202020204" pitchFamily="34" charset="0"/>
              </a:rPr>
              <a:t>Pay your balance:</a:t>
            </a:r>
            <a:r>
              <a:rPr lang="en-US" sz="2130" dirty="0">
                <a:solidFill>
                  <a:srgbClr val="EA7125"/>
                </a:solidFill>
                <a:effectLst/>
                <a:ea typeface="Times New Roman" panose="02020603050405020304" pitchFamily="18" charset="0"/>
                <a:cs typeface="Aptos" panose="020B0004020202020204" pitchFamily="34" charset="0"/>
              </a:rPr>
              <a:t> Make payment in full or set up a TouchNet payment plan and make your first payment on or before the deadline date.  </a:t>
            </a:r>
            <a:endParaRPr lang="en-US" sz="2130" dirty="0">
              <a:solidFill>
                <a:srgbClr val="EA7125"/>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endParaRPr lang="en-US" sz="2130" dirty="0">
              <a:solidFill>
                <a:srgbClr val="EA7125"/>
              </a:solidFill>
              <a:effectLst/>
              <a:ea typeface="Times New Roman" panose="02020603050405020304" pitchFamily="18" charset="0"/>
              <a:cs typeface="Aptos" panose="020B0004020202020204" pitchFamily="34" charset="0"/>
            </a:endParaRPr>
          </a:p>
          <a:p>
            <a:pPr marR="0" lvl="1" indent="0">
              <a:spcBef>
                <a:spcPts val="0"/>
              </a:spcBef>
              <a:spcAft>
                <a:spcPts val="0"/>
              </a:spcAft>
              <a:buNone/>
            </a:pPr>
            <a:r>
              <a:rPr lang="en-US" sz="2130" dirty="0">
                <a:solidFill>
                  <a:srgbClr val="EA7125"/>
                </a:solidFill>
                <a:ea typeface="Times New Roman" panose="02020603050405020304" pitchFamily="18" charset="0"/>
                <a:cs typeface="Aptos" panose="020B0004020202020204" pitchFamily="34" charset="0"/>
              </a:rPr>
              <a:t>Financial arrangements are expected to be made as soon as possible after your account has been billed and prior to the first day of class</a:t>
            </a:r>
            <a:r>
              <a:rPr lang="en-US" sz="2130" i="1" dirty="0">
                <a:solidFill>
                  <a:srgbClr val="EA7125"/>
                </a:solidFill>
                <a:effectLst/>
                <a:ea typeface="Times New Roman" panose="02020603050405020304" pitchFamily="18" charset="0"/>
                <a:cs typeface="Aptos" panose="020B0004020202020204" pitchFamily="34" charset="0"/>
              </a:rPr>
              <a:t>.  </a:t>
            </a:r>
          </a:p>
          <a:p>
            <a:pPr marR="0" lvl="1" indent="0">
              <a:spcBef>
                <a:spcPts val="0"/>
              </a:spcBef>
              <a:spcAft>
                <a:spcPts val="0"/>
              </a:spcAft>
              <a:buNone/>
            </a:pPr>
            <a:endParaRPr lang="en-US" sz="2130" i="1" dirty="0">
              <a:solidFill>
                <a:srgbClr val="EA7125"/>
              </a:solidFill>
              <a:effectLst/>
              <a:ea typeface="Times New Roman" panose="02020603050405020304" pitchFamily="18" charset="0"/>
              <a:cs typeface="Aptos" panose="020B0004020202020204" pitchFamily="34" charset="0"/>
            </a:endParaRPr>
          </a:p>
          <a:p>
            <a:pPr marR="0" lvl="1" indent="0">
              <a:spcBef>
                <a:spcPts val="0"/>
              </a:spcBef>
              <a:spcAft>
                <a:spcPts val="0"/>
              </a:spcAft>
              <a:buNone/>
            </a:pPr>
            <a:endParaRPr lang="en-US" sz="2130" i="1" dirty="0">
              <a:solidFill>
                <a:srgbClr val="000000"/>
              </a:solidFill>
              <a:ea typeface="Aptos" panose="020B0004020202020204" pitchFamily="34" charset="0"/>
              <a:cs typeface="Aptos" panose="020B0004020202020204" pitchFamily="34" charset="0"/>
            </a:endParaRPr>
          </a:p>
          <a:p>
            <a:pPr marR="0" lvl="1" indent="0">
              <a:spcBef>
                <a:spcPts val="0"/>
              </a:spcBef>
              <a:spcAft>
                <a:spcPts val="0"/>
              </a:spcAft>
              <a:buNone/>
            </a:pPr>
            <a:r>
              <a:rPr lang="en-US" sz="2130" b="1" i="1" dirty="0">
                <a:solidFill>
                  <a:srgbClr val="000000"/>
                </a:solidFill>
                <a:effectLst/>
                <a:ea typeface="Aptos" panose="020B0004020202020204" pitchFamily="34" charset="0"/>
                <a:cs typeface="Aptos" panose="020B0004020202020204" pitchFamily="34" charset="0"/>
              </a:rPr>
              <a:t>**</a:t>
            </a:r>
            <a:r>
              <a:rPr lang="en-US" sz="2130" b="1" dirty="0">
                <a:solidFill>
                  <a:srgbClr val="000000"/>
                </a:solidFill>
                <a:effectLst/>
                <a:ea typeface="Aptos" panose="020B0004020202020204" pitchFamily="34" charset="0"/>
                <a:cs typeface="Aptos" panose="020B0004020202020204" pitchFamily="34" charset="0"/>
              </a:rPr>
              <a:t>Students not financially cleared by the appropriate deadline for the semester will be dropped for non-payment and will not be permitted to attend classes or rotations.**</a:t>
            </a:r>
            <a:endParaRPr lang="en-US" sz="2130" b="1" dirty="0">
              <a:effectLst/>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2556406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D008F-ED26-4447-A806-EB58212AC999}"/>
              </a:ext>
            </a:extLst>
          </p:cNvPr>
          <p:cNvSpPr>
            <a:spLocks noGrp="1"/>
          </p:cNvSpPr>
          <p:nvPr>
            <p:ph type="title"/>
          </p:nvPr>
        </p:nvSpPr>
        <p:spPr>
          <a:xfrm>
            <a:off x="680320" y="2063262"/>
            <a:ext cx="3739280" cy="2661052"/>
          </a:xfrm>
        </p:spPr>
        <p:txBody>
          <a:bodyPr>
            <a:normAutofit/>
          </a:bodyPr>
          <a:lstStyle/>
          <a:p>
            <a:pPr algn="ctr"/>
            <a:r>
              <a:rPr lang="en-US" sz="4400" b="1" dirty="0"/>
              <a:t>Billing &amp; Payments</a:t>
            </a:r>
          </a:p>
        </p:txBody>
      </p:sp>
      <p:graphicFrame>
        <p:nvGraphicFramePr>
          <p:cNvPr id="5" name="Content Placeholder 2">
            <a:extLst>
              <a:ext uri="{FF2B5EF4-FFF2-40B4-BE49-F238E27FC236}">
                <a16:creationId xmlns:a16="http://schemas.microsoft.com/office/drawing/2014/main" id="{4B0F84B1-57EA-4CCF-A249-CB38C4C83356}"/>
              </a:ext>
            </a:extLst>
          </p:cNvPr>
          <p:cNvGraphicFramePr>
            <a:graphicFrameLocks noGrp="1"/>
          </p:cNvGraphicFramePr>
          <p:nvPr>
            <p:ph idx="1"/>
          </p:nvPr>
        </p:nvGraphicFramePr>
        <p:xfrm>
          <a:off x="5284789" y="639763"/>
          <a:ext cx="6261100" cy="5578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941131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D008F-ED26-4447-A806-EB58212AC999}"/>
              </a:ext>
            </a:extLst>
          </p:cNvPr>
          <p:cNvSpPr>
            <a:spLocks noGrp="1"/>
          </p:cNvSpPr>
          <p:nvPr>
            <p:ph type="title"/>
          </p:nvPr>
        </p:nvSpPr>
        <p:spPr>
          <a:xfrm>
            <a:off x="838200" y="568933"/>
            <a:ext cx="10515600" cy="1325563"/>
          </a:xfrm>
        </p:spPr>
        <p:txBody>
          <a:bodyPr>
            <a:normAutofit/>
          </a:bodyPr>
          <a:lstStyle/>
          <a:p>
            <a:r>
              <a:rPr lang="en-US" sz="4400" b="1" dirty="0"/>
              <a:t>Payment Plans</a:t>
            </a:r>
          </a:p>
        </p:txBody>
      </p:sp>
      <p:sp>
        <p:nvSpPr>
          <p:cNvPr id="3" name="Content Placeholder 2">
            <a:extLst>
              <a:ext uri="{FF2B5EF4-FFF2-40B4-BE49-F238E27FC236}">
                <a16:creationId xmlns:a16="http://schemas.microsoft.com/office/drawing/2014/main" id="{BF579D22-9172-4959-A104-FF3BEBAF05E1}"/>
              </a:ext>
            </a:extLst>
          </p:cNvPr>
          <p:cNvSpPr>
            <a:spLocks noGrp="1"/>
          </p:cNvSpPr>
          <p:nvPr>
            <p:ph idx="1"/>
          </p:nvPr>
        </p:nvSpPr>
        <p:spPr>
          <a:xfrm>
            <a:off x="401873" y="1794552"/>
            <a:ext cx="5242560" cy="3779520"/>
          </a:xfrm>
        </p:spPr>
        <p:txBody>
          <a:bodyPr numCol="1">
            <a:normAutofit/>
          </a:bodyPr>
          <a:lstStyle/>
          <a:p>
            <a:pPr marL="533387" indent="-380990">
              <a:lnSpc>
                <a:spcPct val="100000"/>
              </a:lnSpc>
              <a:spcBef>
                <a:spcPts val="0"/>
              </a:spcBef>
            </a:pPr>
            <a:r>
              <a:rPr lang="en-US" sz="2133" dirty="0">
                <a:ea typeface="Calibri" panose="020F0502020204030204" pitchFamily="34" charset="0"/>
              </a:rPr>
              <a:t>Set up in TouchNet each semester</a:t>
            </a:r>
          </a:p>
          <a:p>
            <a:pPr marL="152396" indent="0">
              <a:spcBef>
                <a:spcPts val="0"/>
              </a:spcBef>
              <a:buNone/>
            </a:pPr>
            <a:endParaRPr lang="en-US" sz="1333" dirty="0">
              <a:ea typeface="Calibri" panose="020F0502020204030204" pitchFamily="34" charset="0"/>
            </a:endParaRPr>
          </a:p>
          <a:p>
            <a:pPr marL="533387" indent="-380990">
              <a:spcBef>
                <a:spcPts val="0"/>
              </a:spcBef>
            </a:pPr>
            <a:r>
              <a:rPr lang="en-US" sz="2133" dirty="0">
                <a:ea typeface="Calibri" panose="020F0502020204030204" pitchFamily="34" charset="0"/>
              </a:rPr>
              <a:t>Automatically updates payment amounts if your billing or aid changes</a:t>
            </a:r>
          </a:p>
          <a:p>
            <a:pPr marL="152396" indent="0">
              <a:spcBef>
                <a:spcPts val="0"/>
              </a:spcBef>
              <a:buNone/>
            </a:pPr>
            <a:endParaRPr lang="en-US" sz="1333" dirty="0">
              <a:ea typeface="Calibri" panose="020F0502020204030204" pitchFamily="34" charset="0"/>
            </a:endParaRPr>
          </a:p>
          <a:p>
            <a:pPr marL="533387" indent="-380990">
              <a:spcBef>
                <a:spcPts val="0"/>
              </a:spcBef>
            </a:pPr>
            <a:r>
              <a:rPr lang="en-US" sz="2133" dirty="0">
                <a:ea typeface="Calibri" panose="020F0502020204030204" pitchFamily="34" charset="0"/>
              </a:rPr>
              <a:t>$25 late fee for payments made after the due date</a:t>
            </a:r>
          </a:p>
          <a:p>
            <a:pPr marL="533387" indent="-380990">
              <a:spcBef>
                <a:spcPts val="0"/>
              </a:spcBef>
            </a:pPr>
            <a:endParaRPr lang="en-US" sz="2133" dirty="0">
              <a:ea typeface="Calibri" panose="020F0502020204030204" pitchFamily="34" charset="0"/>
            </a:endParaRPr>
          </a:p>
          <a:p>
            <a:pPr marL="533387" indent="-380990">
              <a:spcBef>
                <a:spcPts val="0"/>
              </a:spcBef>
            </a:pPr>
            <a:r>
              <a:rPr lang="en-US" sz="2133" dirty="0">
                <a:ea typeface="Calibri" panose="020F0502020204030204" pitchFamily="34" charset="0"/>
              </a:rPr>
              <a:t>If a balance is owed after financial aid is factored in and student fails to make payment or set up a payment plan prior to the first day of class, schedule will be dropped.</a:t>
            </a:r>
          </a:p>
          <a:p>
            <a:pPr marL="152396" indent="0">
              <a:spcBef>
                <a:spcPts val="0"/>
              </a:spcBef>
              <a:buNone/>
            </a:pPr>
            <a:endParaRPr lang="en-US" sz="1333" dirty="0"/>
          </a:p>
          <a:p>
            <a:pPr marL="152396" indent="0">
              <a:spcBef>
                <a:spcPts val="0"/>
              </a:spcBef>
              <a:buNone/>
            </a:pPr>
            <a:endParaRPr lang="en-US" sz="1333" dirty="0"/>
          </a:p>
        </p:txBody>
      </p:sp>
      <p:graphicFrame>
        <p:nvGraphicFramePr>
          <p:cNvPr id="4" name="Table 4">
            <a:extLst>
              <a:ext uri="{FF2B5EF4-FFF2-40B4-BE49-F238E27FC236}">
                <a16:creationId xmlns:a16="http://schemas.microsoft.com/office/drawing/2014/main" id="{BC8146B3-D6B5-470B-B59C-17C209DE8C37}"/>
              </a:ext>
            </a:extLst>
          </p:cNvPr>
          <p:cNvGraphicFramePr>
            <a:graphicFrameLocks noGrp="1"/>
          </p:cNvGraphicFramePr>
          <p:nvPr/>
        </p:nvGraphicFramePr>
        <p:xfrm>
          <a:off x="5889328" y="1721854"/>
          <a:ext cx="5453888" cy="3893446"/>
        </p:xfrm>
        <a:graphic>
          <a:graphicData uri="http://schemas.openxmlformats.org/drawingml/2006/table">
            <a:tbl>
              <a:tblPr firstRow="1" bandRow="1">
                <a:tableStyleId>{073A0DAA-6AF3-43AB-8588-CEC1D06C72B9}</a:tableStyleId>
              </a:tblPr>
              <a:tblGrid>
                <a:gridCol w="1577368">
                  <a:extLst>
                    <a:ext uri="{9D8B030D-6E8A-4147-A177-3AD203B41FA5}">
                      <a16:colId xmlns:a16="http://schemas.microsoft.com/office/drawing/2014/main" val="3943794633"/>
                    </a:ext>
                  </a:extLst>
                </a:gridCol>
                <a:gridCol w="1869468">
                  <a:extLst>
                    <a:ext uri="{9D8B030D-6E8A-4147-A177-3AD203B41FA5}">
                      <a16:colId xmlns:a16="http://schemas.microsoft.com/office/drawing/2014/main" val="2431908919"/>
                    </a:ext>
                  </a:extLst>
                </a:gridCol>
                <a:gridCol w="2007052">
                  <a:extLst>
                    <a:ext uri="{9D8B030D-6E8A-4147-A177-3AD203B41FA5}">
                      <a16:colId xmlns:a16="http://schemas.microsoft.com/office/drawing/2014/main" val="1258354921"/>
                    </a:ext>
                  </a:extLst>
                </a:gridCol>
              </a:tblGrid>
              <a:tr h="533543">
                <a:tc>
                  <a:txBody>
                    <a:bodyPr/>
                    <a:lstStyle/>
                    <a:p>
                      <a:pPr algn="ctr"/>
                      <a:r>
                        <a:rPr lang="en-US" sz="1500" dirty="0"/>
                        <a:t>Plan Option</a:t>
                      </a:r>
                    </a:p>
                  </a:txBody>
                  <a:tcPr marL="119817" marR="119817" marT="59908" marB="59908"/>
                </a:tc>
                <a:tc>
                  <a:txBody>
                    <a:bodyPr/>
                    <a:lstStyle/>
                    <a:p>
                      <a:pPr algn="ctr"/>
                      <a:r>
                        <a:rPr lang="en-US" sz="1500" dirty="0"/>
                        <a:t>Fall</a:t>
                      </a:r>
                    </a:p>
                  </a:txBody>
                  <a:tcPr marL="119817" marR="119817" marT="59908" marB="59908"/>
                </a:tc>
                <a:tc>
                  <a:txBody>
                    <a:bodyPr/>
                    <a:lstStyle/>
                    <a:p>
                      <a:pPr algn="ctr"/>
                      <a:r>
                        <a:rPr lang="en-US" sz="1500" dirty="0"/>
                        <a:t>Spring</a:t>
                      </a:r>
                    </a:p>
                  </a:txBody>
                  <a:tcPr marL="119817" marR="119817" marT="59908" marB="59908"/>
                </a:tc>
                <a:extLst>
                  <a:ext uri="{0D108BD9-81ED-4DB2-BD59-A6C34878D82A}">
                    <a16:rowId xmlns:a16="http://schemas.microsoft.com/office/drawing/2014/main" val="388980875"/>
                  </a:ext>
                </a:extLst>
              </a:tr>
              <a:tr h="1143655">
                <a:tc>
                  <a:txBody>
                    <a:bodyPr/>
                    <a:lstStyle/>
                    <a:p>
                      <a:r>
                        <a:rPr lang="en-US" sz="1500" b="1" dirty="0"/>
                        <a:t>2 Installments</a:t>
                      </a:r>
                    </a:p>
                    <a:p>
                      <a:pPr marL="171450" indent="-171450">
                        <a:buFont typeface="Arial" panose="020B0604020202020204" pitchFamily="34" charset="0"/>
                        <a:buChar char="•"/>
                      </a:pPr>
                      <a:r>
                        <a:rPr lang="en-US" sz="1500" dirty="0"/>
                        <a:t>$30 set up fee</a:t>
                      </a:r>
                    </a:p>
                  </a:txBody>
                  <a:tcPr marL="119817" marR="119817" marT="59908" marB="59908"/>
                </a:tc>
                <a:tc>
                  <a:txBody>
                    <a:bodyPr/>
                    <a:lstStyle/>
                    <a:p>
                      <a:r>
                        <a:rPr lang="en-US" sz="1500" dirty="0"/>
                        <a:t>½ due August 5</a:t>
                      </a:r>
                      <a:r>
                        <a:rPr lang="en-US" sz="1500" baseline="30000" dirty="0"/>
                        <a:t>th</a:t>
                      </a:r>
                      <a:r>
                        <a:rPr lang="en-US" sz="1500" dirty="0"/>
                        <a:t>, </a:t>
                      </a:r>
                    </a:p>
                    <a:p>
                      <a:r>
                        <a:rPr lang="en-US" sz="1500" dirty="0"/>
                        <a:t>Remaining on September 30</a:t>
                      </a:r>
                      <a:r>
                        <a:rPr lang="en-US" sz="1500" baseline="30000" dirty="0"/>
                        <a:t>th</a:t>
                      </a:r>
                      <a:r>
                        <a:rPr lang="en-US" sz="1500" dirty="0"/>
                        <a:t> </a:t>
                      </a:r>
                    </a:p>
                  </a:txBody>
                  <a:tcPr marL="119817" marR="119817" marT="59908" marB="59908"/>
                </a:tc>
                <a:tc>
                  <a:txBody>
                    <a:bodyPr/>
                    <a:lstStyle/>
                    <a:p>
                      <a:r>
                        <a:rPr lang="en-US" sz="1500" dirty="0"/>
                        <a:t>½ due January 5</a:t>
                      </a:r>
                      <a:r>
                        <a:rPr lang="en-US" sz="1500" baseline="30000" dirty="0"/>
                        <a:t>th</a:t>
                      </a:r>
                      <a:r>
                        <a:rPr lang="en-US" sz="1500" dirty="0"/>
                        <a:t>, </a:t>
                      </a:r>
                    </a:p>
                    <a:p>
                      <a:r>
                        <a:rPr lang="en-US" sz="1500" dirty="0"/>
                        <a:t>Remaining on February 28</a:t>
                      </a:r>
                    </a:p>
                  </a:txBody>
                  <a:tcPr marL="119817" marR="119817" marT="59908" marB="59908"/>
                </a:tc>
                <a:extLst>
                  <a:ext uri="{0D108BD9-81ED-4DB2-BD59-A6C34878D82A}">
                    <a16:rowId xmlns:a16="http://schemas.microsoft.com/office/drawing/2014/main" val="1538868681"/>
                  </a:ext>
                </a:extLst>
              </a:tr>
              <a:tr h="1108124">
                <a:tc>
                  <a:txBody>
                    <a:bodyPr/>
                    <a:lstStyle/>
                    <a:p>
                      <a:r>
                        <a:rPr lang="en-US" sz="1500" b="1" dirty="0"/>
                        <a:t>4 Installments</a:t>
                      </a:r>
                    </a:p>
                    <a:p>
                      <a:pPr marL="171450" indent="-171450">
                        <a:buFont typeface="Arial" panose="020B0604020202020204" pitchFamily="34" charset="0"/>
                        <a:buChar char="•"/>
                      </a:pPr>
                      <a:r>
                        <a:rPr lang="en-US" sz="1500" dirty="0"/>
                        <a:t>$50 set up fee</a:t>
                      </a:r>
                    </a:p>
                  </a:txBody>
                  <a:tcPr marL="119817" marR="119817" marT="59908" marB="59908"/>
                </a:tc>
                <a:tc>
                  <a:txBody>
                    <a:bodyPr/>
                    <a:lstStyle/>
                    <a:p>
                      <a:r>
                        <a:rPr lang="en-US" sz="1500" baseline="0" dirty="0"/>
                        <a:t>1/4</a:t>
                      </a:r>
                      <a:r>
                        <a:rPr lang="en-US" sz="1500" dirty="0"/>
                        <a:t> due August 5</a:t>
                      </a:r>
                      <a:r>
                        <a:rPr lang="en-US" sz="1500" baseline="30000" dirty="0"/>
                        <a:t>th</a:t>
                      </a:r>
                      <a:r>
                        <a:rPr lang="en-US" sz="1500" dirty="0"/>
                        <a:t>, </a:t>
                      </a:r>
                    </a:p>
                    <a:p>
                      <a:r>
                        <a:rPr lang="en-US" sz="1500" dirty="0"/>
                        <a:t>remaining on 5</a:t>
                      </a:r>
                      <a:r>
                        <a:rPr lang="en-US" sz="1500" baseline="30000" dirty="0"/>
                        <a:t>th</a:t>
                      </a:r>
                      <a:r>
                        <a:rPr lang="en-US" sz="1500" dirty="0"/>
                        <a:t> of each month through November</a:t>
                      </a:r>
                    </a:p>
                  </a:txBody>
                  <a:tcPr marL="119817" marR="119817" marT="59908" marB="59908"/>
                </a:tc>
                <a:tc>
                  <a:txBody>
                    <a:bodyPr/>
                    <a:lstStyle/>
                    <a:p>
                      <a:r>
                        <a:rPr lang="en-US" sz="1500" dirty="0"/>
                        <a:t>1/4 due January 5</a:t>
                      </a:r>
                      <a:r>
                        <a:rPr lang="en-US" sz="1500" baseline="30000" dirty="0"/>
                        <a:t>th</a:t>
                      </a:r>
                      <a:r>
                        <a:rPr lang="en-US" sz="1500" dirty="0"/>
                        <a:t>, </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500" dirty="0"/>
                        <a:t>remaining on 5</a:t>
                      </a:r>
                      <a:r>
                        <a:rPr lang="en-US" sz="1500" baseline="30000" dirty="0"/>
                        <a:t>th</a:t>
                      </a:r>
                      <a:r>
                        <a:rPr lang="en-US" sz="1500" dirty="0"/>
                        <a:t> of each month through April</a:t>
                      </a:r>
                    </a:p>
                  </a:txBody>
                  <a:tcPr marL="119817" marR="119817" marT="59908" marB="59908"/>
                </a:tc>
                <a:extLst>
                  <a:ext uri="{0D108BD9-81ED-4DB2-BD59-A6C34878D82A}">
                    <a16:rowId xmlns:a16="http://schemas.microsoft.com/office/drawing/2014/main" val="1637460722"/>
                  </a:ext>
                </a:extLst>
              </a:tr>
              <a:tr h="1108124">
                <a:tc>
                  <a:txBody>
                    <a:bodyPr/>
                    <a:lstStyle/>
                    <a:p>
                      <a:r>
                        <a:rPr lang="en-US" sz="1500" b="1" dirty="0"/>
                        <a:t>5 Installments</a:t>
                      </a:r>
                    </a:p>
                    <a:p>
                      <a:pPr marL="171450" indent="-171450">
                        <a:buFont typeface="Arial" panose="020B0604020202020204" pitchFamily="34" charset="0"/>
                        <a:buChar char="•"/>
                      </a:pPr>
                      <a:r>
                        <a:rPr lang="en-US" sz="1500" dirty="0"/>
                        <a:t>$50 set up fee</a:t>
                      </a:r>
                    </a:p>
                  </a:txBody>
                  <a:tcPr marL="119817" marR="119817" marT="59908" marB="59908"/>
                </a:tc>
                <a:tc>
                  <a:txBody>
                    <a:bodyPr/>
                    <a:lstStyle/>
                    <a:p>
                      <a:r>
                        <a:rPr lang="en-US" sz="1500" dirty="0"/>
                        <a:t>1/5 due July 5</a:t>
                      </a:r>
                      <a:r>
                        <a:rPr lang="en-US" sz="1500" baseline="30000" dirty="0"/>
                        <a:t>th</a:t>
                      </a:r>
                      <a:r>
                        <a:rPr lang="en-US" sz="1500" dirty="0"/>
                        <a:t>,</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500" dirty="0"/>
                        <a:t>remaining on 5</a:t>
                      </a:r>
                      <a:r>
                        <a:rPr lang="en-US" sz="1500" baseline="30000" dirty="0"/>
                        <a:t>th</a:t>
                      </a:r>
                      <a:r>
                        <a:rPr lang="en-US" sz="1500" dirty="0"/>
                        <a:t> of each month through November</a:t>
                      </a:r>
                    </a:p>
                  </a:txBody>
                  <a:tcPr marL="119817" marR="119817" marT="59908" marB="59908"/>
                </a:tc>
                <a:tc>
                  <a:txBody>
                    <a:bodyPr/>
                    <a:lstStyle/>
                    <a:p>
                      <a:r>
                        <a:rPr lang="en-US" sz="1500" dirty="0"/>
                        <a:t>1/5 due December 5</a:t>
                      </a:r>
                      <a:r>
                        <a:rPr lang="en-US" sz="1500" baseline="30000" dirty="0"/>
                        <a:t>th</a:t>
                      </a:r>
                      <a:r>
                        <a:rPr lang="en-US" sz="1500" dirty="0"/>
                        <a:t>,</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500" dirty="0"/>
                        <a:t>remaining on 5</a:t>
                      </a:r>
                      <a:r>
                        <a:rPr lang="en-US" sz="1500" baseline="30000" dirty="0"/>
                        <a:t>th</a:t>
                      </a:r>
                      <a:r>
                        <a:rPr lang="en-US" sz="1500" dirty="0"/>
                        <a:t> of each month through April</a:t>
                      </a:r>
                    </a:p>
                  </a:txBody>
                  <a:tcPr marL="119817" marR="119817" marT="59908" marB="59908"/>
                </a:tc>
                <a:extLst>
                  <a:ext uri="{0D108BD9-81ED-4DB2-BD59-A6C34878D82A}">
                    <a16:rowId xmlns:a16="http://schemas.microsoft.com/office/drawing/2014/main" val="1364188931"/>
                  </a:ext>
                </a:extLst>
              </a:tr>
            </a:tbl>
          </a:graphicData>
        </a:graphic>
      </p:graphicFrame>
    </p:spTree>
    <p:extLst>
      <p:ext uri="{BB962C8B-B14F-4D97-AF65-F5344CB8AC3E}">
        <p14:creationId xmlns:p14="http://schemas.microsoft.com/office/powerpoint/2010/main" val="22810248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56FDF-B736-456C-A7F7-E08A2CA784E3}"/>
              </a:ext>
            </a:extLst>
          </p:cNvPr>
          <p:cNvSpPr>
            <a:spLocks noGrp="1"/>
          </p:cNvSpPr>
          <p:nvPr>
            <p:ph type="title"/>
          </p:nvPr>
        </p:nvSpPr>
        <p:spPr>
          <a:noFill/>
        </p:spPr>
        <p:txBody>
          <a:bodyPr>
            <a:normAutofit/>
          </a:bodyPr>
          <a:lstStyle/>
          <a:p>
            <a:r>
              <a:rPr lang="en" sz="4400" b="1" dirty="0"/>
              <a:t>TouchNet</a:t>
            </a:r>
            <a:r>
              <a:rPr lang="en" sz="4400" dirty="0"/>
              <a:t> </a:t>
            </a:r>
            <a:r>
              <a:rPr lang="en" sz="4400" b="1" dirty="0"/>
              <a:t>Portal</a:t>
            </a:r>
            <a:endParaRPr lang="en-US" sz="4400" b="1" dirty="0"/>
          </a:p>
        </p:txBody>
      </p:sp>
      <p:sp>
        <p:nvSpPr>
          <p:cNvPr id="3" name="Content Placeholder 2">
            <a:extLst>
              <a:ext uri="{FF2B5EF4-FFF2-40B4-BE49-F238E27FC236}">
                <a16:creationId xmlns:a16="http://schemas.microsoft.com/office/drawing/2014/main" id="{A4E6E3EB-5540-42E1-8381-08FB1CC7A367}"/>
              </a:ext>
            </a:extLst>
          </p:cNvPr>
          <p:cNvSpPr>
            <a:spLocks noGrp="1"/>
          </p:cNvSpPr>
          <p:nvPr>
            <p:ph idx="1"/>
          </p:nvPr>
        </p:nvSpPr>
        <p:spPr/>
        <p:txBody>
          <a:bodyPr/>
          <a:lstStyle/>
          <a:p>
            <a:pPr lvl="1"/>
            <a:r>
              <a:rPr lang="en-US" sz="2667" dirty="0"/>
              <a:t>Secure online portal with real-time account activity</a:t>
            </a:r>
          </a:p>
          <a:p>
            <a:pPr lvl="1"/>
            <a:r>
              <a:rPr lang="en-US" sz="2667" dirty="0"/>
              <a:t>View your OnDemand Statement and account balance(s)</a:t>
            </a:r>
          </a:p>
          <a:p>
            <a:pPr lvl="1"/>
            <a:r>
              <a:rPr lang="en-US" sz="2667" dirty="0"/>
              <a:t>Set up a payment plan</a:t>
            </a:r>
          </a:p>
          <a:p>
            <a:pPr lvl="1"/>
            <a:r>
              <a:rPr lang="en-US" sz="2667" dirty="0"/>
              <a:t>Make a payment</a:t>
            </a:r>
          </a:p>
          <a:p>
            <a:pPr lvl="1"/>
            <a:r>
              <a:rPr lang="en-US" sz="2667" dirty="0"/>
              <a:t>Set up </a:t>
            </a:r>
            <a:r>
              <a:rPr lang="en-US" sz="2667" dirty="0" err="1"/>
              <a:t>eRefunds</a:t>
            </a:r>
            <a:endParaRPr lang="en-US" sz="2667" dirty="0"/>
          </a:p>
          <a:p>
            <a:pPr lvl="1"/>
            <a:r>
              <a:rPr lang="en-US" sz="2667" dirty="0"/>
              <a:t>Add Authorized Users</a:t>
            </a:r>
          </a:p>
          <a:p>
            <a:pPr lvl="1"/>
            <a:endParaRPr lang="en-US" sz="2133" dirty="0"/>
          </a:p>
          <a:p>
            <a:pPr lvl="1"/>
            <a:endParaRPr lang="en-US" dirty="0"/>
          </a:p>
          <a:p>
            <a:endParaRPr lang="en-US" dirty="0"/>
          </a:p>
        </p:txBody>
      </p:sp>
      <p:pic>
        <p:nvPicPr>
          <p:cNvPr id="4" name="Google Shape;92;p16">
            <a:extLst>
              <a:ext uri="{FF2B5EF4-FFF2-40B4-BE49-F238E27FC236}">
                <a16:creationId xmlns:a16="http://schemas.microsoft.com/office/drawing/2014/main" id="{37D10406-882F-47FD-BE0D-7B310DF97C9A}"/>
              </a:ext>
            </a:extLst>
          </p:cNvPr>
          <p:cNvPicPr preferRelativeResize="0"/>
          <p:nvPr/>
        </p:nvPicPr>
        <p:blipFill>
          <a:blip r:embed="rId3">
            <a:alphaModFix/>
            <a:extLst>
              <a:ext uri="{BEBA8EAE-BF5A-486C-A8C5-ECC9F3942E4B}">
                <a14:imgProps xmlns:a14="http://schemas.microsoft.com/office/drawing/2010/main">
                  <a14:imgLayer r:embed="rId4">
                    <a14:imgEffect>
                      <a14:saturation sat="0"/>
                    </a14:imgEffect>
                  </a14:imgLayer>
                </a14:imgProps>
              </a:ext>
            </a:extLst>
          </a:blip>
          <a:stretch>
            <a:fillRect/>
          </a:stretch>
        </p:blipFill>
        <p:spPr>
          <a:xfrm>
            <a:off x="6096001" y="4774035"/>
            <a:ext cx="4706300" cy="836167"/>
          </a:xfrm>
          <a:prstGeom prst="rect">
            <a:avLst/>
          </a:prstGeom>
          <a:noFill/>
          <a:ln>
            <a:noFill/>
          </a:ln>
        </p:spPr>
      </p:pic>
    </p:spTree>
    <p:extLst>
      <p:ext uri="{BB962C8B-B14F-4D97-AF65-F5344CB8AC3E}">
        <p14:creationId xmlns:p14="http://schemas.microsoft.com/office/powerpoint/2010/main" val="489050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FERPA</a:t>
            </a:r>
          </a:p>
        </p:txBody>
      </p:sp>
      <p:sp>
        <p:nvSpPr>
          <p:cNvPr id="3" name="Content Placeholder 2"/>
          <p:cNvSpPr>
            <a:spLocks noGrp="1"/>
          </p:cNvSpPr>
          <p:nvPr>
            <p:ph idx="1"/>
          </p:nvPr>
        </p:nvSpPr>
        <p:spPr>
          <a:xfrm>
            <a:off x="1143000" y="2057400"/>
            <a:ext cx="6934200" cy="3733800"/>
          </a:xfrm>
        </p:spPr>
        <p:txBody>
          <a:bodyPr>
            <a:normAutofit/>
          </a:bodyPr>
          <a:lstStyle/>
          <a:p>
            <a:pPr marL="45720" indent="0">
              <a:buNone/>
            </a:pPr>
            <a:r>
              <a:rPr lang="en-US" sz="2800" b="1" dirty="0"/>
              <a:t>Family Educational Rights and Privacy Act</a:t>
            </a:r>
          </a:p>
          <a:p>
            <a:r>
              <a:rPr lang="en-US" dirty="0"/>
              <a:t>Campbell can only provide account details to persons student authorizes to receive information</a:t>
            </a:r>
          </a:p>
          <a:p>
            <a:r>
              <a:rPr lang="en-US" dirty="0"/>
              <a:t>Students are able to submit the FERPA form Online</a:t>
            </a:r>
          </a:p>
          <a:p>
            <a:r>
              <a:rPr lang="en-US" dirty="0">
                <a:solidFill>
                  <a:schemeClr val="accent4">
                    <a:lumMod val="75000"/>
                  </a:schemeClr>
                </a:solidFill>
                <a:hlinkClick r:id="rId2">
                  <a:extLst>
                    <a:ext uri="{A12FA001-AC4F-418D-AE19-62706E023703}">
                      <ahyp:hlinkClr xmlns:ahyp="http://schemas.microsoft.com/office/drawing/2018/hyperlinkcolor" val="tx"/>
                    </a:ext>
                  </a:extLst>
                </a:hlinkClick>
              </a:rPr>
              <a:t>https://www.campbell.edu/registrar/family-education-rights-and-privacy-act-ferpa/</a:t>
            </a:r>
            <a:r>
              <a:rPr lang="en-US" dirty="0">
                <a:solidFill>
                  <a:schemeClr val="accent4">
                    <a:lumMod val="75000"/>
                  </a:schemeClr>
                </a:solidFill>
              </a:rPr>
              <a:t>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80425" y="2057400"/>
            <a:ext cx="2438095" cy="2438095"/>
          </a:xfrm>
          <a:prstGeom prst="rect">
            <a:avLst/>
          </a:prstGeom>
        </p:spPr>
      </p:pic>
    </p:spTree>
    <p:extLst>
      <p:ext uri="{BB962C8B-B14F-4D97-AF65-F5344CB8AC3E}">
        <p14:creationId xmlns:p14="http://schemas.microsoft.com/office/powerpoint/2010/main" val="34718246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7"/>
          <p:cNvSpPr txBox="1">
            <a:spLocks noGrp="1"/>
          </p:cNvSpPr>
          <p:nvPr>
            <p:ph type="title"/>
          </p:nvPr>
        </p:nvSpPr>
        <p:spPr>
          <a:xfrm>
            <a:off x="354000" y="247649"/>
            <a:ext cx="5760000" cy="1757600"/>
          </a:xfrm>
          <a:prstGeom prst="rect">
            <a:avLst/>
          </a:prstGeom>
          <a:solidFill>
            <a:schemeClr val="bg1"/>
          </a:solidFill>
        </p:spPr>
        <p:txBody>
          <a:bodyPr spcFirstLastPara="1" vert="horz" wrap="square" lIns="121900" tIns="121900" rIns="121900" bIns="121900" rtlCol="0" anchor="ctr" anchorCtr="0">
            <a:noAutofit/>
          </a:bodyPr>
          <a:lstStyle/>
          <a:p>
            <a:r>
              <a:rPr lang="en" sz="4400" b="1" dirty="0">
                <a:solidFill>
                  <a:srgbClr val="EB7126"/>
                </a:solidFill>
              </a:rPr>
              <a:t>Where is TouchNet located?</a:t>
            </a:r>
            <a:endParaRPr sz="4400" b="1" dirty="0">
              <a:solidFill>
                <a:srgbClr val="EB7126"/>
              </a:solidFill>
            </a:endParaRPr>
          </a:p>
        </p:txBody>
      </p:sp>
      <p:sp>
        <p:nvSpPr>
          <p:cNvPr id="98" name="Google Shape;98;p17"/>
          <p:cNvSpPr txBox="1">
            <a:spLocks noGrp="1"/>
          </p:cNvSpPr>
          <p:nvPr>
            <p:ph type="subTitle" idx="1"/>
          </p:nvPr>
        </p:nvSpPr>
        <p:spPr>
          <a:xfrm>
            <a:off x="416401" y="1937276"/>
            <a:ext cx="5679599" cy="4606059"/>
          </a:xfrm>
          <a:prstGeom prst="rect">
            <a:avLst/>
          </a:prstGeom>
        </p:spPr>
        <p:txBody>
          <a:bodyPr spcFirstLastPara="1" vert="horz" wrap="square" lIns="121900" tIns="121900" rIns="121900" bIns="121900" rtlCol="0" anchor="t" anchorCtr="0">
            <a:noAutofit/>
          </a:bodyPr>
          <a:lstStyle/>
          <a:p>
            <a:pPr marL="609585" indent="-457189" algn="l">
              <a:lnSpc>
                <a:spcPct val="117818"/>
              </a:lnSpc>
              <a:spcBef>
                <a:spcPts val="800"/>
              </a:spcBef>
              <a:buSzPts val="1800"/>
              <a:buFont typeface="Arial"/>
              <a:buAutoNum type="arabicParenR"/>
            </a:pPr>
            <a:r>
              <a:rPr lang="en" sz="2400" dirty="0">
                <a:ea typeface="Arial"/>
                <a:cs typeface="Arial"/>
                <a:sym typeface="Arial"/>
              </a:rPr>
              <a:t>Go to the </a:t>
            </a:r>
            <a:r>
              <a:rPr lang="en" sz="2400" b="1" dirty="0">
                <a:solidFill>
                  <a:schemeClr val="tx1"/>
                </a:solidFill>
                <a:ea typeface="Arial"/>
                <a:cs typeface="Arial"/>
                <a:sym typeface="Arial"/>
              </a:rPr>
              <a:t>Student Self-Service Portal </a:t>
            </a:r>
            <a:r>
              <a:rPr lang="en" sz="2400" dirty="0">
                <a:ea typeface="Arial"/>
                <a:cs typeface="Arial"/>
                <a:sym typeface="Arial"/>
              </a:rPr>
              <a:t>&amp; login (ss.campbell.edu)</a:t>
            </a:r>
            <a:endParaRPr sz="2400" dirty="0">
              <a:ea typeface="Arial"/>
              <a:cs typeface="Arial"/>
              <a:sym typeface="Arial"/>
            </a:endParaRPr>
          </a:p>
          <a:p>
            <a:pPr marL="609585" indent="-457189" algn="l">
              <a:lnSpc>
                <a:spcPct val="117818"/>
              </a:lnSpc>
              <a:buSzPts val="1800"/>
              <a:buFont typeface="Arial"/>
              <a:buAutoNum type="arabicParenR"/>
            </a:pPr>
            <a:r>
              <a:rPr lang="en" sz="2400" dirty="0">
                <a:ea typeface="Arial"/>
                <a:cs typeface="Arial"/>
                <a:sym typeface="Arial"/>
              </a:rPr>
              <a:t>Click the drop-down tab on the top left corner of the screen</a:t>
            </a:r>
            <a:endParaRPr sz="2400" dirty="0">
              <a:ea typeface="Arial"/>
              <a:cs typeface="Arial"/>
              <a:sym typeface="Arial"/>
            </a:endParaRPr>
          </a:p>
          <a:p>
            <a:pPr marL="609585" indent="-457189" algn="l">
              <a:lnSpc>
                <a:spcPct val="117818"/>
              </a:lnSpc>
              <a:buSzPts val="1800"/>
              <a:buFont typeface="Arial"/>
              <a:buAutoNum type="arabicParenR"/>
            </a:pPr>
            <a:r>
              <a:rPr lang="en" sz="2400" dirty="0">
                <a:ea typeface="Arial"/>
                <a:cs typeface="Arial"/>
                <a:sym typeface="Arial"/>
              </a:rPr>
              <a:t>Click “Financial Information”</a:t>
            </a:r>
            <a:endParaRPr sz="2400" dirty="0">
              <a:ea typeface="Arial"/>
              <a:cs typeface="Arial"/>
              <a:sym typeface="Arial"/>
            </a:endParaRPr>
          </a:p>
          <a:p>
            <a:pPr marL="609585" indent="-457189" algn="l">
              <a:lnSpc>
                <a:spcPct val="117818"/>
              </a:lnSpc>
              <a:buSzPts val="1800"/>
              <a:buFont typeface="Arial"/>
              <a:buAutoNum type="arabicParenR"/>
            </a:pPr>
            <a:r>
              <a:rPr lang="en" sz="2400" dirty="0">
                <a:ea typeface="Arial"/>
                <a:cs typeface="Arial"/>
                <a:sym typeface="Arial"/>
              </a:rPr>
              <a:t>At the bottom of the list, choose “TouchNet” to be redirected to the site</a:t>
            </a:r>
            <a:endParaRPr sz="2400" dirty="0">
              <a:ea typeface="Arial"/>
              <a:cs typeface="Arial"/>
              <a:sym typeface="Arial"/>
            </a:endParaRPr>
          </a:p>
          <a:p>
            <a:pPr marL="0" indent="0">
              <a:spcBef>
                <a:spcPts val="267"/>
              </a:spcBef>
            </a:pPr>
            <a:endParaRPr dirty="0"/>
          </a:p>
        </p:txBody>
      </p:sp>
      <p:sp>
        <p:nvSpPr>
          <p:cNvPr id="99" name="Google Shape;99;p17"/>
          <p:cNvSpPr txBox="1">
            <a:spLocks noGrp="1"/>
          </p:cNvSpPr>
          <p:nvPr>
            <p:ph type="body" idx="2"/>
          </p:nvPr>
        </p:nvSpPr>
        <p:spPr>
          <a:prstGeom prst="rect">
            <a:avLst/>
          </a:prstGeom>
        </p:spPr>
        <p:txBody>
          <a:bodyPr spcFirstLastPara="1" vert="horz" wrap="square" lIns="121900" tIns="121900" rIns="121900" bIns="121900" rtlCol="0" anchor="ctr" anchorCtr="0">
            <a:noAutofit/>
          </a:bodyPr>
          <a:lstStyle/>
          <a:p>
            <a:pPr marL="0" indent="0">
              <a:spcAft>
                <a:spcPts val="2133"/>
              </a:spcAft>
              <a:buNone/>
            </a:pPr>
            <a:endParaRPr dirty="0"/>
          </a:p>
        </p:txBody>
      </p:sp>
      <p:pic>
        <p:nvPicPr>
          <p:cNvPr id="100" name="Google Shape;100;p17"/>
          <p:cNvPicPr preferRelativeResize="0"/>
          <p:nvPr/>
        </p:nvPicPr>
        <p:blipFill>
          <a:blip r:embed="rId3">
            <a:alphaModFix/>
          </a:blip>
          <a:stretch>
            <a:fillRect/>
          </a:stretch>
        </p:blipFill>
        <p:spPr>
          <a:xfrm>
            <a:off x="6250000" y="247650"/>
            <a:ext cx="5588000" cy="6362700"/>
          </a:xfrm>
          <a:prstGeom prst="rect">
            <a:avLst/>
          </a:prstGeom>
          <a:noFill/>
          <a:ln>
            <a:noFill/>
          </a:ln>
        </p:spPr>
      </p:pic>
      <p:cxnSp>
        <p:nvCxnSpPr>
          <p:cNvPr id="4" name="Straight Connector 3">
            <a:extLst>
              <a:ext uri="{FF2B5EF4-FFF2-40B4-BE49-F238E27FC236}">
                <a16:creationId xmlns:a16="http://schemas.microsoft.com/office/drawing/2014/main" id="{C1A49581-9C8A-4883-96D6-36DBCBC11012}"/>
              </a:ext>
            </a:extLst>
          </p:cNvPr>
          <p:cNvCxnSpPr/>
          <p:nvPr/>
        </p:nvCxnSpPr>
        <p:spPr>
          <a:xfrm>
            <a:off x="11062447" y="4240305"/>
            <a:ext cx="48768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5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8"/>
          <p:cNvSpPr txBox="1">
            <a:spLocks noGrp="1"/>
          </p:cNvSpPr>
          <p:nvPr>
            <p:ph type="title"/>
          </p:nvPr>
        </p:nvSpPr>
        <p:spPr>
          <a:xfrm>
            <a:off x="898603" y="580250"/>
            <a:ext cx="6068254" cy="1080937"/>
          </a:xfrm>
          <a:prstGeom prst="rect">
            <a:avLst/>
          </a:prstGeom>
        </p:spPr>
        <p:txBody>
          <a:bodyPr spcFirstLastPara="1" vert="horz" lIns="121900" tIns="121900" rIns="121900" bIns="121900" rtlCol="0" anchor="ctr" anchorCtr="0">
            <a:normAutofit fontScale="90000"/>
          </a:bodyPr>
          <a:lstStyle/>
          <a:p>
            <a:pPr>
              <a:spcBef>
                <a:spcPts val="0"/>
              </a:spcBef>
            </a:pPr>
            <a:r>
              <a:rPr lang="en-US" sz="4400" b="1" dirty="0"/>
              <a:t>Action Items to Complete</a:t>
            </a:r>
          </a:p>
        </p:txBody>
      </p:sp>
      <p:sp>
        <p:nvSpPr>
          <p:cNvPr id="106" name="Google Shape;106;p18"/>
          <p:cNvSpPr txBox="1">
            <a:spLocks noGrp="1"/>
          </p:cNvSpPr>
          <p:nvPr>
            <p:ph idx="1"/>
          </p:nvPr>
        </p:nvSpPr>
        <p:spPr>
          <a:xfrm>
            <a:off x="861931" y="1661187"/>
            <a:ext cx="5621349" cy="4568461"/>
          </a:xfrm>
          <a:prstGeom prst="rect">
            <a:avLst/>
          </a:prstGeom>
        </p:spPr>
        <p:txBody>
          <a:bodyPr spcFirstLastPara="1" vert="horz" lIns="121900" tIns="121900" rIns="121900" bIns="121900" rtlCol="0" anchorCtr="0">
            <a:normAutofit lnSpcReduction="10000"/>
          </a:bodyPr>
          <a:lstStyle/>
          <a:p>
            <a:pPr marL="0" indent="0">
              <a:spcBef>
                <a:spcPts val="800"/>
              </a:spcBef>
              <a:buClr>
                <a:schemeClr val="tx1"/>
              </a:buClr>
              <a:buSzPct val="85000"/>
              <a:buNone/>
            </a:pPr>
            <a:r>
              <a:rPr lang="en-US" sz="2133" dirty="0">
                <a:solidFill>
                  <a:srgbClr val="000000"/>
                </a:solidFill>
                <a:latin typeface="Corbel" panose="020B0503020204020204"/>
                <a:ea typeface="Arial"/>
                <a:cs typeface="Arial"/>
                <a:sym typeface="Arial"/>
              </a:rPr>
              <a:t>•</a:t>
            </a:r>
            <a:r>
              <a:rPr lang="en-US" sz="1867" dirty="0">
                <a:solidFill>
                  <a:schemeClr val="tx1"/>
                </a:solidFill>
                <a:latin typeface="Arial"/>
                <a:ea typeface="Arial"/>
                <a:cs typeface="Arial"/>
                <a:sym typeface="Arial"/>
              </a:rPr>
              <a:t> </a:t>
            </a:r>
            <a:r>
              <a:rPr lang="en-US" sz="2133" u="sng" dirty="0">
                <a:solidFill>
                  <a:schemeClr val="tx1"/>
                </a:solidFill>
                <a:ea typeface="Arial"/>
                <a:cs typeface="Arial"/>
                <a:sym typeface="Arial"/>
              </a:rPr>
              <a:t>Authorized Users</a:t>
            </a:r>
            <a:r>
              <a:rPr lang="en-US" sz="2133" dirty="0">
                <a:solidFill>
                  <a:schemeClr val="tx1"/>
                </a:solidFill>
                <a:ea typeface="Arial"/>
                <a:cs typeface="Arial"/>
                <a:sym typeface="Arial"/>
              </a:rPr>
              <a:t>: </a:t>
            </a:r>
            <a:r>
              <a:rPr lang="en-US" sz="2133" dirty="0">
                <a:ea typeface="Arial"/>
                <a:cs typeface="Arial"/>
                <a:sym typeface="Arial"/>
              </a:rPr>
              <a:t>Give others access to view your account and make payments. They will have their own username/password to log in.</a:t>
            </a:r>
          </a:p>
          <a:p>
            <a:pPr marL="0" indent="0">
              <a:spcBef>
                <a:spcPts val="800"/>
              </a:spcBef>
              <a:buClr>
                <a:schemeClr val="tx1"/>
              </a:buClr>
              <a:buSzPts val="1100"/>
              <a:buNone/>
            </a:pPr>
            <a:r>
              <a:rPr lang="en-US" sz="2133" dirty="0">
                <a:solidFill>
                  <a:schemeClr val="tx1"/>
                </a:solidFill>
                <a:ea typeface="Arial"/>
                <a:cs typeface="Arial"/>
                <a:sym typeface="Arial"/>
              </a:rPr>
              <a:t>• </a:t>
            </a:r>
            <a:r>
              <a:rPr lang="en-US" sz="2133" u="sng" dirty="0">
                <a:solidFill>
                  <a:schemeClr val="tx1"/>
                </a:solidFill>
                <a:ea typeface="Arial"/>
                <a:cs typeface="Arial"/>
                <a:sym typeface="Arial"/>
              </a:rPr>
              <a:t>Personal Profile</a:t>
            </a:r>
            <a:r>
              <a:rPr lang="en-US" sz="2133" dirty="0">
                <a:solidFill>
                  <a:schemeClr val="tx1"/>
                </a:solidFill>
                <a:ea typeface="Arial"/>
                <a:cs typeface="Arial"/>
                <a:sym typeface="Arial"/>
              </a:rPr>
              <a:t>: </a:t>
            </a:r>
            <a:r>
              <a:rPr lang="en-US" sz="2133" dirty="0">
                <a:ea typeface="Arial"/>
                <a:cs typeface="Arial"/>
                <a:sym typeface="Arial"/>
              </a:rPr>
              <a:t>Contains student ID &amp; name on the account.</a:t>
            </a:r>
          </a:p>
          <a:p>
            <a:pPr marL="0" indent="0">
              <a:spcBef>
                <a:spcPts val="800"/>
              </a:spcBef>
              <a:buClr>
                <a:schemeClr val="tx1"/>
              </a:buClr>
              <a:buSzPts val="1100"/>
              <a:buNone/>
            </a:pPr>
            <a:r>
              <a:rPr lang="en-US" sz="2133" dirty="0">
                <a:solidFill>
                  <a:schemeClr val="tx1"/>
                </a:solidFill>
                <a:ea typeface="Arial"/>
                <a:cs typeface="Arial"/>
                <a:sym typeface="Arial"/>
              </a:rPr>
              <a:t>• </a:t>
            </a:r>
            <a:r>
              <a:rPr lang="en-US" sz="2133" u="sng" dirty="0">
                <a:solidFill>
                  <a:schemeClr val="tx1"/>
                </a:solidFill>
                <a:ea typeface="Arial"/>
                <a:cs typeface="Arial"/>
                <a:sym typeface="Arial"/>
              </a:rPr>
              <a:t>Payment Profile</a:t>
            </a:r>
            <a:r>
              <a:rPr lang="en-US" sz="2133" dirty="0">
                <a:solidFill>
                  <a:schemeClr val="tx1"/>
                </a:solidFill>
                <a:ea typeface="Arial"/>
                <a:cs typeface="Arial"/>
                <a:sym typeface="Arial"/>
              </a:rPr>
              <a:t>: </a:t>
            </a:r>
            <a:r>
              <a:rPr lang="en-US" sz="2133" dirty="0">
                <a:ea typeface="Arial"/>
                <a:cs typeface="Arial"/>
                <a:sym typeface="Arial"/>
              </a:rPr>
              <a:t>Gives option to add a saved payment method.</a:t>
            </a:r>
          </a:p>
          <a:p>
            <a:pPr marL="0" indent="0">
              <a:spcBef>
                <a:spcPts val="800"/>
              </a:spcBef>
              <a:buClr>
                <a:schemeClr val="tx1"/>
              </a:buClr>
              <a:buSzPts val="1100"/>
              <a:buNone/>
            </a:pPr>
            <a:r>
              <a:rPr lang="en-US" sz="2133" dirty="0">
                <a:solidFill>
                  <a:schemeClr val="tx1"/>
                </a:solidFill>
                <a:ea typeface="Arial"/>
                <a:cs typeface="Arial"/>
                <a:sym typeface="Arial"/>
              </a:rPr>
              <a:t>• </a:t>
            </a:r>
            <a:r>
              <a:rPr lang="en-US" sz="2133" u="sng" dirty="0">
                <a:solidFill>
                  <a:schemeClr val="tx1"/>
                </a:solidFill>
                <a:ea typeface="Arial"/>
                <a:cs typeface="Arial"/>
                <a:sym typeface="Arial"/>
              </a:rPr>
              <a:t>Security Settings</a:t>
            </a:r>
            <a:r>
              <a:rPr lang="en-US" sz="2133" dirty="0">
                <a:solidFill>
                  <a:schemeClr val="tx1"/>
                </a:solidFill>
                <a:ea typeface="Arial"/>
                <a:cs typeface="Arial"/>
                <a:sym typeface="Arial"/>
              </a:rPr>
              <a:t>: </a:t>
            </a:r>
            <a:r>
              <a:rPr lang="en-US" sz="2133" dirty="0">
                <a:ea typeface="Arial"/>
                <a:cs typeface="Arial"/>
                <a:sym typeface="Arial"/>
              </a:rPr>
              <a:t>Enroll in the Two-Step Verification to further protect your account.</a:t>
            </a:r>
          </a:p>
          <a:p>
            <a:pPr marL="0" indent="0">
              <a:spcBef>
                <a:spcPts val="800"/>
              </a:spcBef>
              <a:buClr>
                <a:schemeClr val="tx1"/>
              </a:buClr>
              <a:buSzPts val="1100"/>
              <a:buNone/>
            </a:pPr>
            <a:r>
              <a:rPr lang="en-US" sz="2133" dirty="0">
                <a:solidFill>
                  <a:schemeClr val="tx1"/>
                </a:solidFill>
                <a:ea typeface="Arial"/>
                <a:cs typeface="Arial"/>
                <a:sym typeface="Arial"/>
              </a:rPr>
              <a:t>• </a:t>
            </a:r>
            <a:r>
              <a:rPr lang="en-US" sz="2133" u="sng" dirty="0">
                <a:solidFill>
                  <a:schemeClr val="tx1"/>
                </a:solidFill>
                <a:ea typeface="Arial"/>
                <a:cs typeface="Arial"/>
                <a:sym typeface="Arial"/>
              </a:rPr>
              <a:t>Consents &amp; Agreements</a:t>
            </a:r>
            <a:r>
              <a:rPr lang="en-US" sz="2133" dirty="0">
                <a:solidFill>
                  <a:schemeClr val="tx1"/>
                </a:solidFill>
                <a:ea typeface="Arial"/>
                <a:cs typeface="Arial"/>
                <a:sym typeface="Arial"/>
              </a:rPr>
              <a:t>: </a:t>
            </a:r>
            <a:r>
              <a:rPr lang="en-US" sz="2133" dirty="0">
                <a:ea typeface="Arial"/>
                <a:cs typeface="Arial"/>
                <a:sym typeface="Arial"/>
              </a:rPr>
              <a:t>Contains any “Promise to Pay” forms.</a:t>
            </a:r>
          </a:p>
          <a:p>
            <a:pPr marL="0" indent="0">
              <a:spcBef>
                <a:spcPts val="800"/>
              </a:spcBef>
              <a:buClr>
                <a:schemeClr val="tx1"/>
              </a:buClr>
              <a:buSzPts val="1100"/>
              <a:buNone/>
            </a:pPr>
            <a:r>
              <a:rPr lang="en-US" sz="2133" dirty="0">
                <a:solidFill>
                  <a:schemeClr val="tx1"/>
                </a:solidFill>
                <a:ea typeface="Arial"/>
                <a:cs typeface="Arial"/>
                <a:sym typeface="Arial"/>
              </a:rPr>
              <a:t>• </a:t>
            </a:r>
            <a:r>
              <a:rPr lang="en-US" sz="2133" u="sng" dirty="0">
                <a:solidFill>
                  <a:schemeClr val="tx1"/>
                </a:solidFill>
                <a:ea typeface="Arial"/>
                <a:cs typeface="Arial"/>
                <a:sym typeface="Arial"/>
              </a:rPr>
              <a:t>Electronic Refunds</a:t>
            </a:r>
            <a:r>
              <a:rPr lang="en-US" sz="2133" dirty="0">
                <a:solidFill>
                  <a:schemeClr val="tx1"/>
                </a:solidFill>
                <a:ea typeface="Arial"/>
                <a:cs typeface="Arial"/>
                <a:sym typeface="Arial"/>
              </a:rPr>
              <a:t>: </a:t>
            </a:r>
            <a:r>
              <a:rPr lang="en-US" sz="2133" dirty="0">
                <a:ea typeface="Arial"/>
                <a:cs typeface="Arial"/>
                <a:sym typeface="Arial"/>
              </a:rPr>
              <a:t>Add bank account info and consent to a direct deposit method of refunding.</a:t>
            </a:r>
          </a:p>
          <a:p>
            <a:pPr marL="0" indent="0">
              <a:spcBef>
                <a:spcPts val="267"/>
              </a:spcBef>
              <a:spcAft>
                <a:spcPts val="2133"/>
              </a:spcAft>
              <a:buNone/>
            </a:pPr>
            <a:endParaRPr lang="en-US" sz="1467" dirty="0">
              <a:solidFill>
                <a:srgbClr val="FFFFFF"/>
              </a:solidFill>
            </a:endParaRPr>
          </a:p>
        </p:txBody>
      </p:sp>
      <p:pic>
        <p:nvPicPr>
          <p:cNvPr id="107" name="Google Shape;107;p18"/>
          <p:cNvPicPr preferRelativeResize="0"/>
          <p:nvPr/>
        </p:nvPicPr>
        <p:blipFill>
          <a:blip r:embed="rId3"/>
          <a:stretch>
            <a:fillRect/>
          </a:stretch>
        </p:blipFill>
        <p:spPr>
          <a:xfrm>
            <a:off x="7409929" y="1289624"/>
            <a:ext cx="3691295" cy="4940024"/>
          </a:xfrm>
          <a:prstGeom prst="rect">
            <a:avLst/>
          </a:prstGeom>
          <a:noFill/>
          <a:ln>
            <a:noFill/>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9"/>
          <p:cNvSpPr txBox="1">
            <a:spLocks noGrp="1"/>
          </p:cNvSpPr>
          <p:nvPr>
            <p:ph type="title"/>
          </p:nvPr>
        </p:nvSpPr>
        <p:spPr>
          <a:prstGeom prst="rect">
            <a:avLst/>
          </a:prstGeom>
        </p:spPr>
        <p:txBody>
          <a:bodyPr spcFirstLastPara="1" vert="horz" lIns="121900" tIns="121900" rIns="121900" bIns="121900" rtlCol="0" anchor="ctr" anchorCtr="0">
            <a:normAutofit/>
          </a:bodyPr>
          <a:lstStyle/>
          <a:p>
            <a:pPr>
              <a:spcBef>
                <a:spcPts val="0"/>
              </a:spcBef>
            </a:pPr>
            <a:r>
              <a:rPr lang="en-US" sz="4400" b="1" dirty="0"/>
              <a:t>Enrolling in </a:t>
            </a:r>
            <a:r>
              <a:rPr lang="en-US" sz="4400" b="1" dirty="0" err="1"/>
              <a:t>eRefunds</a:t>
            </a:r>
            <a:endParaRPr lang="en-US" sz="4400" b="1" dirty="0"/>
          </a:p>
        </p:txBody>
      </p:sp>
      <p:graphicFrame>
        <p:nvGraphicFramePr>
          <p:cNvPr id="115" name="Google Shape;113;p19">
            <a:extLst>
              <a:ext uri="{FF2B5EF4-FFF2-40B4-BE49-F238E27FC236}">
                <a16:creationId xmlns:a16="http://schemas.microsoft.com/office/drawing/2014/main" id="{599E9C34-1580-4D57-A4DC-BD119BDF42D7}"/>
              </a:ext>
            </a:extLst>
          </p:cNvPr>
          <p:cNvGraphicFramePr>
            <a:graphicFrameLocks noGrp="1"/>
          </p:cNvGraphicFramePr>
          <p:nvPr>
            <p:ph idx="1"/>
            <p:extLst>
              <p:ext uri="{D42A27DB-BD31-4B8C-83A1-F6EECF244321}">
                <p14:modId xmlns:p14="http://schemas.microsoft.com/office/powerpoint/2010/main" val="3281438804"/>
              </p:ext>
            </p:extLst>
          </p:nvPr>
        </p:nvGraphicFramePr>
        <p:xfrm>
          <a:off x="743789" y="1906494"/>
          <a:ext cx="10830641" cy="35988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117"/>
        <p:cNvGrpSpPr/>
        <p:nvPr/>
      </p:nvGrpSpPr>
      <p:grpSpPr>
        <a:xfrm>
          <a:off x="0" y="0"/>
          <a:ext cx="0" cy="0"/>
          <a:chOff x="0" y="0"/>
          <a:chExt cx="0" cy="0"/>
        </a:xfrm>
      </p:grpSpPr>
      <p:sp>
        <p:nvSpPr>
          <p:cNvPr id="118" name="Google Shape;118;p20"/>
          <p:cNvSpPr txBox="1">
            <a:spLocks noGrp="1"/>
          </p:cNvSpPr>
          <p:nvPr>
            <p:ph type="title"/>
          </p:nvPr>
        </p:nvSpPr>
        <p:spPr>
          <a:xfrm>
            <a:off x="1143001" y="762001"/>
            <a:ext cx="5199926" cy="1141955"/>
          </a:xfrm>
          <a:prstGeom prst="rect">
            <a:avLst/>
          </a:prstGeom>
        </p:spPr>
        <p:txBody>
          <a:bodyPr spcFirstLastPara="1" vert="horz" lIns="121900" tIns="121900" rIns="121900" bIns="121900" rtlCol="0" anchorCtr="0">
            <a:normAutofit/>
          </a:bodyPr>
          <a:lstStyle/>
          <a:p>
            <a:pPr>
              <a:spcBef>
                <a:spcPts val="0"/>
              </a:spcBef>
            </a:pPr>
            <a:r>
              <a:rPr lang="en-US" sz="3200" b="1" dirty="0"/>
              <a:t>Student Health Insurance</a:t>
            </a:r>
          </a:p>
        </p:txBody>
      </p:sp>
      <p:sp>
        <p:nvSpPr>
          <p:cNvPr id="2" name="Content Placeholder 1">
            <a:extLst>
              <a:ext uri="{FF2B5EF4-FFF2-40B4-BE49-F238E27FC236}">
                <a16:creationId xmlns:a16="http://schemas.microsoft.com/office/drawing/2014/main" id="{A2E0CBD5-50C4-4D93-97AB-8D7221D0BF32}"/>
              </a:ext>
            </a:extLst>
          </p:cNvPr>
          <p:cNvSpPr>
            <a:spLocks noGrp="1"/>
          </p:cNvSpPr>
          <p:nvPr>
            <p:ph idx="1"/>
          </p:nvPr>
        </p:nvSpPr>
        <p:spPr>
          <a:xfrm>
            <a:off x="1143002" y="1602940"/>
            <a:ext cx="5084178" cy="4493060"/>
          </a:xfrm>
        </p:spPr>
        <p:txBody>
          <a:bodyPr>
            <a:normAutofit/>
          </a:bodyPr>
          <a:lstStyle/>
          <a:p>
            <a:pPr>
              <a:buFont typeface="Wingdings" panose="05000000000000000000" pitchFamily="2" charset="2"/>
              <a:buChar char="Ø"/>
            </a:pPr>
            <a:r>
              <a:rPr lang="en-US" sz="1200" dirty="0"/>
              <a:t>All CUSOM students are REQUIRED to have health insurance.</a:t>
            </a:r>
          </a:p>
          <a:p>
            <a:pPr>
              <a:buFont typeface="Wingdings" panose="05000000000000000000" pitchFamily="2" charset="2"/>
              <a:buChar char="Ø"/>
            </a:pPr>
            <a:r>
              <a:rPr lang="en-US" sz="1200" dirty="0"/>
              <a:t>A charge for student insurance is billed to all accounts initially.</a:t>
            </a:r>
          </a:p>
          <a:p>
            <a:pPr>
              <a:buFont typeface="Wingdings" panose="05000000000000000000" pitchFamily="2" charset="2"/>
              <a:buChar char="Ø"/>
            </a:pPr>
            <a:r>
              <a:rPr lang="en-US" sz="1200" b="1" dirty="0"/>
              <a:t>Already have insurance? </a:t>
            </a:r>
          </a:p>
          <a:p>
            <a:pPr lvl="1">
              <a:buFont typeface="Wingdings" panose="05000000000000000000" pitchFamily="2" charset="2"/>
              <a:buChar char="§"/>
            </a:pPr>
            <a:r>
              <a:rPr lang="en-US" sz="1200" dirty="0"/>
              <a:t>Waive online at the QR Code shown between </a:t>
            </a:r>
            <a:r>
              <a:rPr lang="en-US" sz="1200" b="1" dirty="0"/>
              <a:t>July 1 – August 31</a:t>
            </a:r>
          </a:p>
          <a:p>
            <a:pPr lvl="1">
              <a:buFont typeface="Wingdings" panose="05000000000000000000" pitchFamily="2" charset="2"/>
              <a:buChar char="§"/>
            </a:pPr>
            <a:r>
              <a:rPr lang="en-US" sz="1200" dirty="0"/>
              <a:t> The charge will be removed if the waiver is approved</a:t>
            </a:r>
          </a:p>
          <a:p>
            <a:pPr>
              <a:buFont typeface="Wingdings" panose="05000000000000000000" pitchFamily="2" charset="2"/>
              <a:buChar char="Ø"/>
            </a:pPr>
            <a:r>
              <a:rPr lang="en-US" sz="1200" b="1" dirty="0"/>
              <a:t>Need insurance? </a:t>
            </a:r>
          </a:p>
          <a:p>
            <a:pPr lvl="1">
              <a:buFont typeface="Wingdings" panose="05000000000000000000" pitchFamily="2" charset="2"/>
              <a:buChar char="§"/>
            </a:pPr>
            <a:r>
              <a:rPr lang="en-US" sz="1200" dirty="0"/>
              <a:t>Enroll online at the QR Code shown</a:t>
            </a:r>
          </a:p>
          <a:p>
            <a:pPr lvl="1">
              <a:buFont typeface="Wingdings" panose="05000000000000000000" pitchFamily="2" charset="2"/>
              <a:buChar char="§"/>
            </a:pPr>
            <a:r>
              <a:rPr lang="en-US" sz="1200" dirty="0"/>
              <a:t>Charge will remain (another will be billed in spring)</a:t>
            </a:r>
          </a:p>
          <a:p>
            <a:pPr>
              <a:buFont typeface="Wingdings" panose="05000000000000000000" pitchFamily="2" charset="2"/>
              <a:buChar char="Ø"/>
            </a:pPr>
            <a:r>
              <a:rPr lang="en-US" sz="1200" dirty="0"/>
              <a:t>Charges for approved waivers are removed once per week.</a:t>
            </a:r>
          </a:p>
          <a:p>
            <a:pPr>
              <a:buFont typeface="Wingdings" panose="05000000000000000000" pitchFamily="2" charset="2"/>
              <a:buChar char="Ø"/>
            </a:pPr>
            <a:r>
              <a:rPr lang="en-US" sz="1200" dirty="0"/>
              <a:t>If you do not waive or enroll yourself, you will be default enrolled in the student plan &amp; held financially responsible for the premium. </a:t>
            </a:r>
          </a:p>
          <a:p>
            <a:pPr>
              <a:buFont typeface="Wingdings" panose="05000000000000000000" pitchFamily="2" charset="2"/>
              <a:buChar char="Ø"/>
            </a:pPr>
            <a:r>
              <a:rPr lang="en-US" sz="1200" dirty="0"/>
              <a:t>Be on the lookout for emails from Care26, our insurance administrator.</a:t>
            </a:r>
          </a:p>
          <a:p>
            <a:pPr>
              <a:buFont typeface="Wingdings" panose="05000000000000000000" pitchFamily="2" charset="2"/>
              <a:buChar char="Ø"/>
            </a:pPr>
            <a:r>
              <a:rPr lang="en-US" sz="1200" dirty="0"/>
              <a:t>International students are REQUIRED to enroll in the student insurance plan.</a:t>
            </a:r>
          </a:p>
        </p:txBody>
      </p:sp>
      <p:pic>
        <p:nvPicPr>
          <p:cNvPr id="7" name="Picture 6">
            <a:extLst>
              <a:ext uri="{FF2B5EF4-FFF2-40B4-BE49-F238E27FC236}">
                <a16:creationId xmlns:a16="http://schemas.microsoft.com/office/drawing/2014/main" id="{93EB2056-BEE8-F04C-5CD0-DCBD10656667}"/>
              </a:ext>
            </a:extLst>
          </p:cNvPr>
          <p:cNvPicPr>
            <a:picLocks noChangeAspect="1"/>
          </p:cNvPicPr>
          <p:nvPr/>
        </p:nvPicPr>
        <p:blipFill>
          <a:blip r:embed="rId3"/>
          <a:srcRect l="12780" r="7290" b="3"/>
          <a:stretch>
            <a:fillRect/>
          </a:stretch>
        </p:blipFill>
        <p:spPr>
          <a:xfrm>
            <a:off x="6636743" y="1238487"/>
            <a:ext cx="4741120" cy="449306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0"/>
          <p:cNvSpPr txBox="1">
            <a:spLocks noGrp="1"/>
          </p:cNvSpPr>
          <p:nvPr>
            <p:ph type="title"/>
          </p:nvPr>
        </p:nvSpPr>
        <p:spPr>
          <a:xfrm>
            <a:off x="838200" y="365126"/>
            <a:ext cx="10515600" cy="943721"/>
          </a:xfrm>
          <a:prstGeom prst="rect">
            <a:avLst/>
          </a:prstGeom>
        </p:spPr>
        <p:txBody>
          <a:bodyPr spcFirstLastPara="1" vert="horz" wrap="square" lIns="121900" tIns="121900" rIns="121900" bIns="121900" rtlCol="0" anchor="t" anchorCtr="0">
            <a:noAutofit/>
          </a:bodyPr>
          <a:lstStyle/>
          <a:p>
            <a:pPr>
              <a:spcBef>
                <a:spcPts val="0"/>
              </a:spcBef>
            </a:pPr>
            <a:r>
              <a:rPr lang="en-US" sz="4400" b="1" dirty="0"/>
              <a:t>Student Health Insurance Questions</a:t>
            </a:r>
          </a:p>
        </p:txBody>
      </p:sp>
      <p:sp>
        <p:nvSpPr>
          <p:cNvPr id="2" name="Content Placeholder 1">
            <a:extLst>
              <a:ext uri="{FF2B5EF4-FFF2-40B4-BE49-F238E27FC236}">
                <a16:creationId xmlns:a16="http://schemas.microsoft.com/office/drawing/2014/main" id="{A2E0CBD5-50C4-4D93-97AB-8D7221D0BF32}"/>
              </a:ext>
            </a:extLst>
          </p:cNvPr>
          <p:cNvSpPr>
            <a:spLocks noGrp="1"/>
          </p:cNvSpPr>
          <p:nvPr>
            <p:ph idx="1"/>
          </p:nvPr>
        </p:nvSpPr>
        <p:spPr>
          <a:xfrm>
            <a:off x="446243" y="1685364"/>
            <a:ext cx="10749679" cy="4455459"/>
          </a:xfrm>
        </p:spPr>
        <p:txBody>
          <a:bodyPr>
            <a:normAutofit fontScale="92500"/>
          </a:bodyPr>
          <a:lstStyle/>
          <a:p>
            <a:r>
              <a:rPr lang="en-US" b="1" dirty="0">
                <a:solidFill>
                  <a:schemeClr val="tx1"/>
                </a:solidFill>
              </a:rPr>
              <a:t>Can I add my dependents?</a:t>
            </a:r>
          </a:p>
          <a:p>
            <a:pPr lvl="1"/>
            <a:r>
              <a:rPr lang="en-US" dirty="0"/>
              <a:t>Yes. Dependents can be added directly through the insurance company at an additional cost paid directly to them.</a:t>
            </a:r>
          </a:p>
          <a:p>
            <a:pPr marL="457189" lvl="1" indent="0">
              <a:buNone/>
            </a:pPr>
            <a:endParaRPr lang="en-US" sz="1333" dirty="0"/>
          </a:p>
          <a:p>
            <a:r>
              <a:rPr lang="en-US" b="1" dirty="0">
                <a:solidFill>
                  <a:schemeClr val="tx1"/>
                </a:solidFill>
              </a:rPr>
              <a:t>What if I waive, and then I lose my insurance? </a:t>
            </a:r>
          </a:p>
          <a:p>
            <a:pPr lvl="1"/>
            <a:r>
              <a:rPr lang="en-US" dirty="0"/>
              <a:t>You can enroll in the student plan if you have a qualifying life event taking place. (ex, turned 26, job loss, parent retired, etc.)  Contact the insurance company for more information.</a:t>
            </a:r>
          </a:p>
          <a:p>
            <a:pPr marL="457189" lvl="1" indent="0">
              <a:buNone/>
            </a:pPr>
            <a:endParaRPr lang="en-US" sz="1333" dirty="0"/>
          </a:p>
          <a:p>
            <a:r>
              <a:rPr lang="en-US" b="1" dirty="0">
                <a:solidFill>
                  <a:schemeClr val="tx1"/>
                </a:solidFill>
              </a:rPr>
              <a:t>I already gave my info to CUSOM, why am I still getting emails about insurance?</a:t>
            </a:r>
          </a:p>
          <a:p>
            <a:pPr lvl="1"/>
            <a:r>
              <a:rPr lang="en-US" dirty="0"/>
              <a:t>We do not have access to insurance info provided anywhere else but through the student insurance portal. If you are getting emails from Campbell or Care26, please read because action is needed. If the portal does not show an approved waiver, we do not have a record of one.</a:t>
            </a:r>
          </a:p>
        </p:txBody>
      </p:sp>
    </p:spTree>
    <p:extLst>
      <p:ext uri="{BB962C8B-B14F-4D97-AF65-F5344CB8AC3E}">
        <p14:creationId xmlns:p14="http://schemas.microsoft.com/office/powerpoint/2010/main" val="1306354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2"/>
          <p:cNvSpPr txBox="1">
            <a:spLocks noGrp="1"/>
          </p:cNvSpPr>
          <p:nvPr>
            <p:ph type="title"/>
          </p:nvPr>
        </p:nvSpPr>
        <p:spPr>
          <a:xfrm>
            <a:off x="735739" y="761305"/>
            <a:ext cx="3739280" cy="2661052"/>
          </a:xfrm>
          <a:prstGeom prst="rect">
            <a:avLst/>
          </a:prstGeom>
        </p:spPr>
        <p:txBody>
          <a:bodyPr spcFirstLastPara="1" vert="horz" lIns="121900" tIns="121900" rIns="121900" bIns="121900" rtlCol="0" anchor="ctr" anchorCtr="0">
            <a:normAutofit/>
          </a:bodyPr>
          <a:lstStyle/>
          <a:p>
            <a:pPr algn="ctr">
              <a:spcBef>
                <a:spcPts val="0"/>
              </a:spcBef>
            </a:pPr>
            <a:r>
              <a:rPr lang="en-US" sz="4400" b="1" dirty="0"/>
              <a:t>Common Questions</a:t>
            </a:r>
          </a:p>
        </p:txBody>
      </p:sp>
      <p:sp>
        <p:nvSpPr>
          <p:cNvPr id="134" name="Google Shape;134;p22"/>
          <p:cNvSpPr txBox="1">
            <a:spLocks noGrp="1"/>
          </p:cNvSpPr>
          <p:nvPr>
            <p:ph idx="1"/>
          </p:nvPr>
        </p:nvSpPr>
        <p:spPr>
          <a:xfrm>
            <a:off x="5287995" y="358587"/>
            <a:ext cx="6428876" cy="6122895"/>
          </a:xfrm>
          <a:prstGeom prst="rect">
            <a:avLst/>
          </a:prstGeom>
        </p:spPr>
        <p:txBody>
          <a:bodyPr spcFirstLastPara="1" vert="horz" lIns="121900" tIns="121900" rIns="121900" bIns="121900" rtlCol="0" anchor="ctr" anchorCtr="0">
            <a:normAutofit/>
          </a:bodyPr>
          <a:lstStyle/>
          <a:p>
            <a:pPr>
              <a:spcBef>
                <a:spcPts val="0"/>
              </a:spcBef>
            </a:pPr>
            <a:endParaRPr lang="en" sz="1867" b="1" dirty="0"/>
          </a:p>
          <a:p>
            <a:pPr>
              <a:spcBef>
                <a:spcPts val="0"/>
              </a:spcBef>
            </a:pPr>
            <a:endParaRPr lang="en" sz="1867" b="1" dirty="0"/>
          </a:p>
          <a:p>
            <a:pPr>
              <a:spcBef>
                <a:spcPts val="0"/>
              </a:spcBef>
              <a:buFont typeface="Wingdings" panose="05000000000000000000" pitchFamily="2" charset="2"/>
              <a:buChar char="Ø"/>
            </a:pPr>
            <a:r>
              <a:rPr lang="en" sz="1867" b="1" dirty="0">
                <a:solidFill>
                  <a:schemeClr val="tx1"/>
                </a:solidFill>
              </a:rPr>
              <a:t>What if I drop a class? How will my bill be adjusted?</a:t>
            </a:r>
          </a:p>
          <a:p>
            <a:pPr lvl="1">
              <a:spcBef>
                <a:spcPts val="0"/>
              </a:spcBef>
            </a:pPr>
            <a:r>
              <a:rPr lang="en" sz="1867" dirty="0"/>
              <a:t>Students may drop classes between days 1-5 (calendar days) and receive a 100% tuition refund.</a:t>
            </a:r>
          </a:p>
          <a:p>
            <a:pPr lvl="1">
              <a:spcBef>
                <a:spcPts val="0"/>
              </a:spcBef>
            </a:pPr>
            <a:r>
              <a:rPr lang="en" sz="1867" dirty="0"/>
              <a:t>After day 5, no adjustments to tuition and fees will be made. </a:t>
            </a:r>
          </a:p>
          <a:p>
            <a:pPr lvl="1">
              <a:spcBef>
                <a:spcPts val="0"/>
              </a:spcBef>
            </a:pPr>
            <a:endParaRPr lang="en" sz="1867" b="1" dirty="0">
              <a:solidFill>
                <a:schemeClr val="tx1"/>
              </a:solidFill>
            </a:endParaRPr>
          </a:p>
          <a:p>
            <a:pPr>
              <a:spcBef>
                <a:spcPts val="0"/>
              </a:spcBef>
              <a:buFont typeface="Wingdings" panose="05000000000000000000" pitchFamily="2" charset="2"/>
              <a:buChar char="Ø"/>
            </a:pPr>
            <a:r>
              <a:rPr lang="en" sz="1867" b="1" dirty="0">
                <a:solidFill>
                  <a:schemeClr val="tx1"/>
                </a:solidFill>
              </a:rPr>
              <a:t>If </a:t>
            </a:r>
            <a:r>
              <a:rPr lang="en-US" sz="1867" b="1" dirty="0">
                <a:solidFill>
                  <a:schemeClr val="tx1"/>
                </a:solidFill>
              </a:rPr>
              <a:t>I</a:t>
            </a:r>
            <a:r>
              <a:rPr lang="en" sz="1867" b="1" dirty="0">
                <a:solidFill>
                  <a:schemeClr val="tx1"/>
                </a:solidFill>
              </a:rPr>
              <a:t> want a meal plan, can </a:t>
            </a:r>
            <a:r>
              <a:rPr lang="en-US" sz="1867" b="1" dirty="0">
                <a:solidFill>
                  <a:schemeClr val="tx1"/>
                </a:solidFill>
              </a:rPr>
              <a:t>I</a:t>
            </a:r>
            <a:r>
              <a:rPr lang="en" sz="1867" b="1" dirty="0">
                <a:solidFill>
                  <a:schemeClr val="tx1"/>
                </a:solidFill>
              </a:rPr>
              <a:t> sign up for one?</a:t>
            </a:r>
          </a:p>
          <a:p>
            <a:pPr lvl="1">
              <a:lnSpc>
                <a:spcPct val="100000"/>
              </a:lnSpc>
              <a:spcBef>
                <a:spcPts val="0"/>
              </a:spcBef>
            </a:pPr>
            <a:r>
              <a:rPr lang="en" sz="1867" dirty="0"/>
              <a:t>Yes! Sign up for a meal plan using the form on our webpage and the charge will be billed to your account.</a:t>
            </a:r>
          </a:p>
          <a:p>
            <a:pPr lvl="1">
              <a:spcBef>
                <a:spcPts val="0"/>
              </a:spcBef>
            </a:pPr>
            <a:endParaRPr lang="en" sz="1867" b="1" dirty="0">
              <a:solidFill>
                <a:schemeClr val="tx1"/>
              </a:solidFill>
            </a:endParaRPr>
          </a:p>
          <a:p>
            <a:pPr>
              <a:spcBef>
                <a:spcPts val="0"/>
              </a:spcBef>
              <a:buFont typeface="Wingdings" panose="05000000000000000000" pitchFamily="2" charset="2"/>
              <a:buChar char="Ø"/>
            </a:pPr>
            <a:r>
              <a:rPr lang="en" sz="1867" b="1" dirty="0">
                <a:solidFill>
                  <a:schemeClr val="tx1"/>
                </a:solidFill>
              </a:rPr>
              <a:t>How can I use financial aid to get my books?</a:t>
            </a:r>
          </a:p>
          <a:p>
            <a:pPr lvl="1">
              <a:spcBef>
                <a:spcPts val="0"/>
              </a:spcBef>
            </a:pPr>
            <a:r>
              <a:rPr lang="en" sz="1867" dirty="0"/>
              <a:t>Transfer funds to Book Bucks by using the request form on our webpage. </a:t>
            </a:r>
          </a:p>
          <a:p>
            <a:pPr lvl="1">
              <a:spcBef>
                <a:spcPts val="0"/>
              </a:spcBef>
            </a:pPr>
            <a:r>
              <a:rPr lang="en-US" sz="1867" dirty="0"/>
              <a:t>I</a:t>
            </a:r>
            <a:r>
              <a:rPr lang="en" sz="1867" dirty="0"/>
              <a:t>f you have an anticipated credit balance, we can move the max credit allowed to your ID card to be used in the Bookstore. </a:t>
            </a:r>
          </a:p>
          <a:p>
            <a:pPr lvl="1">
              <a:spcBef>
                <a:spcPts val="0"/>
              </a:spcBef>
            </a:pPr>
            <a:r>
              <a:rPr lang="en" sz="1867" dirty="0"/>
              <a:t>Unused funds will be reversed and placed back on your student account each semester.</a:t>
            </a:r>
          </a:p>
          <a:p>
            <a:pPr marL="457189" lvl="1" indent="0">
              <a:spcBef>
                <a:spcPts val="0"/>
              </a:spcBef>
              <a:spcAft>
                <a:spcPts val="2133"/>
              </a:spcAft>
              <a:buNone/>
            </a:pPr>
            <a:endParaRPr lang="en" sz="1867" dirty="0">
              <a:solidFill>
                <a:srgbClr val="FFFFFF"/>
              </a:solidFill>
            </a:endParaRPr>
          </a:p>
        </p:txBody>
      </p:sp>
      <p:pic>
        <p:nvPicPr>
          <p:cNvPr id="3" name="Picture 2" descr="A qr code with a qr code&#10;&#10;Description automatically generated">
            <a:extLst>
              <a:ext uri="{FF2B5EF4-FFF2-40B4-BE49-F238E27FC236}">
                <a16:creationId xmlns:a16="http://schemas.microsoft.com/office/drawing/2014/main" id="{443DD12D-F463-8CEA-8F6D-F44CC79763B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4586" y="3054274"/>
            <a:ext cx="2121586" cy="2121586"/>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739B3-E034-49DD-AC3E-055A2206BAC2}"/>
              </a:ext>
            </a:extLst>
          </p:cNvPr>
          <p:cNvSpPr>
            <a:spLocks noGrp="1"/>
          </p:cNvSpPr>
          <p:nvPr>
            <p:ph type="title"/>
          </p:nvPr>
        </p:nvSpPr>
        <p:spPr>
          <a:xfrm>
            <a:off x="1143000" y="609600"/>
            <a:ext cx="9875520" cy="964379"/>
          </a:xfrm>
        </p:spPr>
        <p:txBody>
          <a:bodyPr/>
          <a:lstStyle/>
          <a:p>
            <a:r>
              <a:rPr lang="en-US" dirty="0"/>
              <a:t>Contact Us!</a:t>
            </a:r>
          </a:p>
        </p:txBody>
      </p:sp>
      <p:sp>
        <p:nvSpPr>
          <p:cNvPr id="3" name="Content Placeholder 2">
            <a:extLst>
              <a:ext uri="{FF2B5EF4-FFF2-40B4-BE49-F238E27FC236}">
                <a16:creationId xmlns:a16="http://schemas.microsoft.com/office/drawing/2014/main" id="{45DC1E1E-6C9E-43E2-9A92-FF3BE8AB6973}"/>
              </a:ext>
            </a:extLst>
          </p:cNvPr>
          <p:cNvSpPr>
            <a:spLocks noGrp="1"/>
          </p:cNvSpPr>
          <p:nvPr>
            <p:ph sz="half" idx="1"/>
          </p:nvPr>
        </p:nvSpPr>
        <p:spPr>
          <a:xfrm>
            <a:off x="1143000" y="1573979"/>
            <a:ext cx="4754880" cy="4544880"/>
          </a:xfrm>
        </p:spPr>
        <p:txBody>
          <a:bodyPr>
            <a:normAutofit lnSpcReduction="10000"/>
          </a:bodyPr>
          <a:lstStyle/>
          <a:p>
            <a:pPr marL="45720" indent="0">
              <a:buNone/>
            </a:pPr>
            <a:r>
              <a:rPr lang="en-US" sz="2800" dirty="0">
                <a:latin typeface="Calibri" panose="020F0502020204030204" pitchFamily="34" charset="0"/>
                <a:cs typeface="Calibri" panose="020F0502020204030204" pitchFamily="34" charset="0"/>
              </a:rPr>
              <a:t>Student Financial Services </a:t>
            </a:r>
          </a:p>
          <a:p>
            <a:pPr marL="45720" indent="0">
              <a:buNone/>
            </a:pPr>
            <a:r>
              <a:rPr lang="en-US" sz="2400" dirty="0">
                <a:solidFill>
                  <a:srgbClr val="EA7125"/>
                </a:solidFill>
                <a:latin typeface="Calibri" panose="020F0502020204030204" pitchFamily="34" charset="0"/>
                <a:cs typeface="Calibri" panose="020F0502020204030204" pitchFamily="34" charset="0"/>
              </a:rPr>
              <a:t>             </a:t>
            </a:r>
            <a:r>
              <a:rPr lang="en-US" sz="2400" dirty="0">
                <a:solidFill>
                  <a:srgbClr val="EA7125"/>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sfs@campbell.edu</a:t>
            </a:r>
            <a:endParaRPr lang="en-US" sz="2400" dirty="0">
              <a:solidFill>
                <a:srgbClr val="EA7125"/>
              </a:solidFill>
              <a:latin typeface="Calibri" panose="020F0502020204030204" pitchFamily="34" charset="0"/>
              <a:cs typeface="Calibri" panose="020F0502020204030204" pitchFamily="34" charset="0"/>
            </a:endParaRPr>
          </a:p>
          <a:p>
            <a:pPr marL="45720" indent="0">
              <a:buNone/>
            </a:pPr>
            <a:r>
              <a:rPr lang="en-US" dirty="0"/>
              <a:t>                </a:t>
            </a:r>
            <a:r>
              <a:rPr lang="en-US" sz="2400" dirty="0">
                <a:latin typeface="Calibri" panose="020F0502020204030204" pitchFamily="34" charset="0"/>
                <a:cs typeface="Calibri" panose="020F0502020204030204" pitchFamily="34" charset="0"/>
              </a:rPr>
              <a:t>(910) 893-1244</a:t>
            </a:r>
          </a:p>
          <a:p>
            <a:pPr marL="45720" indent="0">
              <a:buNone/>
            </a:pPr>
            <a:r>
              <a:rPr lang="en-US" dirty="0"/>
              <a:t>        </a:t>
            </a:r>
            <a:r>
              <a:rPr lang="en-US" dirty="0">
                <a:latin typeface="Calibri" panose="020F0502020204030204" pitchFamily="34" charset="0"/>
                <a:cs typeface="Calibri" panose="020F0502020204030204" pitchFamily="34" charset="0"/>
              </a:rPr>
              <a:t>       </a:t>
            </a:r>
            <a:r>
              <a:rPr lang="en-US" sz="2400" dirty="0">
                <a:latin typeface="Calibri" panose="020F0502020204030204" pitchFamily="34" charset="0"/>
                <a:cs typeface="Calibri" panose="020F0502020204030204" pitchFamily="34" charset="0"/>
              </a:rPr>
              <a:t>(910) 814-5788</a:t>
            </a:r>
          </a:p>
          <a:p>
            <a:pPr marL="45720" indent="0">
              <a:buNone/>
            </a:pPr>
            <a:r>
              <a:rPr lang="en-US" dirty="0"/>
              <a:t>                </a:t>
            </a:r>
            <a:r>
              <a:rPr lang="en-US" sz="2400" dirty="0">
                <a:latin typeface="Calibri" panose="020F0502020204030204" pitchFamily="34" charset="0"/>
                <a:cs typeface="Calibri" panose="020F0502020204030204" pitchFamily="34" charset="0"/>
              </a:rPr>
              <a:t>(910) 407-1512 All Students</a:t>
            </a:r>
          </a:p>
          <a:p>
            <a:pPr marL="45720" indent="0">
              <a:buNone/>
            </a:pPr>
            <a:endParaRPr lang="en-US" sz="1000" dirty="0">
              <a:latin typeface="Calibri" panose="020F0502020204030204" pitchFamily="34" charset="0"/>
              <a:cs typeface="Calibri" panose="020F0502020204030204" pitchFamily="34" charset="0"/>
            </a:endParaRPr>
          </a:p>
          <a:p>
            <a:pPr marL="45720" indent="0">
              <a:buNone/>
            </a:pPr>
            <a:r>
              <a:rPr lang="en-US" sz="2800" dirty="0">
                <a:latin typeface="Calibri" panose="020F0502020204030204" pitchFamily="34" charset="0"/>
                <a:cs typeface="Calibri" panose="020F0502020204030204" pitchFamily="34" charset="0"/>
              </a:rPr>
              <a:t>Loan Team </a:t>
            </a:r>
          </a:p>
          <a:p>
            <a:pPr marL="45720" indent="0">
              <a:buNone/>
            </a:pPr>
            <a:r>
              <a:rPr lang="en-US" dirty="0">
                <a:latin typeface="Calibri" panose="020F0502020204030204" pitchFamily="34" charset="0"/>
                <a:cs typeface="Calibri" panose="020F0502020204030204" pitchFamily="34" charset="0"/>
              </a:rPr>
              <a:t>              </a:t>
            </a:r>
            <a:r>
              <a:rPr lang="en-US" sz="2400" dirty="0">
                <a:solidFill>
                  <a:srgbClr val="EA7125"/>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loanteam@campbell.edu</a:t>
            </a:r>
            <a:r>
              <a:rPr lang="en-US" sz="2400" dirty="0">
                <a:solidFill>
                  <a:srgbClr val="EA7125"/>
                </a:solidFill>
                <a:latin typeface="Calibri" panose="020F0502020204030204" pitchFamily="34" charset="0"/>
                <a:cs typeface="Calibri" panose="020F0502020204030204" pitchFamily="34" charset="0"/>
              </a:rPr>
              <a:t> </a:t>
            </a:r>
          </a:p>
          <a:p>
            <a:pPr marL="45720" indent="0">
              <a:buNone/>
            </a:pPr>
            <a:r>
              <a:rPr lang="en-US" sz="2400" dirty="0">
                <a:solidFill>
                  <a:srgbClr val="EA7125"/>
                </a:solidFill>
                <a:latin typeface="Calibri" panose="020F0502020204030204" pitchFamily="34" charset="0"/>
                <a:cs typeface="Calibri" panose="020F0502020204030204" pitchFamily="34" charset="0"/>
              </a:rPr>
              <a:t>              (910) 893-1314</a:t>
            </a:r>
          </a:p>
        </p:txBody>
      </p:sp>
      <p:sp>
        <p:nvSpPr>
          <p:cNvPr id="4" name="Content Placeholder 3">
            <a:extLst>
              <a:ext uri="{FF2B5EF4-FFF2-40B4-BE49-F238E27FC236}">
                <a16:creationId xmlns:a16="http://schemas.microsoft.com/office/drawing/2014/main" id="{19D8A927-F973-4281-82CB-E4E0462C41E1}"/>
              </a:ext>
            </a:extLst>
          </p:cNvPr>
          <p:cNvSpPr>
            <a:spLocks noGrp="1"/>
          </p:cNvSpPr>
          <p:nvPr>
            <p:ph sz="half" idx="2"/>
          </p:nvPr>
        </p:nvSpPr>
        <p:spPr>
          <a:xfrm>
            <a:off x="6205902" y="609600"/>
            <a:ext cx="4754880" cy="3053373"/>
          </a:xfrm>
        </p:spPr>
        <p:txBody>
          <a:bodyPr>
            <a:normAutofit lnSpcReduction="10000"/>
          </a:bodyPr>
          <a:lstStyle/>
          <a:p>
            <a:pPr marL="45720" indent="0">
              <a:buNone/>
            </a:pPr>
            <a:endParaRPr lang="en-US" sz="2400" b="1" dirty="0">
              <a:latin typeface="Calibri" panose="020F0502020204030204" pitchFamily="34" charset="0"/>
              <a:cs typeface="Calibri" panose="020F0502020204030204" pitchFamily="34" charset="0"/>
            </a:endParaRPr>
          </a:p>
          <a:p>
            <a:pPr marL="45720" indent="0">
              <a:buNone/>
            </a:pPr>
            <a:r>
              <a:rPr lang="en-US" sz="2400" dirty="0"/>
              <a:t>        </a:t>
            </a:r>
            <a:r>
              <a:rPr lang="en-US" sz="2400" dirty="0">
                <a:latin typeface="Calibri" panose="020F0502020204030204" pitchFamily="34" charset="0"/>
                <a:cs typeface="Calibri" panose="020F0502020204030204" pitchFamily="34" charset="0"/>
              </a:rPr>
              <a:t>   </a:t>
            </a:r>
          </a:p>
          <a:p>
            <a:pPr marL="45720" indent="0">
              <a:lnSpc>
                <a:spcPct val="100000"/>
              </a:lnSpc>
              <a:buNone/>
            </a:pPr>
            <a:r>
              <a:rPr lang="en-US" sz="2800" dirty="0">
                <a:latin typeface="Calibri" panose="020F0502020204030204" pitchFamily="34" charset="0"/>
                <a:cs typeface="Calibri" panose="020F0502020204030204" pitchFamily="34" charset="0"/>
              </a:rPr>
              <a:t>Campbell University</a:t>
            </a:r>
          </a:p>
          <a:p>
            <a:pPr marL="45720" indent="0">
              <a:lnSpc>
                <a:spcPct val="100000"/>
              </a:lnSpc>
              <a:buNone/>
            </a:pPr>
            <a:r>
              <a:rPr lang="en-US" sz="2800" dirty="0">
                <a:latin typeface="Calibri" panose="020F0502020204030204" pitchFamily="34" charset="0"/>
                <a:cs typeface="Calibri" panose="020F0502020204030204" pitchFamily="34" charset="0"/>
              </a:rPr>
              <a:t>Student Financial Services</a:t>
            </a:r>
          </a:p>
          <a:p>
            <a:pPr marL="45720" indent="0">
              <a:lnSpc>
                <a:spcPct val="100000"/>
              </a:lnSpc>
              <a:buNone/>
            </a:pPr>
            <a:r>
              <a:rPr lang="en-US" sz="2400" dirty="0">
                <a:latin typeface="Calibri" panose="020F0502020204030204" pitchFamily="34" charset="0"/>
                <a:cs typeface="Calibri" panose="020F0502020204030204" pitchFamily="34" charset="0"/>
              </a:rPr>
              <a:t>PO Box 36</a:t>
            </a:r>
          </a:p>
          <a:p>
            <a:pPr marL="45720" indent="0">
              <a:lnSpc>
                <a:spcPct val="100000"/>
              </a:lnSpc>
              <a:buNone/>
            </a:pPr>
            <a:r>
              <a:rPr lang="en-US" sz="2400" dirty="0">
                <a:latin typeface="Calibri" panose="020F0502020204030204" pitchFamily="34" charset="0"/>
                <a:cs typeface="Calibri" panose="020F0502020204030204" pitchFamily="34" charset="0"/>
              </a:rPr>
              <a:t>Buies Creek, NC  27506</a:t>
            </a:r>
          </a:p>
        </p:txBody>
      </p:sp>
      <p:pic>
        <p:nvPicPr>
          <p:cNvPr id="5" name="Picture 4">
            <a:extLst>
              <a:ext uri="{FF2B5EF4-FFF2-40B4-BE49-F238E27FC236}">
                <a16:creationId xmlns:a16="http://schemas.microsoft.com/office/drawing/2014/main" id="{5748D385-1D3A-4B7F-8C82-C5DAEC7383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86867" y="2644828"/>
            <a:ext cx="482935" cy="388457"/>
          </a:xfrm>
          <a:prstGeom prst="rect">
            <a:avLst/>
          </a:prstGeom>
        </p:spPr>
      </p:pic>
      <p:pic>
        <p:nvPicPr>
          <p:cNvPr id="6" name="Picture 5">
            <a:extLst>
              <a:ext uri="{FF2B5EF4-FFF2-40B4-BE49-F238E27FC236}">
                <a16:creationId xmlns:a16="http://schemas.microsoft.com/office/drawing/2014/main" id="{C4804205-8682-4352-BB35-5CE39A0ED20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86868" y="3084651"/>
            <a:ext cx="482934" cy="482934"/>
          </a:xfrm>
          <a:prstGeom prst="rect">
            <a:avLst/>
          </a:prstGeom>
        </p:spPr>
      </p:pic>
      <p:pic>
        <p:nvPicPr>
          <p:cNvPr id="7" name="Picture 6">
            <a:extLst>
              <a:ext uri="{FF2B5EF4-FFF2-40B4-BE49-F238E27FC236}">
                <a16:creationId xmlns:a16="http://schemas.microsoft.com/office/drawing/2014/main" id="{82484AB5-2904-4A8E-B16B-718923B0925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51022" y="3620473"/>
            <a:ext cx="521301" cy="521301"/>
          </a:xfrm>
          <a:prstGeom prst="rect">
            <a:avLst/>
          </a:prstGeom>
        </p:spPr>
      </p:pic>
      <p:pic>
        <p:nvPicPr>
          <p:cNvPr id="8" name="Picture 7">
            <a:extLst>
              <a:ext uri="{FF2B5EF4-FFF2-40B4-BE49-F238E27FC236}">
                <a16:creationId xmlns:a16="http://schemas.microsoft.com/office/drawing/2014/main" id="{4D0E10FB-F4B1-4AA8-8525-383556B3EFB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76733" y="5388351"/>
            <a:ext cx="493070" cy="396609"/>
          </a:xfrm>
          <a:prstGeom prst="rect">
            <a:avLst/>
          </a:prstGeom>
        </p:spPr>
      </p:pic>
      <p:pic>
        <p:nvPicPr>
          <p:cNvPr id="13" name="Graphic 12" descr="Email with solid fill">
            <a:extLst>
              <a:ext uri="{FF2B5EF4-FFF2-40B4-BE49-F238E27FC236}">
                <a16:creationId xmlns:a16="http://schemas.microsoft.com/office/drawing/2014/main" id="{F6481454-50FD-4458-97C0-30726A82238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332335" y="1997555"/>
            <a:ext cx="602137" cy="602137"/>
          </a:xfrm>
          <a:prstGeom prst="rect">
            <a:avLst/>
          </a:prstGeom>
        </p:spPr>
      </p:pic>
      <p:pic>
        <p:nvPicPr>
          <p:cNvPr id="14" name="Graphic 13" descr="Email with solid fill">
            <a:extLst>
              <a:ext uri="{FF2B5EF4-FFF2-40B4-BE49-F238E27FC236}">
                <a16:creationId xmlns:a16="http://schemas.microsoft.com/office/drawing/2014/main" id="{FA69BE9A-F541-453B-9872-35C97C36CC4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282633" y="4686211"/>
            <a:ext cx="602137" cy="602137"/>
          </a:xfrm>
          <a:prstGeom prst="rect">
            <a:avLst/>
          </a:prstGeom>
        </p:spPr>
      </p:pic>
      <p:sp>
        <p:nvSpPr>
          <p:cNvPr id="15" name="Content Placeholder 3">
            <a:extLst>
              <a:ext uri="{FF2B5EF4-FFF2-40B4-BE49-F238E27FC236}">
                <a16:creationId xmlns:a16="http://schemas.microsoft.com/office/drawing/2014/main" id="{FC631476-66E2-4BA3-AAAE-BBCCF1682366}"/>
              </a:ext>
            </a:extLst>
          </p:cNvPr>
          <p:cNvSpPr txBox="1">
            <a:spLocks/>
          </p:cNvSpPr>
          <p:nvPr/>
        </p:nvSpPr>
        <p:spPr>
          <a:xfrm>
            <a:off x="6044488" y="2095499"/>
            <a:ext cx="4974032" cy="2711505"/>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endParaRPr lang="en-US" sz="2400" b="1" dirty="0">
              <a:latin typeface="Calibri" panose="020F0502020204030204" pitchFamily="34" charset="0"/>
              <a:cs typeface="Calibri" panose="020F0502020204030204" pitchFamily="34" charset="0"/>
            </a:endParaRPr>
          </a:p>
          <a:p>
            <a:pPr>
              <a:lnSpc>
                <a:spcPct val="100000"/>
              </a:lnSpc>
            </a:pPr>
            <a:endParaRPr lang="en-US" dirty="0"/>
          </a:p>
        </p:txBody>
      </p:sp>
      <p:pic>
        <p:nvPicPr>
          <p:cNvPr id="16" name="Graphic 15" descr="Envelope with solid fill">
            <a:extLst>
              <a:ext uri="{FF2B5EF4-FFF2-40B4-BE49-F238E27FC236}">
                <a16:creationId xmlns:a16="http://schemas.microsoft.com/office/drawing/2014/main" id="{6076B85E-C2E4-431D-912F-55E328474F0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834272" y="2558495"/>
            <a:ext cx="1287924" cy="1287924"/>
          </a:xfrm>
          <a:prstGeom prst="rect">
            <a:avLst/>
          </a:prstGeom>
        </p:spPr>
      </p:pic>
      <p:sp>
        <p:nvSpPr>
          <p:cNvPr id="10" name="Content Placeholder 2">
            <a:extLst>
              <a:ext uri="{FF2B5EF4-FFF2-40B4-BE49-F238E27FC236}">
                <a16:creationId xmlns:a16="http://schemas.microsoft.com/office/drawing/2014/main" id="{A5B67C14-322F-6AE7-5DF3-A035388D698E}"/>
              </a:ext>
            </a:extLst>
          </p:cNvPr>
          <p:cNvSpPr txBox="1">
            <a:spLocks/>
          </p:cNvSpPr>
          <p:nvPr/>
        </p:nvSpPr>
        <p:spPr>
          <a:xfrm>
            <a:off x="6263640" y="3937257"/>
            <a:ext cx="4754880" cy="2100044"/>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endParaRPr lang="en-US" sz="1000" dirty="0">
              <a:latin typeface="Calibri" panose="020F0502020204030204" pitchFamily="34" charset="0"/>
              <a:cs typeface="Calibri" panose="020F0502020204030204" pitchFamily="34" charset="0"/>
            </a:endParaRPr>
          </a:p>
          <a:p>
            <a:pPr marL="45720" indent="0">
              <a:buFont typeface="Corbel" pitchFamily="34" charset="0"/>
              <a:buNone/>
            </a:pPr>
            <a:r>
              <a:rPr lang="en-US" sz="2800" dirty="0">
                <a:latin typeface="Calibri" panose="020F0502020204030204" pitchFamily="34" charset="0"/>
                <a:cs typeface="Calibri" panose="020F0502020204030204" pitchFamily="34" charset="0"/>
              </a:rPr>
              <a:t>Refunds</a:t>
            </a:r>
          </a:p>
          <a:p>
            <a:pPr marL="45720" indent="0">
              <a:buFont typeface="Corbel" pitchFamily="34" charset="0"/>
              <a:buNone/>
            </a:pPr>
            <a:r>
              <a:rPr lang="en-US" dirty="0">
                <a:latin typeface="Calibri" panose="020F0502020204030204" pitchFamily="34" charset="0"/>
                <a:cs typeface="Calibri" panose="020F0502020204030204" pitchFamily="34" charset="0"/>
              </a:rPr>
              <a:t>              jreed@campbell.edu</a:t>
            </a:r>
            <a:endParaRPr lang="en-US" sz="2400" u="sng" dirty="0">
              <a:solidFill>
                <a:srgbClr val="EA7125"/>
              </a:solidFill>
              <a:latin typeface="Calibri" panose="020F0502020204030204" pitchFamily="34" charset="0"/>
              <a:cs typeface="Calibri" panose="020F0502020204030204" pitchFamily="34" charset="0"/>
            </a:endParaRPr>
          </a:p>
          <a:p>
            <a:pPr marL="45720" indent="0">
              <a:buFont typeface="Corbel" pitchFamily="34" charset="0"/>
              <a:buNone/>
            </a:pPr>
            <a:r>
              <a:rPr lang="en-US" sz="2400" dirty="0">
                <a:solidFill>
                  <a:srgbClr val="EA7125"/>
                </a:solidFill>
                <a:latin typeface="Calibri" panose="020F0502020204030204" pitchFamily="34" charset="0"/>
                <a:cs typeface="Calibri" panose="020F0502020204030204" pitchFamily="34" charset="0"/>
              </a:rPr>
              <a:t>              (910) 893-1271</a:t>
            </a:r>
          </a:p>
        </p:txBody>
      </p:sp>
      <p:pic>
        <p:nvPicPr>
          <p:cNvPr id="11" name="Graphic 10" descr="Email with solid fill">
            <a:extLst>
              <a:ext uri="{FF2B5EF4-FFF2-40B4-BE49-F238E27FC236}">
                <a16:creationId xmlns:a16="http://schemas.microsoft.com/office/drawing/2014/main" id="{29B2B6AA-1650-9A98-97CD-9BA7E6E498D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398919" y="4686210"/>
            <a:ext cx="602137" cy="602137"/>
          </a:xfrm>
          <a:prstGeom prst="rect">
            <a:avLst/>
          </a:prstGeom>
        </p:spPr>
      </p:pic>
      <p:pic>
        <p:nvPicPr>
          <p:cNvPr id="12" name="Picture 11">
            <a:extLst>
              <a:ext uri="{FF2B5EF4-FFF2-40B4-BE49-F238E27FC236}">
                <a16:creationId xmlns:a16="http://schemas.microsoft.com/office/drawing/2014/main" id="{FE159F78-AB63-1017-B8C2-227D1B03AF8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53452" y="5388351"/>
            <a:ext cx="493070" cy="396609"/>
          </a:xfrm>
          <a:prstGeom prst="rect">
            <a:avLst/>
          </a:prstGeom>
        </p:spPr>
      </p:pic>
    </p:spTree>
    <p:extLst>
      <p:ext uri="{BB962C8B-B14F-4D97-AF65-F5344CB8AC3E}">
        <p14:creationId xmlns:p14="http://schemas.microsoft.com/office/powerpoint/2010/main" val="20267487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AAF7B57-D8A9-76EB-19EE-712C3213846C}"/>
              </a:ext>
            </a:extLst>
          </p:cNvPr>
          <p:cNvSpPr>
            <a:spLocks noGrp="1"/>
          </p:cNvSpPr>
          <p:nvPr>
            <p:ph type="title"/>
          </p:nvPr>
        </p:nvSpPr>
        <p:spPr/>
        <p:txBody>
          <a:bodyPr>
            <a:normAutofit/>
          </a:bodyPr>
          <a:lstStyle/>
          <a:p>
            <a:r>
              <a:rPr lang="en-US" dirty="0"/>
              <a:t>Important Update:</a:t>
            </a:r>
          </a:p>
        </p:txBody>
      </p:sp>
      <p:sp>
        <p:nvSpPr>
          <p:cNvPr id="8" name="Content Placeholder 7">
            <a:extLst>
              <a:ext uri="{FF2B5EF4-FFF2-40B4-BE49-F238E27FC236}">
                <a16:creationId xmlns:a16="http://schemas.microsoft.com/office/drawing/2014/main" id="{7671724C-6CC0-71B6-AC6E-225686152545}"/>
              </a:ext>
            </a:extLst>
          </p:cNvPr>
          <p:cNvSpPr>
            <a:spLocks noGrp="1"/>
          </p:cNvSpPr>
          <p:nvPr>
            <p:ph idx="1"/>
          </p:nvPr>
        </p:nvSpPr>
        <p:spPr>
          <a:xfrm>
            <a:off x="1143000" y="2267338"/>
            <a:ext cx="9872871" cy="3828661"/>
          </a:xfrm>
        </p:spPr>
        <p:txBody>
          <a:bodyPr/>
          <a:lstStyle/>
          <a:p>
            <a:r>
              <a:rPr lang="en-US" dirty="0"/>
              <a:t>Effective October 1, 2025, Campbell University’s ecommerce platform will be changing from TouchNet to Pay My Tuition.  </a:t>
            </a:r>
          </a:p>
          <a:p>
            <a:pPr marL="45720" indent="0">
              <a:buNone/>
            </a:pPr>
            <a:endParaRPr lang="en-US" dirty="0"/>
          </a:p>
          <a:p>
            <a:r>
              <a:rPr lang="en-US" dirty="0"/>
              <a:t>Look for communications coming from the Student Financial Services Team beginning the first of September about this exciting update.</a:t>
            </a:r>
          </a:p>
        </p:txBody>
      </p:sp>
    </p:spTree>
    <p:extLst>
      <p:ext uri="{BB962C8B-B14F-4D97-AF65-F5344CB8AC3E}">
        <p14:creationId xmlns:p14="http://schemas.microsoft.com/office/powerpoint/2010/main" val="419793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DA2D5-7FBD-000B-BC4F-EAFE77012FE9}"/>
              </a:ext>
            </a:extLst>
          </p:cNvPr>
          <p:cNvSpPr>
            <a:spLocks noGrp="1"/>
          </p:cNvSpPr>
          <p:nvPr>
            <p:ph type="title"/>
          </p:nvPr>
        </p:nvSpPr>
        <p:spPr>
          <a:xfrm>
            <a:off x="707064" y="609600"/>
            <a:ext cx="10423998" cy="1356360"/>
          </a:xfrm>
        </p:spPr>
        <p:txBody>
          <a:bodyPr vert="horz" lIns="91440" tIns="45720" rIns="91440" bIns="45720" rtlCol="0" anchor="ctr">
            <a:normAutofit/>
          </a:bodyPr>
          <a:lstStyle/>
          <a:p>
            <a:r>
              <a:rPr lang="en-US" b="1" dirty="0"/>
              <a:t>Student Email &amp; Self-Service</a:t>
            </a:r>
          </a:p>
        </p:txBody>
      </p:sp>
      <p:sp>
        <p:nvSpPr>
          <p:cNvPr id="3" name="Content Placeholder 2">
            <a:extLst>
              <a:ext uri="{FF2B5EF4-FFF2-40B4-BE49-F238E27FC236}">
                <a16:creationId xmlns:a16="http://schemas.microsoft.com/office/drawing/2014/main" id="{D1CE0CD5-A248-8F77-50CA-E77969196EB9}"/>
              </a:ext>
            </a:extLst>
          </p:cNvPr>
          <p:cNvSpPr>
            <a:spLocks noGrp="1"/>
          </p:cNvSpPr>
          <p:nvPr>
            <p:ph sz="half" idx="1"/>
          </p:nvPr>
        </p:nvSpPr>
        <p:spPr>
          <a:xfrm>
            <a:off x="707064" y="2057399"/>
            <a:ext cx="7478546" cy="4043149"/>
          </a:xfrm>
        </p:spPr>
        <p:txBody>
          <a:bodyPr vert="horz" lIns="91440" tIns="45720" rIns="91440" bIns="45720" rtlCol="0">
            <a:noAutofit/>
          </a:bodyPr>
          <a:lstStyle/>
          <a:p>
            <a:pPr>
              <a:spcBef>
                <a:spcPts val="600"/>
              </a:spcBef>
            </a:pPr>
            <a:r>
              <a:rPr lang="en-US" sz="2800" dirty="0"/>
              <a:t>Access or login information is sent from the </a:t>
            </a:r>
          </a:p>
          <a:p>
            <a:pPr marL="45720" indent="0">
              <a:spcBef>
                <a:spcPts val="600"/>
              </a:spcBef>
              <a:buNone/>
            </a:pPr>
            <a:r>
              <a:rPr lang="en-US" sz="2800" dirty="0"/>
              <a:t>   ITS Team (via personal email provided at time</a:t>
            </a:r>
          </a:p>
          <a:p>
            <a:pPr marL="45720" indent="0">
              <a:spcBef>
                <a:spcPts val="600"/>
              </a:spcBef>
              <a:buNone/>
            </a:pPr>
            <a:r>
              <a:rPr lang="en-US" sz="2800" dirty="0"/>
              <a:t>   of application)</a:t>
            </a:r>
          </a:p>
          <a:p>
            <a:pPr marL="45720" indent="0">
              <a:spcBef>
                <a:spcPts val="600"/>
              </a:spcBef>
              <a:buNone/>
            </a:pPr>
            <a:endParaRPr lang="en-US" sz="2800" dirty="0"/>
          </a:p>
          <a:p>
            <a:pPr>
              <a:spcBef>
                <a:spcPts val="600"/>
              </a:spcBef>
            </a:pPr>
            <a:r>
              <a:rPr lang="en-US" sz="2800" dirty="0"/>
              <a:t>Email is the primary communication platform used by </a:t>
            </a:r>
            <a:r>
              <a:rPr lang="en-US" sz="2800" b="1" dirty="0"/>
              <a:t>Student Financial Services</a:t>
            </a:r>
          </a:p>
          <a:p>
            <a:pPr marL="45720" indent="0">
              <a:spcBef>
                <a:spcPts val="600"/>
              </a:spcBef>
              <a:buNone/>
            </a:pPr>
            <a:endParaRPr lang="en-US" sz="2800" dirty="0"/>
          </a:p>
          <a:p>
            <a:pPr>
              <a:spcBef>
                <a:spcPts val="600"/>
              </a:spcBef>
            </a:pPr>
            <a:r>
              <a:rPr lang="en-US" sz="2800" dirty="0"/>
              <a:t>Students should check email weekly</a:t>
            </a:r>
          </a:p>
        </p:txBody>
      </p:sp>
      <p:pic>
        <p:nvPicPr>
          <p:cNvPr id="5" name="Picture 6" descr="Email with solid fill">
            <a:extLst>
              <a:ext uri="{FF2B5EF4-FFF2-40B4-BE49-F238E27FC236}">
                <a16:creationId xmlns:a16="http://schemas.microsoft.com/office/drawing/2014/main" id="{BD0FF2D6-A540-A79A-A2B2-857C4A71148A}"/>
              </a:ext>
            </a:extLst>
          </p:cNvPr>
          <p:cNvPicPr>
            <a:picLocks noGrp="1" noChangeAspect="1"/>
          </p:cNvPicPr>
          <p:nvPr>
            <p:ph sz="half" idx="2"/>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p:blipFill>
        <p:spPr>
          <a:xfrm>
            <a:off x="8185610" y="1860302"/>
            <a:ext cx="3135414" cy="3135414"/>
          </a:xfrm>
          <a:prstGeom prst="rect">
            <a:avLst/>
          </a:prstGeom>
        </p:spPr>
      </p:pic>
    </p:spTree>
    <p:extLst>
      <p:ext uri="{BB962C8B-B14F-4D97-AF65-F5344CB8AC3E}">
        <p14:creationId xmlns:p14="http://schemas.microsoft.com/office/powerpoint/2010/main" val="2022411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Applying For Financial Aid</a:t>
            </a:r>
          </a:p>
        </p:txBody>
      </p:sp>
      <p:sp>
        <p:nvSpPr>
          <p:cNvPr id="3" name="Content Placeholder 2"/>
          <p:cNvSpPr>
            <a:spLocks noGrp="1"/>
          </p:cNvSpPr>
          <p:nvPr>
            <p:ph idx="1"/>
          </p:nvPr>
        </p:nvSpPr>
        <p:spPr/>
        <p:txBody>
          <a:bodyPr/>
          <a:lstStyle/>
          <a:p>
            <a:pPr marL="45720" indent="0">
              <a:buNone/>
            </a:pPr>
            <a:r>
              <a:rPr lang="en-US" sz="2800" dirty="0"/>
              <a:t>Complete the Free Application for Federal Student Aid (FAFSA)</a:t>
            </a:r>
            <a:endParaRPr lang="en-US" dirty="0"/>
          </a:p>
          <a:p>
            <a:r>
              <a:rPr lang="en-US" dirty="0">
                <a:hlinkClick r:id="rId2"/>
              </a:rPr>
              <a:t>https://studentaid.gov/h/apply-for-aid/fafsa</a:t>
            </a:r>
            <a:r>
              <a:rPr lang="en-US" dirty="0"/>
              <a:t> </a:t>
            </a:r>
          </a:p>
          <a:p>
            <a:r>
              <a:rPr lang="en-US" dirty="0"/>
              <a:t>The FAFSA is free</a:t>
            </a:r>
          </a:p>
          <a:p>
            <a:r>
              <a:rPr lang="en-US" dirty="0"/>
              <a:t>Apply as early as </a:t>
            </a:r>
            <a:r>
              <a:rPr lang="en-US" b="1" dirty="0"/>
              <a:t>October 1</a:t>
            </a:r>
          </a:p>
          <a:p>
            <a:r>
              <a:rPr lang="en-US" dirty="0"/>
              <a:t>Must be completed each academic year</a:t>
            </a:r>
          </a:p>
          <a:p>
            <a:endParaRPr lang="en-US" dirty="0"/>
          </a:p>
        </p:txBody>
      </p:sp>
      <p:pic>
        <p:nvPicPr>
          <p:cNvPr id="5" name="Picture 4">
            <a:extLst>
              <a:ext uri="{FF2B5EF4-FFF2-40B4-BE49-F238E27FC236}">
                <a16:creationId xmlns:a16="http://schemas.microsoft.com/office/drawing/2014/main" id="{48848072-FA5F-EAD8-63B9-D44406993FE9}"/>
              </a:ext>
            </a:extLst>
          </p:cNvPr>
          <p:cNvPicPr>
            <a:picLocks noChangeAspect="1"/>
          </p:cNvPicPr>
          <p:nvPr/>
        </p:nvPicPr>
        <p:blipFill>
          <a:blip r:embed="rId3"/>
          <a:stretch>
            <a:fillRect/>
          </a:stretch>
        </p:blipFill>
        <p:spPr>
          <a:xfrm>
            <a:off x="7067405" y="3244240"/>
            <a:ext cx="3981595" cy="2291845"/>
          </a:xfrm>
          <a:prstGeom prst="rect">
            <a:avLst/>
          </a:prstGeom>
        </p:spPr>
      </p:pic>
    </p:spTree>
    <p:extLst>
      <p:ext uri="{BB962C8B-B14F-4D97-AF65-F5344CB8AC3E}">
        <p14:creationId xmlns:p14="http://schemas.microsoft.com/office/powerpoint/2010/main" val="182156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Applying For Financial Aid</a:t>
            </a:r>
          </a:p>
        </p:txBody>
      </p:sp>
      <p:sp>
        <p:nvSpPr>
          <p:cNvPr id="3" name="Content Placeholder 2"/>
          <p:cNvSpPr>
            <a:spLocks noGrp="1"/>
          </p:cNvSpPr>
          <p:nvPr>
            <p:ph idx="1"/>
          </p:nvPr>
        </p:nvSpPr>
        <p:spPr>
          <a:xfrm>
            <a:off x="1143000" y="2057400"/>
            <a:ext cx="4451465" cy="4038600"/>
          </a:xfrm>
        </p:spPr>
        <p:txBody>
          <a:bodyPr>
            <a:normAutofit lnSpcReduction="10000"/>
          </a:bodyPr>
          <a:lstStyle/>
          <a:p>
            <a:pPr marL="45720" indent="0">
              <a:buNone/>
            </a:pPr>
            <a:r>
              <a:rPr lang="en-US" dirty="0"/>
              <a:t>Create an FSA ID if you do not already have one</a:t>
            </a:r>
          </a:p>
          <a:p>
            <a:r>
              <a:rPr lang="en-US" dirty="0">
                <a:solidFill>
                  <a:schemeClr val="accent4">
                    <a:lumMod val="75000"/>
                  </a:schemeClr>
                </a:solidFill>
              </a:rPr>
              <a:t>https://studentaid.gov/fsa-id/create-account/launch</a:t>
            </a:r>
          </a:p>
          <a:p>
            <a:r>
              <a:rPr lang="en-US" dirty="0"/>
              <a:t>We encourage you to use a permanent e-mail address as well as your cell phone number for account recovery</a:t>
            </a:r>
          </a:p>
          <a:p>
            <a:r>
              <a:rPr lang="en-US" dirty="0"/>
              <a:t>Never share your FSA ID</a:t>
            </a:r>
          </a:p>
          <a:p>
            <a:r>
              <a:rPr lang="en-US" dirty="0"/>
              <a:t>Invite contributors</a:t>
            </a:r>
          </a:p>
        </p:txBody>
      </p:sp>
      <p:pic>
        <p:nvPicPr>
          <p:cNvPr id="6" name="Picture 5">
            <a:extLst>
              <a:ext uri="{FF2B5EF4-FFF2-40B4-BE49-F238E27FC236}">
                <a16:creationId xmlns:a16="http://schemas.microsoft.com/office/drawing/2014/main" id="{4518C02A-3E5E-3E82-C2D3-CEA3EADEAA07}"/>
              </a:ext>
            </a:extLst>
          </p:cNvPr>
          <p:cNvPicPr>
            <a:picLocks noChangeAspect="1"/>
          </p:cNvPicPr>
          <p:nvPr/>
        </p:nvPicPr>
        <p:blipFill>
          <a:blip r:embed="rId2"/>
          <a:stretch>
            <a:fillRect/>
          </a:stretch>
        </p:blipFill>
        <p:spPr>
          <a:xfrm>
            <a:off x="6926775" y="1812260"/>
            <a:ext cx="3699184" cy="4341899"/>
          </a:xfrm>
          <a:prstGeom prst="rect">
            <a:avLst/>
          </a:prstGeom>
        </p:spPr>
      </p:pic>
    </p:spTree>
    <p:extLst>
      <p:ext uri="{BB962C8B-B14F-4D97-AF65-F5344CB8AC3E}">
        <p14:creationId xmlns:p14="http://schemas.microsoft.com/office/powerpoint/2010/main" val="362086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F22C6-F0F2-E5A0-132D-6B66AACFF279}"/>
              </a:ext>
            </a:extLst>
          </p:cNvPr>
          <p:cNvSpPr>
            <a:spLocks noGrp="1"/>
          </p:cNvSpPr>
          <p:nvPr>
            <p:ph type="title"/>
          </p:nvPr>
        </p:nvSpPr>
        <p:spPr/>
        <p:txBody>
          <a:bodyPr/>
          <a:lstStyle/>
          <a:p>
            <a:r>
              <a:rPr lang="en-US" dirty="0"/>
              <a:t>Who is a Contributor?</a:t>
            </a:r>
          </a:p>
        </p:txBody>
      </p:sp>
      <p:sp>
        <p:nvSpPr>
          <p:cNvPr id="3" name="Content Placeholder 2">
            <a:extLst>
              <a:ext uri="{FF2B5EF4-FFF2-40B4-BE49-F238E27FC236}">
                <a16:creationId xmlns:a16="http://schemas.microsoft.com/office/drawing/2014/main" id="{A67BFDC8-2421-0B82-B12F-DE327B925460}"/>
              </a:ext>
            </a:extLst>
          </p:cNvPr>
          <p:cNvSpPr>
            <a:spLocks noGrp="1"/>
          </p:cNvSpPr>
          <p:nvPr>
            <p:ph idx="1"/>
          </p:nvPr>
        </p:nvSpPr>
        <p:spPr/>
        <p:txBody>
          <a:bodyPr>
            <a:normAutofit/>
          </a:bodyPr>
          <a:lstStyle/>
          <a:p>
            <a:r>
              <a:rPr lang="en-US" dirty="0"/>
              <a:t>Anyone who is required to provide consent and approval to have federal tax information transferred directly from IRS into the FAFSA form.</a:t>
            </a:r>
          </a:p>
          <a:p>
            <a:r>
              <a:rPr lang="en-US" dirty="0"/>
              <a:t>Student is a contributor. Another contributor would be a spouse if applicable.</a:t>
            </a:r>
          </a:p>
          <a:p>
            <a:r>
              <a:rPr lang="en-US" dirty="0"/>
              <a:t>Data needed to invite a contributor:</a:t>
            </a:r>
          </a:p>
          <a:p>
            <a:pPr lvl="1"/>
            <a:r>
              <a:rPr lang="en-US" dirty="0"/>
              <a:t>Legal name (from their Social Security Card);</a:t>
            </a:r>
          </a:p>
          <a:p>
            <a:pPr lvl="1"/>
            <a:r>
              <a:rPr lang="en-US" dirty="0"/>
              <a:t>Date of birth;</a:t>
            </a:r>
          </a:p>
          <a:p>
            <a:pPr lvl="1"/>
            <a:r>
              <a:rPr lang="en-US" dirty="0"/>
              <a:t>Social Security Number (SSN) if they have one;</a:t>
            </a:r>
          </a:p>
          <a:p>
            <a:pPr lvl="1"/>
            <a:r>
              <a:rPr lang="en-US" dirty="0"/>
              <a:t>Mailing address if they don't have an SSN; and</a:t>
            </a:r>
          </a:p>
          <a:p>
            <a:pPr lvl="1"/>
            <a:r>
              <a:rPr lang="en-US" dirty="0"/>
              <a:t>Their personal email address.</a:t>
            </a:r>
          </a:p>
        </p:txBody>
      </p:sp>
      <p:pic>
        <p:nvPicPr>
          <p:cNvPr id="4" name="Graphic 3" descr="Family">
            <a:extLst>
              <a:ext uri="{FF2B5EF4-FFF2-40B4-BE49-F238E27FC236}">
                <a16:creationId xmlns:a16="http://schemas.microsoft.com/office/drawing/2014/main" id="{03B5DF93-B82C-3D45-44B3-095A735AB9F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66495" y="3365896"/>
            <a:ext cx="2518610" cy="2518610"/>
          </a:xfrm>
          <a:prstGeom prst="rect">
            <a:avLst/>
          </a:prstGeom>
        </p:spPr>
      </p:pic>
    </p:spTree>
    <p:extLst>
      <p:ext uri="{BB962C8B-B14F-4D97-AF65-F5344CB8AC3E}">
        <p14:creationId xmlns:p14="http://schemas.microsoft.com/office/powerpoint/2010/main" val="329245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542926" y="1621461"/>
            <a:ext cx="5343525" cy="4439526"/>
            <a:chOff x="409575" y="1085851"/>
            <a:chExt cx="5467349" cy="5106275"/>
          </a:xfrm>
        </p:grpSpPr>
        <p:sp>
          <p:nvSpPr>
            <p:cNvPr id="13" name="Freeform 12"/>
            <p:cNvSpPr/>
            <p:nvPr/>
          </p:nvSpPr>
          <p:spPr>
            <a:xfrm>
              <a:off x="409575" y="1089206"/>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1</a:t>
              </a:r>
            </a:p>
          </p:txBody>
        </p:sp>
        <p:sp>
          <p:nvSpPr>
            <p:cNvPr id="14" name="Freeform 13"/>
            <p:cNvSpPr/>
            <p:nvPr/>
          </p:nvSpPr>
          <p:spPr>
            <a:xfrm>
              <a:off x="1689727" y="1085851"/>
              <a:ext cx="4187197" cy="1188713"/>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56032" tIns="80888" rIns="80888" bIns="80888" numCol="1" spcCol="1270" anchor="ctr" anchorCtr="0">
              <a:noAutofit/>
            </a:bodyPr>
            <a:lstStyle/>
            <a:p>
              <a:pPr marL="0" lvl="1" algn="l" defTabSz="1600200">
                <a:lnSpc>
                  <a:spcPct val="90000"/>
                </a:lnSpc>
                <a:spcBef>
                  <a:spcPct val="0"/>
                </a:spcBef>
                <a:spcAft>
                  <a:spcPct val="15000"/>
                </a:spcAft>
              </a:pPr>
              <a:r>
                <a:rPr lang="en-US" sz="3200" kern="1200" dirty="0">
                  <a:solidFill>
                    <a:srgbClr val="EA7125"/>
                  </a:solidFill>
                </a:rPr>
                <a:t>Submit FAFSA</a:t>
              </a:r>
            </a:p>
          </p:txBody>
        </p:sp>
        <p:sp>
          <p:nvSpPr>
            <p:cNvPr id="15" name="Freeform 14"/>
            <p:cNvSpPr/>
            <p:nvPr/>
          </p:nvSpPr>
          <p:spPr>
            <a:xfrm>
              <a:off x="409575" y="2726271"/>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2</a:t>
              </a:r>
            </a:p>
          </p:txBody>
        </p:sp>
        <p:sp>
          <p:nvSpPr>
            <p:cNvPr id="16" name="Freeform 15"/>
            <p:cNvSpPr/>
            <p:nvPr/>
          </p:nvSpPr>
          <p:spPr>
            <a:xfrm>
              <a:off x="1689727" y="2726272"/>
              <a:ext cx="4187197" cy="1188714"/>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56032" tIns="80888" rIns="80888" bIns="80889" numCol="1" spcCol="1270" anchor="ctr" anchorCtr="0">
              <a:noAutofit/>
            </a:bodyPr>
            <a:lstStyle/>
            <a:p>
              <a:pPr marL="0" lvl="1" algn="l" defTabSz="1600200">
                <a:lnSpc>
                  <a:spcPct val="90000"/>
                </a:lnSpc>
                <a:spcBef>
                  <a:spcPct val="0"/>
                </a:spcBef>
                <a:spcAft>
                  <a:spcPct val="15000"/>
                </a:spcAft>
              </a:pPr>
              <a:r>
                <a:rPr lang="en-US" sz="3200" kern="1200" dirty="0">
                  <a:solidFill>
                    <a:srgbClr val="EA7125"/>
                  </a:solidFill>
                </a:rPr>
                <a:t>School receives FAFSA</a:t>
              </a:r>
            </a:p>
          </p:txBody>
        </p:sp>
        <p:sp>
          <p:nvSpPr>
            <p:cNvPr id="17" name="Freeform 16"/>
            <p:cNvSpPr/>
            <p:nvPr/>
          </p:nvSpPr>
          <p:spPr>
            <a:xfrm>
              <a:off x="409575" y="4363336"/>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3</a:t>
              </a:r>
            </a:p>
          </p:txBody>
        </p:sp>
        <p:sp>
          <p:nvSpPr>
            <p:cNvPr id="18" name="Freeform 17"/>
            <p:cNvSpPr/>
            <p:nvPr/>
          </p:nvSpPr>
          <p:spPr>
            <a:xfrm>
              <a:off x="1689727" y="4363335"/>
              <a:ext cx="4187197" cy="1188714"/>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56032" tIns="80889" rIns="80888" bIns="80888" numCol="1" spcCol="1270" anchor="ctr" anchorCtr="0">
              <a:noAutofit/>
            </a:bodyPr>
            <a:lstStyle/>
            <a:p>
              <a:pPr marL="0" lvl="1" algn="l" defTabSz="1600200">
                <a:lnSpc>
                  <a:spcPct val="90000"/>
                </a:lnSpc>
                <a:spcBef>
                  <a:spcPct val="0"/>
                </a:spcBef>
                <a:spcAft>
                  <a:spcPct val="15000"/>
                </a:spcAft>
              </a:pPr>
              <a:r>
                <a:rPr lang="en-US" sz="3200" kern="1200" dirty="0">
                  <a:solidFill>
                    <a:srgbClr val="EA7125"/>
                  </a:solidFill>
                </a:rPr>
                <a:t>School determines aid eligibility</a:t>
              </a:r>
            </a:p>
          </p:txBody>
        </p:sp>
      </p:grpSp>
      <p:grpSp>
        <p:nvGrpSpPr>
          <p:cNvPr id="19" name="Group 18"/>
          <p:cNvGrpSpPr/>
          <p:nvPr/>
        </p:nvGrpSpPr>
        <p:grpSpPr>
          <a:xfrm>
            <a:off x="6353176" y="1621461"/>
            <a:ext cx="5343525" cy="4439526"/>
            <a:chOff x="6315075" y="1051106"/>
            <a:chExt cx="5467349" cy="5102920"/>
          </a:xfrm>
        </p:grpSpPr>
        <p:sp>
          <p:nvSpPr>
            <p:cNvPr id="20" name="Freeform 19"/>
            <p:cNvSpPr/>
            <p:nvPr/>
          </p:nvSpPr>
          <p:spPr>
            <a:xfrm>
              <a:off x="6315075" y="1051106"/>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4</a:t>
              </a:r>
            </a:p>
          </p:txBody>
        </p:sp>
        <p:sp>
          <p:nvSpPr>
            <p:cNvPr id="21" name="Freeform 20"/>
            <p:cNvSpPr/>
            <p:nvPr/>
          </p:nvSpPr>
          <p:spPr>
            <a:xfrm>
              <a:off x="7595227" y="1051108"/>
              <a:ext cx="4187197" cy="1188713"/>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48920" tIns="80253" rIns="80253" bIns="80253" numCol="1" spcCol="1270" anchor="ctr" anchorCtr="0">
              <a:noAutofit/>
            </a:bodyPr>
            <a:lstStyle/>
            <a:p>
              <a:pPr marL="0" lvl="1" algn="l" defTabSz="1555750">
                <a:lnSpc>
                  <a:spcPct val="90000"/>
                </a:lnSpc>
                <a:spcBef>
                  <a:spcPct val="0"/>
                </a:spcBef>
                <a:spcAft>
                  <a:spcPct val="15000"/>
                </a:spcAft>
              </a:pPr>
              <a:r>
                <a:rPr lang="en-US" sz="3500" kern="1200" dirty="0">
                  <a:solidFill>
                    <a:srgbClr val="EA7125"/>
                  </a:solidFill>
                </a:rPr>
                <a:t>Student accepts financial aid </a:t>
              </a:r>
            </a:p>
          </p:txBody>
        </p:sp>
        <p:sp>
          <p:nvSpPr>
            <p:cNvPr id="22" name="Freeform 21"/>
            <p:cNvSpPr/>
            <p:nvPr/>
          </p:nvSpPr>
          <p:spPr>
            <a:xfrm>
              <a:off x="6315075" y="2688171"/>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5</a:t>
              </a:r>
            </a:p>
          </p:txBody>
        </p:sp>
        <p:sp>
          <p:nvSpPr>
            <p:cNvPr id="23" name="Freeform 22"/>
            <p:cNvSpPr/>
            <p:nvPr/>
          </p:nvSpPr>
          <p:spPr>
            <a:xfrm>
              <a:off x="7595227" y="2688172"/>
              <a:ext cx="4187197" cy="1188714"/>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48920" tIns="80253" rIns="80253" bIns="80254" numCol="1" spcCol="1270" anchor="ctr" anchorCtr="0">
              <a:noAutofit/>
            </a:bodyPr>
            <a:lstStyle/>
            <a:p>
              <a:pPr marL="0" lvl="1" algn="l" defTabSz="1555750">
                <a:lnSpc>
                  <a:spcPct val="90000"/>
                </a:lnSpc>
                <a:spcBef>
                  <a:spcPct val="0"/>
                </a:spcBef>
                <a:spcAft>
                  <a:spcPct val="15000"/>
                </a:spcAft>
              </a:pPr>
              <a:r>
                <a:rPr lang="en-US" sz="3500" kern="1200" dirty="0">
                  <a:solidFill>
                    <a:srgbClr val="EA7125"/>
                  </a:solidFill>
                </a:rPr>
                <a:t>Student completes requirements </a:t>
              </a:r>
            </a:p>
          </p:txBody>
        </p:sp>
        <p:sp>
          <p:nvSpPr>
            <p:cNvPr id="24" name="Freeform 23"/>
            <p:cNvSpPr/>
            <p:nvPr/>
          </p:nvSpPr>
          <p:spPr>
            <a:xfrm>
              <a:off x="6315075" y="4325236"/>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6</a:t>
              </a:r>
            </a:p>
          </p:txBody>
        </p:sp>
        <p:sp>
          <p:nvSpPr>
            <p:cNvPr id="25" name="Freeform 24"/>
            <p:cNvSpPr/>
            <p:nvPr/>
          </p:nvSpPr>
          <p:spPr>
            <a:xfrm>
              <a:off x="7595226" y="4325236"/>
              <a:ext cx="4187197" cy="1188714"/>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48920" tIns="80254" rIns="80253" bIns="80253" numCol="1" spcCol="1270" anchor="ctr" anchorCtr="0">
              <a:noAutofit/>
            </a:bodyPr>
            <a:lstStyle/>
            <a:p>
              <a:pPr marL="0" lvl="1" algn="l" defTabSz="1555750">
                <a:lnSpc>
                  <a:spcPct val="90000"/>
                </a:lnSpc>
                <a:spcBef>
                  <a:spcPct val="0"/>
                </a:spcBef>
                <a:spcAft>
                  <a:spcPct val="15000"/>
                </a:spcAft>
              </a:pPr>
              <a:r>
                <a:rPr lang="en-US" sz="3500" kern="1200" dirty="0">
                  <a:solidFill>
                    <a:srgbClr val="EA7125"/>
                  </a:solidFill>
                </a:rPr>
                <a:t>Aid disburses to Student Account</a:t>
              </a:r>
            </a:p>
          </p:txBody>
        </p:sp>
      </p:grpSp>
      <p:sp>
        <p:nvSpPr>
          <p:cNvPr id="26" name="Title 25"/>
          <p:cNvSpPr>
            <a:spLocks noGrp="1"/>
          </p:cNvSpPr>
          <p:nvPr>
            <p:ph type="title"/>
          </p:nvPr>
        </p:nvSpPr>
        <p:spPr>
          <a:xfrm>
            <a:off x="1158240" y="520222"/>
            <a:ext cx="9875520" cy="904875"/>
          </a:xfrm>
        </p:spPr>
        <p:txBody>
          <a:bodyPr/>
          <a:lstStyle/>
          <a:p>
            <a:pPr algn="ctr"/>
            <a:r>
              <a:rPr lang="en-US" dirty="0"/>
              <a:t>Financial Aid Process</a:t>
            </a:r>
          </a:p>
        </p:txBody>
      </p:sp>
    </p:spTree>
    <p:extLst>
      <p:ext uri="{BB962C8B-B14F-4D97-AF65-F5344CB8AC3E}">
        <p14:creationId xmlns:p14="http://schemas.microsoft.com/office/powerpoint/2010/main" val="1754943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Graduate &amp; Professional Students Loans</a:t>
            </a:r>
          </a:p>
        </p:txBody>
      </p:sp>
      <p:sp>
        <p:nvSpPr>
          <p:cNvPr id="3" name="Content Placeholder 2"/>
          <p:cNvSpPr>
            <a:spLocks noGrp="1"/>
          </p:cNvSpPr>
          <p:nvPr>
            <p:ph sz="half" idx="1"/>
          </p:nvPr>
        </p:nvSpPr>
        <p:spPr>
          <a:xfrm>
            <a:off x="1143000" y="2057399"/>
            <a:ext cx="4754880" cy="3988838"/>
          </a:xfrm>
        </p:spPr>
        <p:txBody>
          <a:bodyPr>
            <a:noAutofit/>
          </a:bodyPr>
          <a:lstStyle/>
          <a:p>
            <a:pPr marL="45720" indent="0">
              <a:buNone/>
            </a:pPr>
            <a:r>
              <a:rPr lang="en-US" sz="2400" dirty="0"/>
              <a:t>  </a:t>
            </a:r>
            <a:r>
              <a:rPr lang="en-US" sz="2800" dirty="0"/>
              <a:t>Federal Unsubsidized Loans </a:t>
            </a:r>
          </a:p>
          <a:p>
            <a:pPr lvl="1"/>
            <a:r>
              <a:rPr lang="en-US" sz="2400" dirty="0"/>
              <a:t>Accrues interest while enrolled</a:t>
            </a:r>
          </a:p>
          <a:p>
            <a:pPr lvl="1"/>
            <a:r>
              <a:rPr lang="en-US" sz="2400" dirty="0"/>
              <a:t>Repayment begins 6 months after you leave or drop below half-time</a:t>
            </a:r>
          </a:p>
          <a:p>
            <a:pPr lvl="1"/>
            <a:r>
              <a:rPr lang="en-US" sz="2400" dirty="0"/>
              <a:t>Accept unsubsidized loan prior to graduate plus </a:t>
            </a:r>
          </a:p>
          <a:p>
            <a:pPr lvl="1"/>
            <a:r>
              <a:rPr lang="en-US" sz="2400" dirty="0"/>
              <a:t>*24/25 rate was 8.08%</a:t>
            </a:r>
          </a:p>
          <a:p>
            <a:pPr marL="45720" indent="0">
              <a:buNone/>
            </a:pPr>
            <a:endParaRPr lang="en-US" sz="2400" dirty="0"/>
          </a:p>
        </p:txBody>
      </p:sp>
      <p:sp>
        <p:nvSpPr>
          <p:cNvPr id="4" name="Content Placeholder 3"/>
          <p:cNvSpPr>
            <a:spLocks noGrp="1"/>
          </p:cNvSpPr>
          <p:nvPr>
            <p:ph sz="half" idx="2"/>
          </p:nvPr>
        </p:nvSpPr>
        <p:spPr>
          <a:xfrm>
            <a:off x="6267611" y="2057400"/>
            <a:ext cx="5395653" cy="3848878"/>
          </a:xfrm>
        </p:spPr>
        <p:txBody>
          <a:bodyPr>
            <a:noAutofit/>
          </a:bodyPr>
          <a:lstStyle/>
          <a:p>
            <a:pPr marL="45720" indent="0">
              <a:buNone/>
            </a:pPr>
            <a:r>
              <a:rPr lang="en-US" sz="2800" dirty="0"/>
              <a:t>Federal Graduate PLUS Loan </a:t>
            </a:r>
          </a:p>
          <a:p>
            <a:pPr lvl="1"/>
            <a:r>
              <a:rPr lang="en-US" sz="2400" dirty="0"/>
              <a:t>Accrues interest while enrolled</a:t>
            </a:r>
          </a:p>
          <a:p>
            <a:pPr lvl="1"/>
            <a:r>
              <a:rPr lang="en-US" sz="2400" dirty="0"/>
              <a:t>Can request in school deferment</a:t>
            </a:r>
          </a:p>
          <a:p>
            <a:pPr lvl="1"/>
            <a:r>
              <a:rPr lang="en-US" sz="2400" dirty="0"/>
              <a:t>Credit based loan</a:t>
            </a:r>
          </a:p>
          <a:p>
            <a:pPr lvl="1"/>
            <a:r>
              <a:rPr lang="en-US" sz="2400" dirty="0"/>
              <a:t>*24/25 rate was 9.08%</a:t>
            </a:r>
          </a:p>
          <a:p>
            <a:pPr marL="45720" indent="0">
              <a:buNone/>
            </a:pPr>
            <a:r>
              <a:rPr lang="en-US" sz="2400" dirty="0"/>
              <a:t> </a:t>
            </a:r>
            <a:r>
              <a:rPr lang="en-US" sz="2800" dirty="0"/>
              <a:t>Alternative Loans</a:t>
            </a:r>
          </a:p>
          <a:p>
            <a:pPr lvl="1"/>
            <a:r>
              <a:rPr lang="en-US" sz="2400" dirty="0"/>
              <a:t>Rates and terms vary</a:t>
            </a:r>
          </a:p>
          <a:p>
            <a:pPr lvl="1"/>
            <a:r>
              <a:rPr lang="en-US" sz="2400" dirty="0"/>
              <a:t>https://www.campbell.edu/financial-aid/available-aid/student-loan-options/</a:t>
            </a:r>
          </a:p>
          <a:p>
            <a:pPr marL="45720" indent="0">
              <a:buNone/>
            </a:pPr>
            <a:endParaRPr lang="en-US" sz="2400" dirty="0"/>
          </a:p>
        </p:txBody>
      </p:sp>
      <p:sp>
        <p:nvSpPr>
          <p:cNvPr id="5" name="TextBox 4">
            <a:extLst>
              <a:ext uri="{FF2B5EF4-FFF2-40B4-BE49-F238E27FC236}">
                <a16:creationId xmlns:a16="http://schemas.microsoft.com/office/drawing/2014/main" id="{302FC372-D121-B56F-B615-65ED057964B5}"/>
              </a:ext>
            </a:extLst>
          </p:cNvPr>
          <p:cNvSpPr txBox="1"/>
          <p:nvPr/>
        </p:nvSpPr>
        <p:spPr>
          <a:xfrm>
            <a:off x="1318415" y="6139543"/>
            <a:ext cx="4404049" cy="369332"/>
          </a:xfrm>
          <a:prstGeom prst="rect">
            <a:avLst/>
          </a:prstGeom>
          <a:noFill/>
        </p:spPr>
        <p:txBody>
          <a:bodyPr wrap="square" rtlCol="0">
            <a:spAutoFit/>
          </a:bodyPr>
          <a:lstStyle/>
          <a:p>
            <a:r>
              <a:rPr lang="en-US" b="1" dirty="0">
                <a:solidFill>
                  <a:srgbClr val="EA7125"/>
                </a:solidFill>
              </a:rPr>
              <a:t>*Interest rates update July 1</a:t>
            </a:r>
            <a:r>
              <a:rPr lang="en-US" b="1" baseline="30000" dirty="0">
                <a:solidFill>
                  <a:srgbClr val="EA7125"/>
                </a:solidFill>
              </a:rPr>
              <a:t>st</a:t>
            </a:r>
            <a:r>
              <a:rPr lang="en-US" b="1" dirty="0">
                <a:solidFill>
                  <a:srgbClr val="EA7125"/>
                </a:solidFill>
              </a:rPr>
              <a:t> each year.*</a:t>
            </a:r>
          </a:p>
        </p:txBody>
      </p:sp>
    </p:spTree>
    <p:extLst>
      <p:ext uri="{BB962C8B-B14F-4D97-AF65-F5344CB8AC3E}">
        <p14:creationId xmlns:p14="http://schemas.microsoft.com/office/powerpoint/2010/main" val="1533412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8FD1B-21E2-7B0E-9D83-EF1C1218C181}"/>
              </a:ext>
            </a:extLst>
          </p:cNvPr>
          <p:cNvSpPr>
            <a:spLocks noGrp="1"/>
          </p:cNvSpPr>
          <p:nvPr>
            <p:ph type="title"/>
          </p:nvPr>
        </p:nvSpPr>
        <p:spPr/>
        <p:txBody>
          <a:bodyPr>
            <a:normAutofit/>
          </a:bodyPr>
          <a:lstStyle/>
          <a:p>
            <a:pPr algn="ctr"/>
            <a:r>
              <a:rPr lang="en-US" sz="4000" b="1" dirty="0"/>
              <a:t>Annual and Aggregate Federal Loan Limits</a:t>
            </a:r>
          </a:p>
        </p:txBody>
      </p:sp>
      <p:sp>
        <p:nvSpPr>
          <p:cNvPr id="3" name="Content Placeholder 2">
            <a:extLst>
              <a:ext uri="{FF2B5EF4-FFF2-40B4-BE49-F238E27FC236}">
                <a16:creationId xmlns:a16="http://schemas.microsoft.com/office/drawing/2014/main" id="{A042CBAC-77B6-3459-A340-748BFF2E2A08}"/>
              </a:ext>
            </a:extLst>
          </p:cNvPr>
          <p:cNvSpPr>
            <a:spLocks noGrp="1"/>
          </p:cNvSpPr>
          <p:nvPr>
            <p:ph idx="1"/>
          </p:nvPr>
        </p:nvSpPr>
        <p:spPr/>
        <p:txBody>
          <a:bodyPr>
            <a:normAutofit lnSpcReduction="10000"/>
          </a:bodyPr>
          <a:lstStyle/>
          <a:p>
            <a:pPr marL="45720" indent="0">
              <a:spcBef>
                <a:spcPts val="600"/>
              </a:spcBef>
              <a:buNone/>
            </a:pPr>
            <a:r>
              <a:rPr lang="en-US" b="1" dirty="0"/>
              <a:t>Unsubsidized Annual Loan Limits:</a:t>
            </a:r>
          </a:p>
          <a:p>
            <a:pPr marL="45720" indent="0">
              <a:lnSpc>
                <a:spcPct val="100000"/>
              </a:lnSpc>
              <a:spcBef>
                <a:spcPts val="600"/>
              </a:spcBef>
              <a:buNone/>
            </a:pPr>
            <a:r>
              <a:rPr lang="en-US" dirty="0"/>
              <a:t>DO1 &amp; DO2 - </a:t>
            </a:r>
            <a:r>
              <a:rPr lang="en-US" sz="2800" dirty="0"/>
              <a:t>$40,500</a:t>
            </a:r>
          </a:p>
          <a:p>
            <a:pPr marL="45720" indent="0">
              <a:lnSpc>
                <a:spcPct val="100000"/>
              </a:lnSpc>
              <a:spcBef>
                <a:spcPts val="600"/>
              </a:spcBef>
              <a:buNone/>
            </a:pPr>
            <a:r>
              <a:rPr lang="en-US" dirty="0"/>
              <a:t>DO3 &amp; DO4 - </a:t>
            </a:r>
            <a:r>
              <a:rPr lang="en-US" sz="2800" dirty="0"/>
              <a:t>$47,167</a:t>
            </a:r>
          </a:p>
          <a:p>
            <a:pPr marL="45720" indent="0">
              <a:lnSpc>
                <a:spcPct val="100000"/>
              </a:lnSpc>
              <a:spcBef>
                <a:spcPts val="600"/>
              </a:spcBef>
              <a:buNone/>
            </a:pPr>
            <a:endParaRPr lang="en-US" dirty="0"/>
          </a:p>
          <a:p>
            <a:pPr marL="45720" indent="0">
              <a:buNone/>
            </a:pPr>
            <a:r>
              <a:rPr lang="en-US" b="1" dirty="0"/>
              <a:t>Aggregate loan limits:</a:t>
            </a:r>
          </a:p>
          <a:p>
            <a:r>
              <a:rPr lang="en-US" dirty="0"/>
              <a:t>The aggregate amount for the Unsubsidized loan is </a:t>
            </a:r>
            <a:r>
              <a:rPr lang="en-US" b="1" dirty="0"/>
              <a:t>$224,000 </a:t>
            </a:r>
            <a:r>
              <a:rPr lang="en-US" dirty="0"/>
              <a:t>and includes subsidized and unsubsidized loans for undergraduate study.</a:t>
            </a:r>
          </a:p>
          <a:p>
            <a:r>
              <a:rPr lang="en-US" dirty="0"/>
              <a:t>The Graduate Plus loan does not have a limit but the school cannot award eligibility over the COA (cost of attendance) per academic year.</a:t>
            </a:r>
          </a:p>
        </p:txBody>
      </p:sp>
    </p:spTree>
    <p:extLst>
      <p:ext uri="{BB962C8B-B14F-4D97-AF65-F5344CB8AC3E}">
        <p14:creationId xmlns:p14="http://schemas.microsoft.com/office/powerpoint/2010/main" val="370202719"/>
      </p:ext>
    </p:extLst>
  </p:cSld>
  <p:clrMapOvr>
    <a:masterClrMapping/>
  </p:clrMapOvr>
</p:sld>
</file>

<file path=ppt/theme/theme1.xml><?xml version="1.0" encoding="utf-8"?>
<a:theme xmlns:a="http://schemas.openxmlformats.org/drawingml/2006/main" name="Basis">
  <a:themeElements>
    <a:clrScheme name="Custom 3">
      <a:dk1>
        <a:srgbClr val="000000"/>
      </a:dk1>
      <a:lt1>
        <a:srgbClr val="FFFFFF"/>
      </a:lt1>
      <a:dk2>
        <a:srgbClr val="565349"/>
      </a:dk2>
      <a:lt2>
        <a:srgbClr val="DDDDDD"/>
      </a:lt2>
      <a:accent1>
        <a:srgbClr val="EA7125"/>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Basis</Template>
  <TotalTime>5062</TotalTime>
  <Words>2115</Words>
  <Application>Microsoft Office PowerPoint</Application>
  <PresentationFormat>Widescreen</PresentationFormat>
  <Paragraphs>238</Paragraphs>
  <Slides>27</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Aptos</vt:lpstr>
      <vt:lpstr>Arial</vt:lpstr>
      <vt:lpstr>Calibri</vt:lpstr>
      <vt:lpstr>Corbel</vt:lpstr>
      <vt:lpstr>Courier New</vt:lpstr>
      <vt:lpstr>Times New Roman</vt:lpstr>
      <vt:lpstr>Wingdings</vt:lpstr>
      <vt:lpstr>Basis</vt:lpstr>
      <vt:lpstr>PowerPoint Presentation</vt:lpstr>
      <vt:lpstr>FERPA</vt:lpstr>
      <vt:lpstr>Student Email &amp; Self-Service</vt:lpstr>
      <vt:lpstr>Applying For Financial Aid</vt:lpstr>
      <vt:lpstr>Applying For Financial Aid</vt:lpstr>
      <vt:lpstr>Who is a Contributor?</vt:lpstr>
      <vt:lpstr>Financial Aid Process</vt:lpstr>
      <vt:lpstr>Graduate &amp; Professional Students Loans</vt:lpstr>
      <vt:lpstr>Annual and Aggregate Federal Loan Limits</vt:lpstr>
      <vt:lpstr>View and Accept Financial Aid Awards</vt:lpstr>
      <vt:lpstr>Accepting Financial Aid Tips</vt:lpstr>
      <vt:lpstr>Credit FREEZE?</vt:lpstr>
      <vt:lpstr>Disbursement of Financial Aid</vt:lpstr>
      <vt:lpstr>PowerPoint Presentation</vt:lpstr>
      <vt:lpstr>Bill Clearance</vt:lpstr>
      <vt:lpstr>Financial Arrangements</vt:lpstr>
      <vt:lpstr>Billing &amp; Payments</vt:lpstr>
      <vt:lpstr>Payment Plans</vt:lpstr>
      <vt:lpstr>TouchNet Portal</vt:lpstr>
      <vt:lpstr>Where is TouchNet located?</vt:lpstr>
      <vt:lpstr>Action Items to Complete</vt:lpstr>
      <vt:lpstr>Enrolling in eRefunds</vt:lpstr>
      <vt:lpstr>Student Health Insurance</vt:lpstr>
      <vt:lpstr>Student Health Insurance Questions</vt:lpstr>
      <vt:lpstr>Common Questions</vt:lpstr>
      <vt:lpstr>Contact Us!</vt:lpstr>
      <vt:lpstr>Important Update: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Severin, Benjamin M</dc:creator>
  <cp:lastModifiedBy>Pipes, Deborah A</cp:lastModifiedBy>
  <cp:revision>132</cp:revision>
  <dcterms:created xsi:type="dcterms:W3CDTF">2019-09-24T19:57:37Z</dcterms:created>
  <dcterms:modified xsi:type="dcterms:W3CDTF">2025-06-02T17:53:19Z</dcterms:modified>
</cp:coreProperties>
</file>