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80" r:id="rId2"/>
    <p:sldId id="272" r:id="rId3"/>
    <p:sldId id="288" r:id="rId4"/>
    <p:sldId id="261" r:id="rId5"/>
    <p:sldId id="290" r:id="rId6"/>
    <p:sldId id="291" r:id="rId7"/>
    <p:sldId id="292" r:id="rId8"/>
    <p:sldId id="281" r:id="rId9"/>
    <p:sldId id="269" r:id="rId10"/>
    <p:sldId id="284" r:id="rId11"/>
    <p:sldId id="285" r:id="rId12"/>
    <p:sldId id="289" r:id="rId13"/>
    <p:sldId id="287" r:id="rId14"/>
    <p:sldId id="264" r:id="rId15"/>
    <p:sldId id="283" r:id="rId16"/>
    <p:sldId id="276"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712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4580" autoAdjust="0"/>
    <p:restoredTop sz="86410"/>
  </p:normalViewPr>
  <p:slideViewPr>
    <p:cSldViewPr snapToGrid="0">
      <p:cViewPr varScale="1">
        <p:scale>
          <a:sx n="46" d="100"/>
          <a:sy n="46" d="100"/>
        </p:scale>
        <p:origin x="60" y="1506"/>
      </p:cViewPr>
      <p:guideLst>
        <p:guide orient="horz" pos="2160"/>
        <p:guide pos="3840"/>
      </p:guideLst>
    </p:cSldViewPr>
  </p:slideViewPr>
  <p:outlineViewPr>
    <p:cViewPr>
      <p:scale>
        <a:sx n="33" d="100"/>
        <a:sy n="33" d="100"/>
      </p:scale>
      <p:origin x="0" y="-1668"/>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88" d="100"/>
          <a:sy n="88" d="100"/>
        </p:scale>
        <p:origin x="3822"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2B222AF-91E7-4137-9CBC-B85E7F6FA67D}" type="datetimeFigureOut">
              <a:rPr lang="en-US" smtClean="0"/>
              <a:t>3/14/2025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FD088BF-4F4E-4C71-A7CB-D0B8E25710E2}" type="slidenum">
              <a:rPr lang="en-US" smtClean="0"/>
              <a:t>‹#›</a:t>
            </a:fld>
            <a:endParaRPr lang="en-US"/>
          </a:p>
        </p:txBody>
      </p:sp>
    </p:spTree>
    <p:extLst>
      <p:ext uri="{BB962C8B-B14F-4D97-AF65-F5344CB8AC3E}">
        <p14:creationId xmlns:p14="http://schemas.microsoft.com/office/powerpoint/2010/main" val="22084889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gc6fa3c898_0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3" name="Google Shape;123;gc6fa3c898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ctangle 6"/>
          <p:cNvSpPr>
            <a:spLocks noChangeAspect="1"/>
          </p:cNvSpPr>
          <p:nvPr userDrawn="1"/>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pic>
        <p:nvPicPr>
          <p:cNvPr id="3" name="Picture 2" descr="A logo on an orange background&#10;&#10;Description automatically generated">
            <a:extLst>
              <a:ext uri="{FF2B5EF4-FFF2-40B4-BE49-F238E27FC236}">
                <a16:creationId xmlns:a16="http://schemas.microsoft.com/office/drawing/2014/main" id="{50C049A6-8CEF-1A10-99F4-513C2BD2361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401219" y="1214468"/>
            <a:ext cx="5202947" cy="4261113"/>
          </a:xfrm>
          <a:prstGeom prst="rect">
            <a:avLst/>
          </a:prstGeom>
        </p:spPr>
      </p:pic>
    </p:spTree>
    <p:extLst>
      <p:ext uri="{BB962C8B-B14F-4D97-AF65-F5344CB8AC3E}">
        <p14:creationId xmlns:p14="http://schemas.microsoft.com/office/powerpoint/2010/main" val="10866496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4A667E2-C781-4B4C-AC7D-E093843A1481}" type="datetimeFigureOut">
              <a:rPr lang="en-US" smtClean="0"/>
              <a:t>3/14/2025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4B26DE-94A3-44CB-911A-FDDCEDA036C6}" type="slidenum">
              <a:rPr lang="en-US" smtClean="0"/>
              <a:t>‹#›</a:t>
            </a:fld>
            <a:endParaRPr lang="en-US"/>
          </a:p>
        </p:txBody>
      </p:sp>
    </p:spTree>
    <p:extLst>
      <p:ext uri="{BB962C8B-B14F-4D97-AF65-F5344CB8AC3E}">
        <p14:creationId xmlns:p14="http://schemas.microsoft.com/office/powerpoint/2010/main" val="6311648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4A667E2-C781-4B4C-AC7D-E093843A1481}" type="datetimeFigureOut">
              <a:rPr lang="en-US" smtClean="0"/>
              <a:t>3/14/2025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4B26DE-94A3-44CB-911A-FDDCEDA036C6}" type="slidenum">
              <a:rPr lang="en-US" smtClean="0"/>
              <a:t>‹#›</a:t>
            </a:fld>
            <a:endParaRPr lang="en-US"/>
          </a:p>
        </p:txBody>
      </p:sp>
    </p:spTree>
    <p:extLst>
      <p:ext uri="{BB962C8B-B14F-4D97-AF65-F5344CB8AC3E}">
        <p14:creationId xmlns:p14="http://schemas.microsoft.com/office/powerpoint/2010/main" val="2067519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800"/>
            </a:lvl1pPr>
          </a:lstStyle>
          <a:p>
            <a:r>
              <a:rPr lang="en-US" dirty="0"/>
              <a:t>Click to edit Master title style</a:t>
            </a:r>
          </a:p>
        </p:txBody>
      </p:sp>
      <p:sp>
        <p:nvSpPr>
          <p:cNvPr id="3" name="Content Placeholder 2"/>
          <p:cNvSpPr>
            <a:spLocks noGrp="1"/>
          </p:cNvSpPr>
          <p:nvPr>
            <p:ph idx="1"/>
          </p:nvPr>
        </p:nvSpPr>
        <p:spPr/>
        <p:txBody>
          <a:bodyPr/>
          <a:lstStyle>
            <a:lvl1pPr>
              <a:defRPr sz="2400"/>
            </a:lvl1pPr>
            <a:lvl2pPr>
              <a:defRPr sz="2200"/>
            </a:lvl2pPr>
            <a:lvl3pPr>
              <a:defRPr sz="2000"/>
            </a:lvl3pPr>
            <a:lvl4pPr>
              <a:defRPr sz="1800"/>
            </a:lvl4pPr>
            <a:lvl5pPr>
              <a:defRPr sz="18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44A667E2-C781-4B4C-AC7D-E093843A1481}" type="datetimeFigureOut">
              <a:rPr lang="en-US" smtClean="0"/>
              <a:t>3/14/2025</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6339813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4A667E2-C781-4B4C-AC7D-E093843A1481}" type="datetimeFigureOut">
              <a:rPr lang="en-US" smtClean="0"/>
              <a:t>3/14/2025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4B26DE-94A3-44CB-911A-FDDCEDA036C6}" type="slidenum">
              <a:rPr lang="en-US" smtClean="0"/>
              <a:t>‹#›</a:t>
            </a:fld>
            <a:endParaRPr lang="en-US"/>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790410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4A667E2-C781-4B4C-AC7D-E093843A1481}" type="datetimeFigureOut">
              <a:rPr lang="en-US" smtClean="0"/>
              <a:t>3/14/2025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4B26DE-94A3-44CB-911A-FDDCEDA036C6}" type="slidenum">
              <a:rPr lang="en-US" smtClean="0"/>
              <a:t>‹#›</a:t>
            </a:fld>
            <a:endParaRPr lang="en-US"/>
          </a:p>
        </p:txBody>
      </p:sp>
    </p:spTree>
    <p:extLst>
      <p:ext uri="{BB962C8B-B14F-4D97-AF65-F5344CB8AC3E}">
        <p14:creationId xmlns:p14="http://schemas.microsoft.com/office/powerpoint/2010/main" val="9704937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4A667E2-C781-4B4C-AC7D-E093843A1481}" type="datetimeFigureOut">
              <a:rPr lang="en-US" smtClean="0"/>
              <a:t>3/14/2025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04B26DE-94A3-44CB-911A-FDDCEDA036C6}" type="slidenum">
              <a:rPr lang="en-US" smtClean="0"/>
              <a:t>‹#›</a:t>
            </a:fld>
            <a:endParaRPr lang="en-US"/>
          </a:p>
        </p:txBody>
      </p:sp>
    </p:spTree>
    <p:extLst>
      <p:ext uri="{BB962C8B-B14F-4D97-AF65-F5344CB8AC3E}">
        <p14:creationId xmlns:p14="http://schemas.microsoft.com/office/powerpoint/2010/main" val="25135141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4A667E2-C781-4B4C-AC7D-E093843A1481}" type="datetimeFigureOut">
              <a:rPr lang="en-US" smtClean="0"/>
              <a:t>3/14/2025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04B26DE-94A3-44CB-911A-FDDCEDA036C6}" type="slidenum">
              <a:rPr lang="en-US" smtClean="0"/>
              <a:t>‹#›</a:t>
            </a:fld>
            <a:endParaRPr lang="en-US"/>
          </a:p>
        </p:txBody>
      </p:sp>
    </p:spTree>
    <p:extLst>
      <p:ext uri="{BB962C8B-B14F-4D97-AF65-F5344CB8AC3E}">
        <p14:creationId xmlns:p14="http://schemas.microsoft.com/office/powerpoint/2010/main" val="38000076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A667E2-C781-4B4C-AC7D-E093843A1481}" type="datetimeFigureOut">
              <a:rPr lang="en-US" smtClean="0"/>
              <a:t>3/14/2025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04B26DE-94A3-44CB-911A-FDDCEDA036C6}" type="slidenum">
              <a:rPr lang="en-US" smtClean="0"/>
              <a:t>‹#›</a:t>
            </a:fld>
            <a:endParaRPr lang="en-US"/>
          </a:p>
        </p:txBody>
      </p:sp>
    </p:spTree>
    <p:extLst>
      <p:ext uri="{BB962C8B-B14F-4D97-AF65-F5344CB8AC3E}">
        <p14:creationId xmlns:p14="http://schemas.microsoft.com/office/powerpoint/2010/main" val="16574098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4A667E2-C781-4B4C-AC7D-E093843A1481}" type="datetimeFigureOut">
              <a:rPr lang="en-US" smtClean="0"/>
              <a:t>3/14/2025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4B26DE-94A3-44CB-911A-FDDCEDA036C6}" type="slidenum">
              <a:rPr lang="en-US" smtClean="0"/>
              <a:t>‹#›</a:t>
            </a:fld>
            <a:endParaRPr lang="en-US"/>
          </a:p>
        </p:txBody>
      </p:sp>
    </p:spTree>
    <p:extLst>
      <p:ext uri="{BB962C8B-B14F-4D97-AF65-F5344CB8AC3E}">
        <p14:creationId xmlns:p14="http://schemas.microsoft.com/office/powerpoint/2010/main" val="27032800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4A667E2-C781-4B4C-AC7D-E093843A1481}" type="datetimeFigureOut">
              <a:rPr lang="en-US" smtClean="0"/>
              <a:t>3/14/2025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4B26DE-94A3-44CB-911A-FDDCEDA036C6}" type="slidenum">
              <a:rPr lang="en-US" smtClean="0"/>
              <a:t>‹#›</a:t>
            </a:fld>
            <a:endParaRPr lang="en-US"/>
          </a:p>
        </p:txBody>
      </p:sp>
    </p:spTree>
    <p:extLst>
      <p:ext uri="{BB962C8B-B14F-4D97-AF65-F5344CB8AC3E}">
        <p14:creationId xmlns:p14="http://schemas.microsoft.com/office/powerpoint/2010/main" val="37162483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A7125"/>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44A667E2-C781-4B4C-AC7D-E093843A1481}" type="datetimeFigureOut">
              <a:rPr lang="en-US" smtClean="0"/>
              <a:t>3/14/2025</a:t>
            </a:fld>
            <a:endParaRPr lang="en-US"/>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904B26DE-94A3-44CB-911A-FDDCEDA036C6}" type="slidenum">
              <a:rPr lang="en-US" smtClean="0"/>
              <a:t>‹#›</a:t>
            </a:fld>
            <a:endParaRPr lang="en-US"/>
          </a:p>
        </p:txBody>
      </p:sp>
    </p:spTree>
    <p:extLst>
      <p:ext uri="{BB962C8B-B14F-4D97-AF65-F5344CB8AC3E}">
        <p14:creationId xmlns:p14="http://schemas.microsoft.com/office/powerpoint/2010/main" val="3854177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studentaid.gov/"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4.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campbell.edu/registrar/family-education-rights-and-privacy-act-ferpa/"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studentaid.gov/h/apply-for-aid/fafsa"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958731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8FD1B-21E2-7B0E-9D83-EF1C1218C181}"/>
              </a:ext>
            </a:extLst>
          </p:cNvPr>
          <p:cNvSpPr>
            <a:spLocks noGrp="1"/>
          </p:cNvSpPr>
          <p:nvPr>
            <p:ph type="title"/>
          </p:nvPr>
        </p:nvSpPr>
        <p:spPr/>
        <p:txBody>
          <a:bodyPr>
            <a:normAutofit/>
          </a:bodyPr>
          <a:lstStyle/>
          <a:p>
            <a:pPr algn="ctr"/>
            <a:r>
              <a:rPr lang="en-US" sz="4000" b="1" dirty="0"/>
              <a:t>Annual and Aggregate Federal Loan Limits</a:t>
            </a:r>
          </a:p>
        </p:txBody>
      </p:sp>
      <p:sp>
        <p:nvSpPr>
          <p:cNvPr id="3" name="Content Placeholder 2">
            <a:extLst>
              <a:ext uri="{FF2B5EF4-FFF2-40B4-BE49-F238E27FC236}">
                <a16:creationId xmlns:a16="http://schemas.microsoft.com/office/drawing/2014/main" id="{A042CBAC-77B6-3459-A340-748BFF2E2A08}"/>
              </a:ext>
            </a:extLst>
          </p:cNvPr>
          <p:cNvSpPr>
            <a:spLocks noGrp="1"/>
          </p:cNvSpPr>
          <p:nvPr>
            <p:ph idx="1"/>
          </p:nvPr>
        </p:nvSpPr>
        <p:spPr/>
        <p:txBody>
          <a:bodyPr>
            <a:normAutofit lnSpcReduction="10000"/>
          </a:bodyPr>
          <a:lstStyle/>
          <a:p>
            <a:pPr marL="45720" indent="0">
              <a:spcBef>
                <a:spcPts val="600"/>
              </a:spcBef>
              <a:buNone/>
            </a:pPr>
            <a:r>
              <a:rPr lang="en-US" b="1" dirty="0"/>
              <a:t>Unsubsidized Annual Loan Limits:</a:t>
            </a:r>
          </a:p>
          <a:p>
            <a:pPr marL="45720" indent="0">
              <a:lnSpc>
                <a:spcPct val="100000"/>
              </a:lnSpc>
              <a:spcBef>
                <a:spcPts val="600"/>
              </a:spcBef>
              <a:buNone/>
            </a:pPr>
            <a:r>
              <a:rPr lang="en-US" dirty="0"/>
              <a:t>DO1 &amp; DO2 - </a:t>
            </a:r>
            <a:r>
              <a:rPr lang="en-US" sz="2800" dirty="0"/>
              <a:t>$40,500</a:t>
            </a:r>
          </a:p>
          <a:p>
            <a:pPr marL="45720" indent="0">
              <a:lnSpc>
                <a:spcPct val="100000"/>
              </a:lnSpc>
              <a:spcBef>
                <a:spcPts val="600"/>
              </a:spcBef>
              <a:buNone/>
            </a:pPr>
            <a:r>
              <a:rPr lang="en-US" dirty="0"/>
              <a:t>DO3 &amp; DO4 - </a:t>
            </a:r>
            <a:r>
              <a:rPr lang="en-US" sz="2800" dirty="0"/>
              <a:t>$47,167</a:t>
            </a:r>
          </a:p>
          <a:p>
            <a:pPr marL="45720" indent="0">
              <a:lnSpc>
                <a:spcPct val="100000"/>
              </a:lnSpc>
              <a:spcBef>
                <a:spcPts val="600"/>
              </a:spcBef>
              <a:buNone/>
            </a:pPr>
            <a:endParaRPr lang="en-US" dirty="0"/>
          </a:p>
          <a:p>
            <a:pPr marL="45720" indent="0">
              <a:buNone/>
            </a:pPr>
            <a:r>
              <a:rPr lang="en-US" b="1" dirty="0"/>
              <a:t>Aggregate loan limits:</a:t>
            </a:r>
          </a:p>
          <a:p>
            <a:r>
              <a:rPr lang="en-US" dirty="0"/>
              <a:t>The aggregate amount for the Unsubsidized loan is </a:t>
            </a:r>
            <a:r>
              <a:rPr lang="en-US" b="1" dirty="0"/>
              <a:t>$224,000 </a:t>
            </a:r>
            <a:r>
              <a:rPr lang="en-US" dirty="0"/>
              <a:t>and includes subsidized and unsubsidized loans for undergraduate study.</a:t>
            </a:r>
          </a:p>
          <a:p>
            <a:r>
              <a:rPr lang="en-US" dirty="0"/>
              <a:t>The Graduate Plus loan does not have a limit but the school cannot award eligibility over the COA (cost of attendance) per academic year.</a:t>
            </a:r>
          </a:p>
        </p:txBody>
      </p:sp>
    </p:spTree>
    <p:extLst>
      <p:ext uri="{BB962C8B-B14F-4D97-AF65-F5344CB8AC3E}">
        <p14:creationId xmlns:p14="http://schemas.microsoft.com/office/powerpoint/2010/main" val="3702027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CDF89-B425-B207-48D2-58BCB5650473}"/>
              </a:ext>
            </a:extLst>
          </p:cNvPr>
          <p:cNvSpPr>
            <a:spLocks noGrp="1"/>
          </p:cNvSpPr>
          <p:nvPr>
            <p:ph type="title"/>
          </p:nvPr>
        </p:nvSpPr>
        <p:spPr/>
        <p:txBody>
          <a:bodyPr>
            <a:normAutofit/>
          </a:bodyPr>
          <a:lstStyle/>
          <a:p>
            <a:r>
              <a:rPr lang="en-US" dirty="0"/>
              <a:t>Financial Aid Offered</a:t>
            </a:r>
          </a:p>
        </p:txBody>
      </p:sp>
      <p:sp>
        <p:nvSpPr>
          <p:cNvPr id="3" name="Content Placeholder 2">
            <a:extLst>
              <a:ext uri="{FF2B5EF4-FFF2-40B4-BE49-F238E27FC236}">
                <a16:creationId xmlns:a16="http://schemas.microsoft.com/office/drawing/2014/main" id="{2310CF0E-5456-4776-28F8-04CB9F7DF3B8}"/>
              </a:ext>
            </a:extLst>
          </p:cNvPr>
          <p:cNvSpPr>
            <a:spLocks noGrp="1"/>
          </p:cNvSpPr>
          <p:nvPr>
            <p:ph idx="1"/>
          </p:nvPr>
        </p:nvSpPr>
        <p:spPr/>
        <p:txBody>
          <a:bodyPr>
            <a:normAutofit/>
          </a:bodyPr>
          <a:lstStyle/>
          <a:p>
            <a:r>
              <a:rPr lang="en-US" dirty="0"/>
              <a:t>You will receive an email notification once an aid offer has been determined.</a:t>
            </a:r>
          </a:p>
          <a:p>
            <a:r>
              <a:rPr lang="en-US" dirty="0"/>
              <a:t>To view award package:</a:t>
            </a:r>
          </a:p>
          <a:p>
            <a:pPr marL="45720" indent="0">
              <a:buNone/>
            </a:pPr>
            <a:r>
              <a:rPr lang="en-US" dirty="0">
                <a:latin typeface="Calibri" panose="020F0502020204030204" pitchFamily="34" charset="0"/>
                <a:cs typeface="Calibri" panose="020F0502020204030204" pitchFamily="34" charset="0"/>
              </a:rPr>
              <a:t>	◦ Login to the </a:t>
            </a:r>
            <a:r>
              <a:rPr lang="en-US" b="1" dirty="0">
                <a:latin typeface="Calibri" panose="020F0502020204030204" pitchFamily="34" charset="0"/>
                <a:cs typeface="Calibri" panose="020F0502020204030204" pitchFamily="34" charset="0"/>
              </a:rPr>
              <a:t>self-service portal</a:t>
            </a:r>
          </a:p>
          <a:p>
            <a:pPr marL="45720" indent="0">
              <a:buNone/>
            </a:pPr>
            <a:r>
              <a:rPr lang="en-US" dirty="0">
                <a:latin typeface="Calibri" panose="020F0502020204030204" pitchFamily="34" charset="0"/>
                <a:cs typeface="Calibri" panose="020F0502020204030204" pitchFamily="34" charset="0"/>
              </a:rPr>
              <a:t>	° Open the menu in top left corner (3 bars)</a:t>
            </a:r>
          </a:p>
          <a:p>
            <a:pPr marL="45720" indent="0">
              <a:buNone/>
            </a:pPr>
            <a:r>
              <a:rPr lang="en-US" dirty="0">
                <a:latin typeface="Calibri" panose="020F0502020204030204" pitchFamily="34" charset="0"/>
                <a:cs typeface="Calibri" panose="020F0502020204030204" pitchFamily="34" charset="0"/>
              </a:rPr>
              <a:t>	◦ Financial Information &gt; Financial Aid &gt; My Awards</a:t>
            </a:r>
            <a:endParaRPr lang="en-US" b="1" dirty="0">
              <a:latin typeface="Calibri" panose="020F0502020204030204" pitchFamily="34" charset="0"/>
              <a:cs typeface="Calibri" panose="020F0502020204030204" pitchFamily="34" charset="0"/>
            </a:endParaRPr>
          </a:p>
          <a:p>
            <a:pPr marL="45720" indent="0">
              <a:buNone/>
            </a:pPr>
            <a:r>
              <a:rPr lang="en-US" dirty="0">
                <a:latin typeface="Calibri" panose="020F0502020204030204" pitchFamily="34" charset="0"/>
                <a:cs typeface="Calibri" panose="020F0502020204030204" pitchFamily="34" charset="0"/>
              </a:rPr>
              <a:t>	◦ Once on </a:t>
            </a:r>
            <a:r>
              <a:rPr lang="en-US" b="1" dirty="0">
                <a:latin typeface="Calibri" panose="020F0502020204030204" pitchFamily="34" charset="0"/>
                <a:cs typeface="Calibri" panose="020F0502020204030204" pitchFamily="34" charset="0"/>
              </a:rPr>
              <a:t>My Awards,</a:t>
            </a:r>
            <a:r>
              <a:rPr lang="en-US" dirty="0">
                <a:latin typeface="Calibri" panose="020F0502020204030204" pitchFamily="34" charset="0"/>
                <a:cs typeface="Calibri" panose="020F0502020204030204" pitchFamily="34" charset="0"/>
              </a:rPr>
              <a:t> you may accept or decline financial aid offers.</a:t>
            </a:r>
          </a:p>
          <a:p>
            <a:pPr marL="45720" indent="0">
              <a:buNone/>
            </a:pPr>
            <a:r>
              <a:rPr lang="en-US" dirty="0">
                <a:latin typeface="Calibri" panose="020F0502020204030204" pitchFamily="34" charset="0"/>
                <a:cs typeface="Calibri" panose="020F0502020204030204" pitchFamily="34" charset="0"/>
              </a:rPr>
              <a:t>	</a:t>
            </a:r>
            <a:endParaRPr lang="en-US" dirty="0"/>
          </a:p>
        </p:txBody>
      </p:sp>
    </p:spTree>
    <p:extLst>
      <p:ext uri="{BB962C8B-B14F-4D97-AF65-F5344CB8AC3E}">
        <p14:creationId xmlns:p14="http://schemas.microsoft.com/office/powerpoint/2010/main" val="26157410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DAE0A7-5F29-3AAD-5166-1FCA7770DCA6}"/>
              </a:ext>
            </a:extLst>
          </p:cNvPr>
          <p:cNvSpPr>
            <a:spLocks noGrp="1"/>
          </p:cNvSpPr>
          <p:nvPr>
            <p:ph type="title"/>
          </p:nvPr>
        </p:nvSpPr>
        <p:spPr/>
        <p:txBody>
          <a:bodyPr/>
          <a:lstStyle/>
          <a:p>
            <a:r>
              <a:rPr lang="en-US" dirty="0"/>
              <a:t>Accepting Financial Aid Tips</a:t>
            </a:r>
          </a:p>
        </p:txBody>
      </p:sp>
      <p:sp>
        <p:nvSpPr>
          <p:cNvPr id="3" name="Content Placeholder 2">
            <a:extLst>
              <a:ext uri="{FF2B5EF4-FFF2-40B4-BE49-F238E27FC236}">
                <a16:creationId xmlns:a16="http://schemas.microsoft.com/office/drawing/2014/main" id="{7D958EBB-23EC-6572-CF77-1084F1A49790}"/>
              </a:ext>
            </a:extLst>
          </p:cNvPr>
          <p:cNvSpPr>
            <a:spLocks noGrp="1"/>
          </p:cNvSpPr>
          <p:nvPr>
            <p:ph idx="1"/>
          </p:nvPr>
        </p:nvSpPr>
        <p:spPr/>
        <p:txBody>
          <a:bodyPr>
            <a:normAutofit/>
          </a:bodyPr>
          <a:lstStyle/>
          <a:p>
            <a:r>
              <a:rPr lang="en-US" dirty="0"/>
              <a:t>Utilize unsubsidized loan eligibility before accepting the Graduate Plus loan</a:t>
            </a:r>
          </a:p>
          <a:p>
            <a:r>
              <a:rPr lang="en-US" dirty="0"/>
              <a:t>Credit freeze? </a:t>
            </a:r>
          </a:p>
          <a:p>
            <a:r>
              <a:rPr lang="en-US" dirty="0"/>
              <a:t>Use our </a:t>
            </a:r>
            <a:r>
              <a:rPr lang="en-US" b="1" dirty="0"/>
              <a:t>Federal Loan Calculator </a:t>
            </a:r>
            <a:r>
              <a:rPr lang="en-US" dirty="0"/>
              <a:t>found on Financial Aid/Loans webpage to factor processing fees on federal loans </a:t>
            </a:r>
            <a:r>
              <a:rPr lang="en-US" sz="2200" dirty="0">
                <a:solidFill>
                  <a:srgbClr val="0070C0"/>
                </a:solidFill>
              </a:rPr>
              <a:t> </a:t>
            </a:r>
          </a:p>
          <a:p>
            <a:r>
              <a:rPr lang="en-US" dirty="0"/>
              <a:t>First time borrowers at Campbell must complete Direct Loan Entrance Counseling and Master Promissory Note (MPN) for the Direct Unsubsidized Loan as well as the Graduate Plus Loan on </a:t>
            </a:r>
            <a:r>
              <a:rPr lang="en-US" sz="2200" dirty="0">
                <a:solidFill>
                  <a:srgbClr val="0070C0"/>
                </a:solidFill>
                <a:hlinkClick r:id="rId2">
                  <a:extLst>
                    <a:ext uri="{A12FA001-AC4F-418D-AE19-62706E023703}">
                      <ahyp:hlinkClr xmlns:ahyp="http://schemas.microsoft.com/office/drawing/2018/hyperlinkcolor" val="tx"/>
                    </a:ext>
                  </a:extLst>
                </a:hlinkClick>
              </a:rPr>
              <a:t>www.studentaid.gov</a:t>
            </a:r>
            <a:r>
              <a:rPr lang="en-US" sz="2200" dirty="0">
                <a:solidFill>
                  <a:srgbClr val="0070C0"/>
                </a:solidFill>
              </a:rPr>
              <a:t> </a:t>
            </a:r>
          </a:p>
          <a:p>
            <a:endParaRPr lang="en-US" sz="2200" dirty="0">
              <a:solidFill>
                <a:srgbClr val="0070C0"/>
              </a:solidFill>
            </a:endParaRPr>
          </a:p>
          <a:p>
            <a:endParaRPr lang="en-US" dirty="0"/>
          </a:p>
        </p:txBody>
      </p:sp>
    </p:spTree>
    <p:extLst>
      <p:ext uri="{BB962C8B-B14F-4D97-AF65-F5344CB8AC3E}">
        <p14:creationId xmlns:p14="http://schemas.microsoft.com/office/powerpoint/2010/main" val="19140692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BB5BCE-B089-4190-921E-F7108540DF5E}"/>
              </a:ext>
            </a:extLst>
          </p:cNvPr>
          <p:cNvSpPr>
            <a:spLocks noGrp="1"/>
          </p:cNvSpPr>
          <p:nvPr>
            <p:ph type="title"/>
          </p:nvPr>
        </p:nvSpPr>
        <p:spPr/>
        <p:txBody>
          <a:bodyPr/>
          <a:lstStyle/>
          <a:p>
            <a:r>
              <a:rPr lang="en-US" dirty="0"/>
              <a:t>Disbursement of Financial Aid</a:t>
            </a:r>
          </a:p>
        </p:txBody>
      </p:sp>
      <p:sp>
        <p:nvSpPr>
          <p:cNvPr id="3" name="Content Placeholder 2">
            <a:extLst>
              <a:ext uri="{FF2B5EF4-FFF2-40B4-BE49-F238E27FC236}">
                <a16:creationId xmlns:a16="http://schemas.microsoft.com/office/drawing/2014/main" id="{C16DDBB7-5BB6-FAC2-BEB5-8766083BB6F2}"/>
              </a:ext>
            </a:extLst>
          </p:cNvPr>
          <p:cNvSpPr>
            <a:spLocks noGrp="1"/>
          </p:cNvSpPr>
          <p:nvPr>
            <p:ph idx="1"/>
          </p:nvPr>
        </p:nvSpPr>
        <p:spPr/>
        <p:txBody>
          <a:bodyPr/>
          <a:lstStyle/>
          <a:p>
            <a:r>
              <a:rPr lang="en-US" dirty="0"/>
              <a:t>As long as all requirements are met, FA disburses to student’s Campbell account on/around the first day of class</a:t>
            </a:r>
          </a:p>
          <a:p>
            <a:r>
              <a:rPr lang="en-US" dirty="0"/>
              <a:t>Students will receive an email notification of disbursement</a:t>
            </a:r>
          </a:p>
          <a:p>
            <a:r>
              <a:rPr lang="en-US" dirty="0"/>
              <a:t>Once charges are paid, any remaining credit will be sent as a refund by the Bursar’s Office within 14 days</a:t>
            </a:r>
          </a:p>
          <a:p>
            <a:r>
              <a:rPr lang="en-US" dirty="0"/>
              <a:t>It is recommended that students sign up for the electronic refund on </a:t>
            </a:r>
            <a:r>
              <a:rPr lang="en-US" dirty="0" err="1"/>
              <a:t>TouchNet</a:t>
            </a:r>
            <a:r>
              <a:rPr lang="en-US" dirty="0"/>
              <a:t> for refunds to be sent directly to their personal checking account</a:t>
            </a:r>
          </a:p>
        </p:txBody>
      </p:sp>
    </p:spTree>
    <p:extLst>
      <p:ext uri="{BB962C8B-B14F-4D97-AF65-F5344CB8AC3E}">
        <p14:creationId xmlns:p14="http://schemas.microsoft.com/office/powerpoint/2010/main" val="16408509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21"/>
          <p:cNvSpPr txBox="1">
            <a:spLocks noGrp="1"/>
          </p:cNvSpPr>
          <p:nvPr>
            <p:ph type="title"/>
          </p:nvPr>
        </p:nvSpPr>
        <p:spPr>
          <a:xfrm>
            <a:off x="331695" y="609600"/>
            <a:ext cx="11528609" cy="1356360"/>
          </a:xfrm>
          <a:prstGeom prst="rect">
            <a:avLst/>
          </a:prstGeom>
        </p:spPr>
        <p:txBody>
          <a:bodyPr spcFirstLastPara="1" vert="horz" wrap="square" lIns="121900" tIns="121900" rIns="121900" bIns="121900" rtlCol="0" anchor="t" anchorCtr="0">
            <a:noAutofit/>
          </a:bodyPr>
          <a:lstStyle/>
          <a:p>
            <a:pPr algn="ctr">
              <a:spcBef>
                <a:spcPts val="0"/>
              </a:spcBef>
            </a:pPr>
            <a:r>
              <a:rPr lang="en" sz="3500" b="1" dirty="0">
                <a:solidFill>
                  <a:srgbClr val="EA7125"/>
                </a:solidFill>
              </a:rPr>
              <a:t>Student Account Highlights</a:t>
            </a:r>
            <a:endParaRPr sz="3500" b="1" dirty="0"/>
          </a:p>
        </p:txBody>
      </p:sp>
      <p:sp>
        <p:nvSpPr>
          <p:cNvPr id="126" name="Google Shape;126;p21"/>
          <p:cNvSpPr txBox="1">
            <a:spLocks noGrp="1"/>
          </p:cNvSpPr>
          <p:nvPr>
            <p:ph sz="half" idx="1"/>
          </p:nvPr>
        </p:nvSpPr>
        <p:spPr>
          <a:xfrm>
            <a:off x="325580" y="1370116"/>
            <a:ext cx="11528608" cy="1950720"/>
          </a:xfrm>
          <a:prstGeom prst="rect">
            <a:avLst/>
          </a:prstGeom>
          <a:ln w="28575">
            <a:noFill/>
          </a:ln>
        </p:spPr>
        <p:txBody>
          <a:bodyPr spcFirstLastPara="1" vert="horz" wrap="square" lIns="121900" tIns="121900" rIns="121900" bIns="121900" rtlCol="0" anchor="t" anchorCtr="0">
            <a:noAutofit/>
          </a:bodyPr>
          <a:lstStyle/>
          <a:p>
            <a:pPr marL="0" indent="0">
              <a:spcBef>
                <a:spcPts val="0"/>
              </a:spcBef>
              <a:buNone/>
            </a:pPr>
            <a:r>
              <a:rPr lang="en" sz="2400" b="1" dirty="0"/>
              <a:t>Financial Responsibility Agreement each semester</a:t>
            </a:r>
          </a:p>
          <a:p>
            <a:pPr marL="0" indent="0">
              <a:spcBef>
                <a:spcPts val="0"/>
              </a:spcBef>
              <a:buNone/>
            </a:pPr>
            <a:endParaRPr sz="800" b="1" dirty="0">
              <a:solidFill>
                <a:schemeClr val="dk1"/>
              </a:solidFill>
            </a:endParaRPr>
          </a:p>
          <a:p>
            <a:pPr marL="609585" indent="-440256">
              <a:lnSpc>
                <a:spcPct val="100000"/>
              </a:lnSpc>
              <a:spcBef>
                <a:spcPts val="0"/>
              </a:spcBef>
              <a:buSzPts val="1600"/>
              <a:buFont typeface="Arial" panose="020B0604020202020204" pitchFamily="34" charset="0"/>
              <a:buChar char="●"/>
            </a:pPr>
            <a:r>
              <a:rPr lang="en-US" sz="1800" dirty="0"/>
              <a:t>Acknowledgement of your responsibility to pay all account balances</a:t>
            </a:r>
          </a:p>
          <a:p>
            <a:pPr marL="609585" indent="-440256">
              <a:lnSpc>
                <a:spcPct val="100000"/>
              </a:lnSpc>
              <a:spcBef>
                <a:spcPts val="0"/>
              </a:spcBef>
              <a:buSzPts val="1600"/>
              <a:buFont typeface="Arial" panose="020B0604020202020204" pitchFamily="34" charset="0"/>
              <a:buChar char="●"/>
            </a:pPr>
            <a:r>
              <a:rPr lang="en" sz="1800" dirty="0"/>
              <a:t>Read and e-sign EACH semester</a:t>
            </a:r>
            <a:endParaRPr sz="1800" dirty="0"/>
          </a:p>
          <a:p>
            <a:pPr marL="609585" indent="-440256">
              <a:lnSpc>
                <a:spcPct val="100000"/>
              </a:lnSpc>
              <a:spcBef>
                <a:spcPts val="0"/>
              </a:spcBef>
              <a:buSzPts val="1600"/>
              <a:buChar char="●"/>
            </a:pPr>
            <a:r>
              <a:rPr lang="en" sz="1800" dirty="0"/>
              <a:t>Located in your Self-Service portal under the Student Finance tab</a:t>
            </a:r>
          </a:p>
        </p:txBody>
      </p:sp>
      <p:sp>
        <p:nvSpPr>
          <p:cNvPr id="127" name="Google Shape;127;p21"/>
          <p:cNvSpPr txBox="1">
            <a:spLocks noGrp="1"/>
          </p:cNvSpPr>
          <p:nvPr>
            <p:ph sz="half" idx="2"/>
          </p:nvPr>
        </p:nvSpPr>
        <p:spPr>
          <a:xfrm>
            <a:off x="331696" y="2962002"/>
            <a:ext cx="11528609" cy="1950720"/>
          </a:xfrm>
          <a:prstGeom prst="rect">
            <a:avLst/>
          </a:prstGeom>
          <a:ln w="28575">
            <a:noFill/>
          </a:ln>
        </p:spPr>
        <p:txBody>
          <a:bodyPr spcFirstLastPara="1" vert="horz" wrap="square" lIns="121900" tIns="121900" rIns="121900" bIns="121900" rtlCol="0" anchor="t" anchorCtr="0">
            <a:noAutofit/>
          </a:bodyPr>
          <a:lstStyle/>
          <a:p>
            <a:pPr marL="0" indent="0">
              <a:spcBef>
                <a:spcPts val="0"/>
              </a:spcBef>
              <a:buNone/>
            </a:pPr>
            <a:r>
              <a:rPr lang="en" sz="2400" b="1" dirty="0"/>
              <a:t>Waive/Enroll in Student Health Insurance each year</a:t>
            </a:r>
          </a:p>
          <a:p>
            <a:pPr marL="0" indent="0">
              <a:spcBef>
                <a:spcPts val="0"/>
              </a:spcBef>
              <a:buNone/>
            </a:pPr>
            <a:endParaRPr sz="800" b="1" dirty="0">
              <a:solidFill>
                <a:schemeClr val="dk1"/>
              </a:solidFill>
            </a:endParaRPr>
          </a:p>
          <a:p>
            <a:pPr marL="609585" indent="-440256">
              <a:lnSpc>
                <a:spcPct val="100000"/>
              </a:lnSpc>
              <a:spcBef>
                <a:spcPts val="0"/>
              </a:spcBef>
              <a:buSzPts val="1600"/>
              <a:buFont typeface="Arial" panose="020B0604020202020204" pitchFamily="34" charset="0"/>
              <a:buChar char="●"/>
            </a:pPr>
            <a:r>
              <a:rPr lang="en-US" sz="1800" dirty="0"/>
              <a:t>All CUSOM students are required to have health insurance</a:t>
            </a:r>
          </a:p>
          <a:p>
            <a:pPr marL="609585" indent="-440256">
              <a:lnSpc>
                <a:spcPct val="100000"/>
              </a:lnSpc>
              <a:spcBef>
                <a:spcPts val="0"/>
              </a:spcBef>
              <a:buSzPts val="1600"/>
              <a:buFont typeface="Arial" panose="020B0604020202020204" pitchFamily="34" charset="0"/>
              <a:buChar char="●"/>
            </a:pPr>
            <a:r>
              <a:rPr lang="en-US" sz="1800" dirty="0"/>
              <a:t>A charge for student insurance is billed to the account at the beginning of the academic year which is only removed if the student completes an insurance waiver through the online portal.  </a:t>
            </a:r>
          </a:p>
          <a:p>
            <a:pPr marL="609585" indent="-440256">
              <a:lnSpc>
                <a:spcPct val="100000"/>
              </a:lnSpc>
              <a:spcBef>
                <a:spcPts val="0"/>
              </a:spcBef>
              <a:buSzPts val="1600"/>
              <a:buFont typeface="Arial" panose="020B0604020202020204" pitchFamily="34" charset="0"/>
              <a:buChar char="●"/>
            </a:pPr>
            <a:r>
              <a:rPr lang="en-US" sz="1800" dirty="0"/>
              <a:t>If health insurance is needed, students can enroll and the charge will remain on the account.</a:t>
            </a:r>
            <a:endParaRPr sz="1800" dirty="0"/>
          </a:p>
        </p:txBody>
      </p:sp>
      <p:pic>
        <p:nvPicPr>
          <p:cNvPr id="3" name="Picture 2" descr="A qr code with a few squares&#10;&#10;Description automatically generated">
            <a:extLst>
              <a:ext uri="{FF2B5EF4-FFF2-40B4-BE49-F238E27FC236}">
                <a16:creationId xmlns:a16="http://schemas.microsoft.com/office/drawing/2014/main" id="{063AC743-8A9D-A3FB-00DE-9907886E245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935542" y="1570436"/>
            <a:ext cx="1787091" cy="1787091"/>
          </a:xfrm>
          <a:prstGeom prst="rect">
            <a:avLst/>
          </a:prstGeom>
        </p:spPr>
      </p:pic>
      <p:sp>
        <p:nvSpPr>
          <p:cNvPr id="4" name="TextBox 3">
            <a:extLst>
              <a:ext uri="{FF2B5EF4-FFF2-40B4-BE49-F238E27FC236}">
                <a16:creationId xmlns:a16="http://schemas.microsoft.com/office/drawing/2014/main" id="{ABFAE385-6EA8-DC1C-8468-62724D3170E8}"/>
              </a:ext>
            </a:extLst>
          </p:cNvPr>
          <p:cNvSpPr txBox="1"/>
          <p:nvPr/>
        </p:nvSpPr>
        <p:spPr>
          <a:xfrm>
            <a:off x="331696" y="4812180"/>
            <a:ext cx="11326904" cy="1415772"/>
          </a:xfrm>
          <a:prstGeom prst="rect">
            <a:avLst/>
          </a:prstGeom>
          <a:noFill/>
        </p:spPr>
        <p:txBody>
          <a:bodyPr wrap="square">
            <a:spAutoFit/>
          </a:bodyPr>
          <a:lstStyle/>
          <a:p>
            <a:pPr marL="0" indent="0">
              <a:spcBef>
                <a:spcPts val="0"/>
              </a:spcBef>
              <a:buNone/>
            </a:pPr>
            <a:r>
              <a:rPr lang="en-US" sz="2400" b="1" dirty="0">
                <a:solidFill>
                  <a:schemeClr val="accent1"/>
                </a:solidFill>
              </a:rPr>
              <a:t>Sign up for eRefund</a:t>
            </a:r>
          </a:p>
          <a:p>
            <a:pPr marL="0" indent="0">
              <a:spcBef>
                <a:spcPts val="0"/>
              </a:spcBef>
              <a:buNone/>
            </a:pPr>
            <a:endParaRPr lang="en-US" sz="800" b="1" dirty="0">
              <a:solidFill>
                <a:schemeClr val="dk1"/>
              </a:solidFill>
            </a:endParaRPr>
          </a:p>
          <a:p>
            <a:pPr marL="609585" indent="-440256">
              <a:lnSpc>
                <a:spcPct val="100000"/>
              </a:lnSpc>
              <a:spcBef>
                <a:spcPts val="0"/>
              </a:spcBef>
              <a:buSzPts val="1600"/>
              <a:buFont typeface="Arial" panose="020B0604020202020204" pitchFamily="34" charset="0"/>
              <a:buChar char="●"/>
            </a:pPr>
            <a:r>
              <a:rPr lang="en-US" sz="1800" dirty="0">
                <a:solidFill>
                  <a:srgbClr val="EA7125"/>
                </a:solidFill>
              </a:rPr>
              <a:t>The fastest and most secure option to receive your refund is to enroll in TouchNet </a:t>
            </a:r>
            <a:r>
              <a:rPr lang="en-US" sz="1800" dirty="0" err="1">
                <a:solidFill>
                  <a:srgbClr val="EA7125"/>
                </a:solidFill>
              </a:rPr>
              <a:t>eRefunds</a:t>
            </a:r>
            <a:r>
              <a:rPr lang="en-US" sz="1800" dirty="0">
                <a:solidFill>
                  <a:srgbClr val="EA7125"/>
                </a:solidFill>
              </a:rPr>
              <a:t>.</a:t>
            </a:r>
          </a:p>
          <a:p>
            <a:pPr marL="609585" indent="-440256">
              <a:lnSpc>
                <a:spcPct val="100000"/>
              </a:lnSpc>
              <a:spcBef>
                <a:spcPts val="0"/>
              </a:spcBef>
              <a:buSzPts val="1600"/>
              <a:buFont typeface="Arial" panose="020B0604020202020204" pitchFamily="34" charset="0"/>
              <a:buChar char="●"/>
            </a:pPr>
            <a:r>
              <a:rPr lang="en-US" sz="1800" dirty="0">
                <a:solidFill>
                  <a:srgbClr val="EA7125"/>
                </a:solidFill>
              </a:rPr>
              <a:t>Refunds are processed within 14 days from the date of disbursement.</a:t>
            </a:r>
          </a:p>
          <a:p>
            <a:pPr marL="609585" indent="-440256">
              <a:lnSpc>
                <a:spcPct val="100000"/>
              </a:lnSpc>
              <a:spcBef>
                <a:spcPts val="0"/>
              </a:spcBef>
              <a:buSzPts val="1600"/>
              <a:buChar char="●"/>
            </a:pPr>
            <a:r>
              <a:rPr lang="en-US" sz="1800" dirty="0">
                <a:solidFill>
                  <a:srgbClr val="EA7125"/>
                </a:solidFill>
              </a:rPr>
              <a:t>Log in to your TouchNet portal through self-service to enroll in Electronic Refunds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t>Student Financial Services</a:t>
            </a:r>
          </a:p>
        </p:txBody>
      </p:sp>
      <p:sp>
        <p:nvSpPr>
          <p:cNvPr id="4" name="Content Placeholder 3"/>
          <p:cNvSpPr>
            <a:spLocks noGrp="1"/>
          </p:cNvSpPr>
          <p:nvPr>
            <p:ph sz="half" idx="2"/>
          </p:nvPr>
        </p:nvSpPr>
        <p:spPr>
          <a:xfrm>
            <a:off x="7632441" y="2057400"/>
            <a:ext cx="3592286" cy="4023360"/>
          </a:xfrm>
        </p:spPr>
        <p:txBody>
          <a:bodyPr>
            <a:normAutofit/>
          </a:bodyPr>
          <a:lstStyle/>
          <a:p>
            <a:pPr marL="45720" indent="0">
              <a:spcBef>
                <a:spcPts val="0"/>
              </a:spcBef>
              <a:buNone/>
            </a:pPr>
            <a:endParaRPr lang="en-US" sz="2400" dirty="0"/>
          </a:p>
          <a:p>
            <a:pPr marL="45720" indent="0">
              <a:spcBef>
                <a:spcPts val="0"/>
              </a:spcBef>
              <a:buNone/>
            </a:pPr>
            <a:endParaRPr lang="en-US" sz="2400" dirty="0"/>
          </a:p>
          <a:p>
            <a:pPr marL="45720" indent="0">
              <a:spcBef>
                <a:spcPts val="0"/>
              </a:spcBef>
              <a:buNone/>
            </a:pPr>
            <a:endParaRPr lang="en-US" sz="2400" dirty="0"/>
          </a:p>
          <a:p>
            <a:pPr marL="45720" indent="0">
              <a:spcBef>
                <a:spcPts val="0"/>
              </a:spcBef>
              <a:buNone/>
            </a:pPr>
            <a:endParaRPr lang="en-US" sz="2400" dirty="0"/>
          </a:p>
          <a:p>
            <a:pPr marL="45720" indent="0">
              <a:spcBef>
                <a:spcPts val="0"/>
              </a:spcBef>
              <a:buNone/>
            </a:pPr>
            <a:r>
              <a:rPr lang="en-US" sz="2400" dirty="0"/>
              <a:t>Student Financial Services</a:t>
            </a:r>
          </a:p>
          <a:p>
            <a:pPr marL="45720" indent="0">
              <a:spcBef>
                <a:spcPts val="0"/>
              </a:spcBef>
              <a:buNone/>
            </a:pPr>
            <a:r>
              <a:rPr lang="en-US" sz="2400" dirty="0"/>
              <a:t>Campbell University</a:t>
            </a:r>
          </a:p>
          <a:p>
            <a:pPr marL="45720" indent="0">
              <a:spcBef>
                <a:spcPts val="0"/>
              </a:spcBef>
              <a:buNone/>
            </a:pPr>
            <a:r>
              <a:rPr lang="en-US" sz="2400" dirty="0"/>
              <a:t>P.O. Box 36</a:t>
            </a:r>
          </a:p>
          <a:p>
            <a:pPr marL="45720" indent="0">
              <a:spcBef>
                <a:spcPts val="0"/>
              </a:spcBef>
              <a:buNone/>
            </a:pPr>
            <a:r>
              <a:rPr lang="en-US" sz="2400" dirty="0" err="1"/>
              <a:t>Buies</a:t>
            </a:r>
            <a:r>
              <a:rPr lang="en-US" sz="2400" dirty="0"/>
              <a:t> Creek, NC 27506</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60510" y="1205436"/>
            <a:ext cx="2231875" cy="2231875"/>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52973" y="1906371"/>
            <a:ext cx="493069" cy="493069"/>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352972" y="2480004"/>
            <a:ext cx="493070" cy="493070"/>
          </a:xfrm>
          <a:prstGeom prst="rect">
            <a:avLst/>
          </a:prstGeom>
        </p:spPr>
      </p:pic>
      <p:pic>
        <p:nvPicPr>
          <p:cNvPr id="9" name="Picture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42999" y="4508559"/>
            <a:ext cx="1591888" cy="1591888"/>
          </a:xfrm>
          <a:prstGeom prst="rect">
            <a:avLst/>
          </a:prstGeom>
        </p:spPr>
      </p:pic>
      <p:sp>
        <p:nvSpPr>
          <p:cNvPr id="8" name="TextBox 7"/>
          <p:cNvSpPr txBox="1"/>
          <p:nvPr/>
        </p:nvSpPr>
        <p:spPr>
          <a:xfrm>
            <a:off x="1846042" y="1911749"/>
            <a:ext cx="2505456" cy="480131"/>
          </a:xfrm>
          <a:prstGeom prst="rect">
            <a:avLst/>
          </a:prstGeom>
          <a:noFill/>
        </p:spPr>
        <p:txBody>
          <a:bodyPr wrap="square" rtlCol="0">
            <a:spAutoFit/>
          </a:bodyPr>
          <a:lstStyle/>
          <a:p>
            <a:pPr marL="45720" lvl="0" defTabSz="914400">
              <a:lnSpc>
                <a:spcPct val="90000"/>
              </a:lnSpc>
              <a:spcBef>
                <a:spcPts val="1400"/>
              </a:spcBef>
              <a:buClr>
                <a:srgbClr val="EA7125"/>
              </a:buClr>
              <a:buSzPct val="80000"/>
            </a:pPr>
            <a:r>
              <a:rPr lang="en-US" sz="2800" dirty="0">
                <a:solidFill>
                  <a:srgbClr val="EA7125"/>
                </a:solidFill>
                <a:latin typeface="Calibri" panose="020F0502020204030204" pitchFamily="34" charset="0"/>
                <a:cs typeface="Calibri" panose="020F0502020204030204" pitchFamily="34" charset="0"/>
              </a:rPr>
              <a:t>(910) 893-1244</a:t>
            </a:r>
          </a:p>
        </p:txBody>
      </p:sp>
      <p:sp>
        <p:nvSpPr>
          <p:cNvPr id="10" name="TextBox 9"/>
          <p:cNvSpPr txBox="1"/>
          <p:nvPr/>
        </p:nvSpPr>
        <p:spPr>
          <a:xfrm>
            <a:off x="1846042" y="2488202"/>
            <a:ext cx="2505456" cy="480131"/>
          </a:xfrm>
          <a:prstGeom prst="rect">
            <a:avLst/>
          </a:prstGeom>
          <a:noFill/>
        </p:spPr>
        <p:txBody>
          <a:bodyPr wrap="square" rtlCol="0">
            <a:spAutoFit/>
          </a:bodyPr>
          <a:lstStyle/>
          <a:p>
            <a:pPr marL="45720" lvl="0" defTabSz="914400">
              <a:lnSpc>
                <a:spcPct val="90000"/>
              </a:lnSpc>
              <a:spcBef>
                <a:spcPts val="1400"/>
              </a:spcBef>
              <a:buClr>
                <a:srgbClr val="EA7125"/>
              </a:buClr>
              <a:buSzPct val="80000"/>
            </a:pPr>
            <a:r>
              <a:rPr lang="en-US" sz="2800" dirty="0">
                <a:solidFill>
                  <a:srgbClr val="EA7125"/>
                </a:solidFill>
                <a:latin typeface="Calibri" panose="020F0502020204030204" pitchFamily="34" charset="0"/>
                <a:cs typeface="Calibri" panose="020F0502020204030204" pitchFamily="34" charset="0"/>
              </a:rPr>
              <a:t>(910) 814-5788</a:t>
            </a:r>
          </a:p>
        </p:txBody>
      </p:sp>
      <p:sp>
        <p:nvSpPr>
          <p:cNvPr id="11" name="TextBox 10"/>
          <p:cNvSpPr txBox="1"/>
          <p:nvPr/>
        </p:nvSpPr>
        <p:spPr>
          <a:xfrm>
            <a:off x="1846042" y="2997193"/>
            <a:ext cx="4929662" cy="480131"/>
          </a:xfrm>
          <a:prstGeom prst="rect">
            <a:avLst/>
          </a:prstGeom>
          <a:noFill/>
        </p:spPr>
        <p:txBody>
          <a:bodyPr wrap="square" rtlCol="0">
            <a:spAutoFit/>
          </a:bodyPr>
          <a:lstStyle/>
          <a:p>
            <a:pPr marL="45720" lvl="0" defTabSz="914400">
              <a:lnSpc>
                <a:spcPct val="90000"/>
              </a:lnSpc>
              <a:spcBef>
                <a:spcPts val="1400"/>
              </a:spcBef>
              <a:buClr>
                <a:srgbClr val="EA7125"/>
              </a:buClr>
              <a:buSzPct val="80000"/>
            </a:pPr>
            <a:r>
              <a:rPr lang="en-US" sz="2800" dirty="0">
                <a:solidFill>
                  <a:srgbClr val="EA7125"/>
                </a:solidFill>
                <a:latin typeface="Calibri" panose="020F0502020204030204" pitchFamily="34" charset="0"/>
                <a:cs typeface="Calibri" panose="020F0502020204030204" pitchFamily="34" charset="0"/>
              </a:rPr>
              <a:t>(910) 407-1512</a:t>
            </a:r>
          </a:p>
        </p:txBody>
      </p:sp>
      <p:sp>
        <p:nvSpPr>
          <p:cNvPr id="12" name="TextBox 11"/>
          <p:cNvSpPr txBox="1"/>
          <p:nvPr/>
        </p:nvSpPr>
        <p:spPr>
          <a:xfrm>
            <a:off x="2892430" y="4602839"/>
            <a:ext cx="4396232" cy="480131"/>
          </a:xfrm>
          <a:prstGeom prst="rect">
            <a:avLst/>
          </a:prstGeom>
          <a:noFill/>
        </p:spPr>
        <p:txBody>
          <a:bodyPr wrap="square" rtlCol="0">
            <a:spAutoFit/>
          </a:bodyPr>
          <a:lstStyle/>
          <a:p>
            <a:pPr marL="45720" lvl="0" defTabSz="914400">
              <a:lnSpc>
                <a:spcPct val="90000"/>
              </a:lnSpc>
              <a:spcBef>
                <a:spcPts val="1400"/>
              </a:spcBef>
              <a:buClr>
                <a:srgbClr val="EA7125"/>
              </a:buClr>
              <a:buSzPct val="80000"/>
            </a:pPr>
            <a:r>
              <a:rPr lang="en-US" sz="2800" dirty="0">
                <a:solidFill>
                  <a:srgbClr val="EA7125"/>
                </a:solidFill>
                <a:cs typeface="Calibri" panose="020F0502020204030204" pitchFamily="34" charset="0"/>
              </a:rPr>
              <a:t>sfs@campbell.edu</a:t>
            </a:r>
          </a:p>
        </p:txBody>
      </p:sp>
      <p:sp>
        <p:nvSpPr>
          <p:cNvPr id="13" name="TextBox 12"/>
          <p:cNvSpPr txBox="1"/>
          <p:nvPr/>
        </p:nvSpPr>
        <p:spPr>
          <a:xfrm>
            <a:off x="2892430" y="5082970"/>
            <a:ext cx="4396232" cy="480131"/>
          </a:xfrm>
          <a:prstGeom prst="rect">
            <a:avLst/>
          </a:prstGeom>
          <a:noFill/>
        </p:spPr>
        <p:txBody>
          <a:bodyPr wrap="square" rtlCol="0">
            <a:spAutoFit/>
          </a:bodyPr>
          <a:lstStyle/>
          <a:p>
            <a:pPr marL="45720" lvl="0" defTabSz="914400">
              <a:lnSpc>
                <a:spcPct val="90000"/>
              </a:lnSpc>
              <a:spcBef>
                <a:spcPts val="1400"/>
              </a:spcBef>
              <a:buClr>
                <a:srgbClr val="EA7125"/>
              </a:buClr>
              <a:buSzPct val="80000"/>
            </a:pPr>
            <a:r>
              <a:rPr lang="en-US" sz="2800" dirty="0">
                <a:solidFill>
                  <a:srgbClr val="EA7125"/>
                </a:solidFill>
                <a:cs typeface="Calibri" panose="020F0502020204030204" pitchFamily="34" charset="0"/>
              </a:rPr>
              <a:t>loanteam@campbell.edu</a:t>
            </a:r>
          </a:p>
        </p:txBody>
      </p:sp>
      <p:pic>
        <p:nvPicPr>
          <p:cNvPr id="17" name="Picture 1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352972" y="2977785"/>
            <a:ext cx="493070" cy="493070"/>
          </a:xfrm>
          <a:prstGeom prst="rect">
            <a:avLst/>
          </a:prstGeom>
        </p:spPr>
      </p:pic>
    </p:spTree>
    <p:extLst>
      <p:ext uri="{BB962C8B-B14F-4D97-AF65-F5344CB8AC3E}">
        <p14:creationId xmlns:p14="http://schemas.microsoft.com/office/powerpoint/2010/main" val="13080512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623862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FERPA</a:t>
            </a:r>
          </a:p>
        </p:txBody>
      </p:sp>
      <p:sp>
        <p:nvSpPr>
          <p:cNvPr id="3" name="Content Placeholder 2"/>
          <p:cNvSpPr>
            <a:spLocks noGrp="1"/>
          </p:cNvSpPr>
          <p:nvPr>
            <p:ph idx="1"/>
          </p:nvPr>
        </p:nvSpPr>
        <p:spPr>
          <a:xfrm>
            <a:off x="1143000" y="2057400"/>
            <a:ext cx="7195782" cy="4038600"/>
          </a:xfrm>
        </p:spPr>
        <p:txBody>
          <a:bodyPr>
            <a:normAutofit/>
          </a:bodyPr>
          <a:lstStyle/>
          <a:p>
            <a:pPr marL="45720" indent="0">
              <a:buNone/>
            </a:pPr>
            <a:r>
              <a:rPr lang="en-US" sz="2800" b="1" dirty="0"/>
              <a:t>Family Educational Rights and Privacy Act</a:t>
            </a:r>
          </a:p>
          <a:p>
            <a:r>
              <a:rPr lang="en-US" sz="2800" dirty="0"/>
              <a:t>Campbell can only provide account details to persons student authorizes to receive information</a:t>
            </a:r>
          </a:p>
          <a:p>
            <a:r>
              <a:rPr lang="en-US" sz="2800" dirty="0"/>
              <a:t>Students are able to submit the FERPA form online</a:t>
            </a:r>
          </a:p>
          <a:p>
            <a:r>
              <a:rPr lang="en-US" sz="2800" dirty="0">
                <a:hlinkClick r:id="rId2"/>
              </a:rPr>
              <a:t>https://www.campbell.edu/registrar/family-education-rights-and-privacy-act-ferpa/</a:t>
            </a:r>
            <a:r>
              <a:rPr lang="en-US" sz="2800" dirty="0"/>
              <a:t> </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80425" y="2057400"/>
            <a:ext cx="2438095" cy="2438095"/>
          </a:xfrm>
          <a:prstGeom prst="rect">
            <a:avLst/>
          </a:prstGeom>
        </p:spPr>
      </p:pic>
    </p:spTree>
    <p:extLst>
      <p:ext uri="{BB962C8B-B14F-4D97-AF65-F5344CB8AC3E}">
        <p14:creationId xmlns:p14="http://schemas.microsoft.com/office/powerpoint/2010/main" val="34718246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9CBD3C9-4E66-426D-948E-7CF4778107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2" name="Rectangle 11">
            <a:extLst>
              <a:ext uri="{FF2B5EF4-FFF2-40B4-BE49-F238E27FC236}">
                <a16:creationId xmlns:a16="http://schemas.microsoft.com/office/drawing/2014/main" id="{B086532B-5A3E-44A5-A0C2-22A0DB316C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D13DA2D5-7FBD-000B-BC4F-EAFE77012FE9}"/>
              </a:ext>
            </a:extLst>
          </p:cNvPr>
          <p:cNvSpPr>
            <a:spLocks noGrp="1"/>
          </p:cNvSpPr>
          <p:nvPr>
            <p:ph type="title"/>
          </p:nvPr>
        </p:nvSpPr>
        <p:spPr>
          <a:xfrm>
            <a:off x="707064" y="609600"/>
            <a:ext cx="10423998" cy="1356360"/>
          </a:xfrm>
        </p:spPr>
        <p:txBody>
          <a:bodyPr vert="horz" lIns="91440" tIns="45720" rIns="91440" bIns="45720" rtlCol="0" anchor="ctr">
            <a:normAutofit/>
          </a:bodyPr>
          <a:lstStyle/>
          <a:p>
            <a:r>
              <a:rPr lang="en-US" b="1" dirty="0"/>
              <a:t>Student Email &amp; Self-Service</a:t>
            </a:r>
          </a:p>
        </p:txBody>
      </p:sp>
      <p:sp>
        <p:nvSpPr>
          <p:cNvPr id="3" name="Content Placeholder 2">
            <a:extLst>
              <a:ext uri="{FF2B5EF4-FFF2-40B4-BE49-F238E27FC236}">
                <a16:creationId xmlns:a16="http://schemas.microsoft.com/office/drawing/2014/main" id="{D1CE0CD5-A248-8F77-50CA-E77969196EB9}"/>
              </a:ext>
            </a:extLst>
          </p:cNvPr>
          <p:cNvSpPr>
            <a:spLocks noGrp="1"/>
          </p:cNvSpPr>
          <p:nvPr>
            <p:ph sz="half" idx="1"/>
          </p:nvPr>
        </p:nvSpPr>
        <p:spPr>
          <a:xfrm>
            <a:off x="707064" y="2057399"/>
            <a:ext cx="7478546" cy="4043149"/>
          </a:xfrm>
        </p:spPr>
        <p:txBody>
          <a:bodyPr vert="horz" lIns="91440" tIns="45720" rIns="91440" bIns="45720" rtlCol="0">
            <a:noAutofit/>
          </a:bodyPr>
          <a:lstStyle/>
          <a:p>
            <a:pPr>
              <a:spcBef>
                <a:spcPts val="600"/>
              </a:spcBef>
            </a:pPr>
            <a:r>
              <a:rPr lang="en-US" sz="2800" dirty="0"/>
              <a:t>Access or login information is sent from the </a:t>
            </a:r>
          </a:p>
          <a:p>
            <a:pPr marL="45720" indent="0">
              <a:spcBef>
                <a:spcPts val="600"/>
              </a:spcBef>
              <a:buNone/>
            </a:pPr>
            <a:r>
              <a:rPr lang="en-US" sz="2800" dirty="0"/>
              <a:t>   ITS Team (via personal email provided at time</a:t>
            </a:r>
          </a:p>
          <a:p>
            <a:pPr marL="45720" indent="0">
              <a:spcBef>
                <a:spcPts val="600"/>
              </a:spcBef>
              <a:buNone/>
            </a:pPr>
            <a:r>
              <a:rPr lang="en-US" sz="2800" dirty="0"/>
              <a:t>   of acceptance)</a:t>
            </a:r>
          </a:p>
          <a:p>
            <a:pPr marL="45720" indent="0">
              <a:spcBef>
                <a:spcPts val="600"/>
              </a:spcBef>
              <a:buNone/>
            </a:pPr>
            <a:endParaRPr lang="en-US" sz="2800" dirty="0"/>
          </a:p>
          <a:p>
            <a:pPr>
              <a:spcBef>
                <a:spcPts val="600"/>
              </a:spcBef>
            </a:pPr>
            <a:r>
              <a:rPr lang="en-US" sz="2800" dirty="0"/>
              <a:t>Email is the primary communication platform used by </a:t>
            </a:r>
            <a:r>
              <a:rPr lang="en-US" sz="2800" b="1" dirty="0"/>
              <a:t>Student Financial Services</a:t>
            </a:r>
          </a:p>
          <a:p>
            <a:pPr marL="45720" indent="0">
              <a:spcBef>
                <a:spcPts val="600"/>
              </a:spcBef>
              <a:buNone/>
            </a:pPr>
            <a:endParaRPr lang="en-US" sz="2800" dirty="0"/>
          </a:p>
          <a:p>
            <a:pPr>
              <a:spcBef>
                <a:spcPts val="600"/>
              </a:spcBef>
            </a:pPr>
            <a:r>
              <a:rPr lang="en-US" sz="2800" dirty="0"/>
              <a:t>Students should check email weekly</a:t>
            </a:r>
          </a:p>
        </p:txBody>
      </p:sp>
      <p:pic>
        <p:nvPicPr>
          <p:cNvPr id="5" name="Picture 6" descr="Email with solid fill">
            <a:extLst>
              <a:ext uri="{FF2B5EF4-FFF2-40B4-BE49-F238E27FC236}">
                <a16:creationId xmlns:a16="http://schemas.microsoft.com/office/drawing/2014/main" id="{BD0FF2D6-A540-A79A-A2B2-857C4A71148A}"/>
              </a:ext>
            </a:extLst>
          </p:cNvPr>
          <p:cNvPicPr>
            <a:picLocks noGrp="1" noChangeAspect="1"/>
          </p:cNvPicPr>
          <p:nvPr>
            <p:ph sz="half" idx="2"/>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p:blipFill>
        <p:spPr>
          <a:xfrm>
            <a:off x="8185610" y="1860302"/>
            <a:ext cx="3135414" cy="3135414"/>
          </a:xfrm>
          <a:prstGeom prst="rect">
            <a:avLst/>
          </a:prstGeom>
        </p:spPr>
      </p:pic>
    </p:spTree>
    <p:extLst>
      <p:ext uri="{BB962C8B-B14F-4D97-AF65-F5344CB8AC3E}">
        <p14:creationId xmlns:p14="http://schemas.microsoft.com/office/powerpoint/2010/main" val="20224110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 1 – Create an Account!</a:t>
            </a:r>
          </a:p>
        </p:txBody>
      </p:sp>
      <p:sp>
        <p:nvSpPr>
          <p:cNvPr id="3" name="Content Placeholder 2"/>
          <p:cNvSpPr>
            <a:spLocks noGrp="1"/>
          </p:cNvSpPr>
          <p:nvPr>
            <p:ph idx="1"/>
          </p:nvPr>
        </p:nvSpPr>
        <p:spPr>
          <a:xfrm>
            <a:off x="1143000" y="2057400"/>
            <a:ext cx="4451465" cy="4038600"/>
          </a:xfrm>
        </p:spPr>
        <p:txBody>
          <a:bodyPr>
            <a:normAutofit/>
          </a:bodyPr>
          <a:lstStyle/>
          <a:p>
            <a:pPr marL="45720" indent="0">
              <a:buNone/>
            </a:pPr>
            <a:r>
              <a:rPr lang="en-US" sz="2800" dirty="0"/>
              <a:t>Create an Account</a:t>
            </a:r>
          </a:p>
          <a:p>
            <a:r>
              <a:rPr lang="en-US" dirty="0"/>
              <a:t>https://studentaid.gov/fsa-id/create-account/launch</a:t>
            </a:r>
          </a:p>
          <a:p>
            <a:r>
              <a:rPr lang="en-US" dirty="0"/>
              <a:t>We encourage you to use a permanent e-mail address as well as your phone number for account recovery</a:t>
            </a:r>
          </a:p>
          <a:p>
            <a:r>
              <a:rPr lang="en-US" dirty="0"/>
              <a:t>Never share your FSA ID</a:t>
            </a:r>
          </a:p>
          <a:p>
            <a:r>
              <a:rPr lang="en-US" dirty="0"/>
              <a:t>Invite contributors</a:t>
            </a:r>
          </a:p>
        </p:txBody>
      </p:sp>
      <p:pic>
        <p:nvPicPr>
          <p:cNvPr id="6" name="Picture 5">
            <a:extLst>
              <a:ext uri="{FF2B5EF4-FFF2-40B4-BE49-F238E27FC236}">
                <a16:creationId xmlns:a16="http://schemas.microsoft.com/office/drawing/2014/main" id="{416CB2CD-0F17-F254-ACE4-9048277529D2}"/>
              </a:ext>
            </a:extLst>
          </p:cNvPr>
          <p:cNvPicPr>
            <a:picLocks noChangeAspect="1"/>
          </p:cNvPicPr>
          <p:nvPr/>
        </p:nvPicPr>
        <p:blipFill>
          <a:blip r:embed="rId2"/>
          <a:stretch>
            <a:fillRect/>
          </a:stretch>
        </p:blipFill>
        <p:spPr>
          <a:xfrm>
            <a:off x="6662851" y="1886669"/>
            <a:ext cx="3645077" cy="455767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620868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Applying For Financial Aid</a:t>
            </a:r>
          </a:p>
        </p:txBody>
      </p:sp>
      <p:sp>
        <p:nvSpPr>
          <p:cNvPr id="3" name="Content Placeholder 2"/>
          <p:cNvSpPr>
            <a:spLocks noGrp="1"/>
          </p:cNvSpPr>
          <p:nvPr>
            <p:ph idx="1"/>
          </p:nvPr>
        </p:nvSpPr>
        <p:spPr/>
        <p:txBody>
          <a:bodyPr/>
          <a:lstStyle/>
          <a:p>
            <a:pPr marL="45720" indent="0">
              <a:buNone/>
            </a:pPr>
            <a:r>
              <a:rPr lang="en-US" sz="2800" dirty="0"/>
              <a:t>Complete the Free Application for Federal Student Aid (FAFSA)</a:t>
            </a:r>
            <a:endParaRPr lang="en-US" dirty="0"/>
          </a:p>
          <a:p>
            <a:r>
              <a:rPr lang="en-US" dirty="0">
                <a:hlinkClick r:id="rId2"/>
              </a:rPr>
              <a:t>https://studentaid.gov/h/apply-for-aid/fafsa</a:t>
            </a:r>
            <a:r>
              <a:rPr lang="en-US" dirty="0"/>
              <a:t> </a:t>
            </a:r>
          </a:p>
          <a:p>
            <a:r>
              <a:rPr lang="en-US" dirty="0"/>
              <a:t>The FAFSA is free</a:t>
            </a:r>
          </a:p>
          <a:p>
            <a:r>
              <a:rPr lang="en-US" dirty="0"/>
              <a:t>Apply as early as </a:t>
            </a:r>
            <a:r>
              <a:rPr lang="en-US" b="1" dirty="0"/>
              <a:t>October 1</a:t>
            </a:r>
          </a:p>
          <a:p>
            <a:r>
              <a:rPr lang="en-US" dirty="0"/>
              <a:t>Must be completed each academic year</a:t>
            </a:r>
          </a:p>
          <a:p>
            <a:endParaRPr lang="en-US" dirty="0"/>
          </a:p>
        </p:txBody>
      </p:sp>
      <p:pic>
        <p:nvPicPr>
          <p:cNvPr id="5" name="Picture 4">
            <a:extLst>
              <a:ext uri="{FF2B5EF4-FFF2-40B4-BE49-F238E27FC236}">
                <a16:creationId xmlns:a16="http://schemas.microsoft.com/office/drawing/2014/main" id="{48848072-FA5F-EAD8-63B9-D44406993FE9}"/>
              </a:ext>
            </a:extLst>
          </p:cNvPr>
          <p:cNvPicPr>
            <a:picLocks noChangeAspect="1"/>
          </p:cNvPicPr>
          <p:nvPr/>
        </p:nvPicPr>
        <p:blipFill>
          <a:blip r:embed="rId3"/>
          <a:stretch>
            <a:fillRect/>
          </a:stretch>
        </p:blipFill>
        <p:spPr>
          <a:xfrm>
            <a:off x="7067405" y="3244240"/>
            <a:ext cx="3981595" cy="2291845"/>
          </a:xfrm>
          <a:prstGeom prst="rect">
            <a:avLst/>
          </a:prstGeom>
        </p:spPr>
      </p:pic>
    </p:spTree>
    <p:extLst>
      <p:ext uri="{BB962C8B-B14F-4D97-AF65-F5344CB8AC3E}">
        <p14:creationId xmlns:p14="http://schemas.microsoft.com/office/powerpoint/2010/main" val="9260870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6F22C6-F0F2-E5A0-132D-6B66AACFF279}"/>
              </a:ext>
            </a:extLst>
          </p:cNvPr>
          <p:cNvSpPr>
            <a:spLocks noGrp="1"/>
          </p:cNvSpPr>
          <p:nvPr>
            <p:ph type="title"/>
          </p:nvPr>
        </p:nvSpPr>
        <p:spPr/>
        <p:txBody>
          <a:bodyPr/>
          <a:lstStyle/>
          <a:p>
            <a:r>
              <a:rPr lang="en-US" dirty="0"/>
              <a:t>Who is a Contributor?</a:t>
            </a:r>
          </a:p>
        </p:txBody>
      </p:sp>
      <p:sp>
        <p:nvSpPr>
          <p:cNvPr id="3" name="Content Placeholder 2">
            <a:extLst>
              <a:ext uri="{FF2B5EF4-FFF2-40B4-BE49-F238E27FC236}">
                <a16:creationId xmlns:a16="http://schemas.microsoft.com/office/drawing/2014/main" id="{A67BFDC8-2421-0B82-B12F-DE327B925460}"/>
              </a:ext>
            </a:extLst>
          </p:cNvPr>
          <p:cNvSpPr>
            <a:spLocks noGrp="1"/>
          </p:cNvSpPr>
          <p:nvPr>
            <p:ph idx="1"/>
          </p:nvPr>
        </p:nvSpPr>
        <p:spPr/>
        <p:txBody>
          <a:bodyPr>
            <a:normAutofit/>
          </a:bodyPr>
          <a:lstStyle/>
          <a:p>
            <a:r>
              <a:rPr lang="en-US" dirty="0"/>
              <a:t>Anyone who is required to provide consent and approval to have federal tax information transferred directly from IRS into the FAFSA form.</a:t>
            </a:r>
          </a:p>
          <a:p>
            <a:r>
              <a:rPr lang="en-US" dirty="0"/>
              <a:t>Student is a contributor. Another contributor would be a spouse if applicable. </a:t>
            </a:r>
          </a:p>
          <a:p>
            <a:r>
              <a:rPr lang="en-US" dirty="0"/>
              <a:t>Data needed to invite a contributor:</a:t>
            </a:r>
          </a:p>
          <a:p>
            <a:pPr lvl="1"/>
            <a:r>
              <a:rPr lang="en-US" dirty="0"/>
              <a:t>Legal name (from their Social Security Card);</a:t>
            </a:r>
          </a:p>
          <a:p>
            <a:pPr lvl="1"/>
            <a:r>
              <a:rPr lang="en-US" dirty="0"/>
              <a:t>Date of birth;</a:t>
            </a:r>
          </a:p>
          <a:p>
            <a:pPr lvl="1"/>
            <a:r>
              <a:rPr lang="en-US" dirty="0"/>
              <a:t>Social Security Number (SSN) if they have one;</a:t>
            </a:r>
          </a:p>
          <a:p>
            <a:pPr lvl="1"/>
            <a:r>
              <a:rPr lang="en-US" dirty="0"/>
              <a:t>Mailing address if they don't have an SSN; and</a:t>
            </a:r>
          </a:p>
          <a:p>
            <a:pPr lvl="1"/>
            <a:r>
              <a:rPr lang="en-US" dirty="0"/>
              <a:t>Email address.</a:t>
            </a:r>
          </a:p>
        </p:txBody>
      </p:sp>
      <p:pic>
        <p:nvPicPr>
          <p:cNvPr id="4" name="Graphic 3" descr="Family">
            <a:extLst>
              <a:ext uri="{FF2B5EF4-FFF2-40B4-BE49-F238E27FC236}">
                <a16:creationId xmlns:a16="http://schemas.microsoft.com/office/drawing/2014/main" id="{03B5DF93-B82C-3D45-44B3-095A735AB9F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66495" y="3365896"/>
            <a:ext cx="2518610" cy="2518610"/>
          </a:xfrm>
          <a:prstGeom prst="rect">
            <a:avLst/>
          </a:prstGeom>
        </p:spPr>
      </p:pic>
    </p:spTree>
    <p:extLst>
      <p:ext uri="{BB962C8B-B14F-4D97-AF65-F5344CB8AC3E}">
        <p14:creationId xmlns:p14="http://schemas.microsoft.com/office/powerpoint/2010/main" val="3292459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178F78-B155-CF49-0FAB-5786207DF1C8}"/>
              </a:ext>
            </a:extLst>
          </p:cNvPr>
          <p:cNvSpPr>
            <a:spLocks noGrp="1"/>
          </p:cNvSpPr>
          <p:nvPr>
            <p:ph type="title"/>
          </p:nvPr>
        </p:nvSpPr>
        <p:spPr/>
        <p:txBody>
          <a:bodyPr>
            <a:normAutofit fontScale="90000"/>
          </a:bodyPr>
          <a:lstStyle/>
          <a:p>
            <a:r>
              <a:rPr lang="en-US" dirty="0"/>
              <a:t>What else can I do with StudentAid.gov?</a:t>
            </a:r>
          </a:p>
        </p:txBody>
      </p:sp>
      <p:sp>
        <p:nvSpPr>
          <p:cNvPr id="3" name="Content Placeholder 2">
            <a:extLst>
              <a:ext uri="{FF2B5EF4-FFF2-40B4-BE49-F238E27FC236}">
                <a16:creationId xmlns:a16="http://schemas.microsoft.com/office/drawing/2014/main" id="{F282E0C6-417C-3128-452C-A716FE751771}"/>
              </a:ext>
            </a:extLst>
          </p:cNvPr>
          <p:cNvSpPr>
            <a:spLocks noGrp="1"/>
          </p:cNvSpPr>
          <p:nvPr>
            <p:ph idx="1"/>
          </p:nvPr>
        </p:nvSpPr>
        <p:spPr>
          <a:xfrm>
            <a:off x="1143000" y="2057400"/>
            <a:ext cx="9872871" cy="3401008"/>
          </a:xfrm>
        </p:spPr>
        <p:txBody>
          <a:bodyPr/>
          <a:lstStyle/>
          <a:p>
            <a:r>
              <a:rPr lang="en-US" dirty="0"/>
              <a:t>Complete your FAFSA </a:t>
            </a:r>
          </a:p>
          <a:p>
            <a:r>
              <a:rPr lang="en-US" dirty="0"/>
              <a:t>Complete Entrance Loan Counseling</a:t>
            </a:r>
          </a:p>
          <a:p>
            <a:r>
              <a:rPr lang="en-US" dirty="0"/>
              <a:t>Sign a Master Promissory Note</a:t>
            </a:r>
          </a:p>
          <a:p>
            <a:r>
              <a:rPr lang="en-US" dirty="0"/>
              <a:t>Explore repayment plans</a:t>
            </a:r>
          </a:p>
          <a:p>
            <a:r>
              <a:rPr lang="en-US" dirty="0"/>
              <a:t>Identify who is my loan servicer</a:t>
            </a:r>
          </a:p>
          <a:p>
            <a:r>
              <a:rPr lang="en-US" dirty="0"/>
              <a:t>Many more resources!</a:t>
            </a:r>
          </a:p>
        </p:txBody>
      </p:sp>
    </p:spTree>
    <p:extLst>
      <p:ext uri="{BB962C8B-B14F-4D97-AF65-F5344CB8AC3E}">
        <p14:creationId xmlns:p14="http://schemas.microsoft.com/office/powerpoint/2010/main" val="29053686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a:off x="542926" y="1621461"/>
            <a:ext cx="5343525" cy="4439526"/>
            <a:chOff x="409575" y="1085851"/>
            <a:chExt cx="5467349" cy="5106275"/>
          </a:xfrm>
        </p:grpSpPr>
        <p:sp>
          <p:nvSpPr>
            <p:cNvPr id="13" name="Freeform 12"/>
            <p:cNvSpPr/>
            <p:nvPr/>
          </p:nvSpPr>
          <p:spPr>
            <a:xfrm>
              <a:off x="409575" y="1089206"/>
              <a:ext cx="1280153" cy="1828790"/>
            </a:xfrm>
            <a:custGeom>
              <a:avLst/>
              <a:gdLst>
                <a:gd name="connsiteX0" fmla="*/ 0 w 1828789"/>
                <a:gd name="connsiteY0" fmla="*/ 0 h 1280152"/>
                <a:gd name="connsiteX1" fmla="*/ 1188713 w 1828789"/>
                <a:gd name="connsiteY1" fmla="*/ 0 h 1280152"/>
                <a:gd name="connsiteX2" fmla="*/ 1828789 w 1828789"/>
                <a:gd name="connsiteY2" fmla="*/ 640076 h 1280152"/>
                <a:gd name="connsiteX3" fmla="*/ 1188713 w 1828789"/>
                <a:gd name="connsiteY3" fmla="*/ 1280152 h 1280152"/>
                <a:gd name="connsiteX4" fmla="*/ 0 w 1828789"/>
                <a:gd name="connsiteY4" fmla="*/ 1280152 h 1280152"/>
                <a:gd name="connsiteX5" fmla="*/ 640076 w 1828789"/>
                <a:gd name="connsiteY5" fmla="*/ 640076 h 1280152"/>
                <a:gd name="connsiteX6" fmla="*/ 0 w 1828789"/>
                <a:gd name="connsiteY6" fmla="*/ 0 h 1280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28789" h="1280152">
                  <a:moveTo>
                    <a:pt x="1828788" y="0"/>
                  </a:moveTo>
                  <a:lnTo>
                    <a:pt x="1828788" y="832099"/>
                  </a:lnTo>
                  <a:lnTo>
                    <a:pt x="914395" y="1280152"/>
                  </a:lnTo>
                  <a:lnTo>
                    <a:pt x="1" y="832099"/>
                  </a:lnTo>
                  <a:lnTo>
                    <a:pt x="1" y="0"/>
                  </a:lnTo>
                  <a:lnTo>
                    <a:pt x="914395" y="448053"/>
                  </a:lnTo>
                  <a:lnTo>
                    <a:pt x="1828788" y="0"/>
                  </a:lnTo>
                  <a:close/>
                </a:path>
              </a:pathLst>
            </a:cu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2861" tIns="662936" rIns="22860" bIns="662937" numCol="1" spcCol="1270" anchor="ctr" anchorCtr="0">
              <a:noAutofit/>
            </a:bodyPr>
            <a:lstStyle/>
            <a:p>
              <a:pPr lvl="0" algn="ctr" defTabSz="1600200">
                <a:lnSpc>
                  <a:spcPct val="90000"/>
                </a:lnSpc>
                <a:spcBef>
                  <a:spcPct val="0"/>
                </a:spcBef>
                <a:spcAft>
                  <a:spcPct val="35000"/>
                </a:spcAft>
              </a:pPr>
              <a:r>
                <a:rPr lang="en-US" sz="3600" kern="1200" dirty="0">
                  <a:latin typeface="Calibri" panose="020F0502020204030204" pitchFamily="34" charset="0"/>
                  <a:cs typeface="Calibri" panose="020F0502020204030204" pitchFamily="34" charset="0"/>
                </a:rPr>
                <a:t>1</a:t>
              </a:r>
            </a:p>
          </p:txBody>
        </p:sp>
        <p:sp>
          <p:nvSpPr>
            <p:cNvPr id="14" name="Freeform 13"/>
            <p:cNvSpPr/>
            <p:nvPr/>
          </p:nvSpPr>
          <p:spPr>
            <a:xfrm>
              <a:off x="1689727" y="1085851"/>
              <a:ext cx="4187197" cy="1188713"/>
            </a:xfrm>
            <a:custGeom>
              <a:avLst/>
              <a:gdLst>
                <a:gd name="connsiteX0" fmla="*/ 198123 w 1188713"/>
                <a:gd name="connsiteY0" fmla="*/ 0 h 4187197"/>
                <a:gd name="connsiteX1" fmla="*/ 990590 w 1188713"/>
                <a:gd name="connsiteY1" fmla="*/ 0 h 4187197"/>
                <a:gd name="connsiteX2" fmla="*/ 1188713 w 1188713"/>
                <a:gd name="connsiteY2" fmla="*/ 198123 h 4187197"/>
                <a:gd name="connsiteX3" fmla="*/ 1188713 w 1188713"/>
                <a:gd name="connsiteY3" fmla="*/ 4187197 h 4187197"/>
                <a:gd name="connsiteX4" fmla="*/ 1188713 w 1188713"/>
                <a:gd name="connsiteY4" fmla="*/ 4187197 h 4187197"/>
                <a:gd name="connsiteX5" fmla="*/ 0 w 1188713"/>
                <a:gd name="connsiteY5" fmla="*/ 4187197 h 4187197"/>
                <a:gd name="connsiteX6" fmla="*/ 0 w 1188713"/>
                <a:gd name="connsiteY6" fmla="*/ 4187197 h 4187197"/>
                <a:gd name="connsiteX7" fmla="*/ 0 w 1188713"/>
                <a:gd name="connsiteY7" fmla="*/ 198123 h 4187197"/>
                <a:gd name="connsiteX8" fmla="*/ 198123 w 1188713"/>
                <a:gd name="connsiteY8" fmla="*/ 0 h 41871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88713" h="4187197">
                  <a:moveTo>
                    <a:pt x="1188713" y="697881"/>
                  </a:moveTo>
                  <a:lnTo>
                    <a:pt x="1188713" y="3489316"/>
                  </a:lnTo>
                  <a:cubicBezTo>
                    <a:pt x="1188713" y="3874744"/>
                    <a:pt x="1163531" y="4187197"/>
                    <a:pt x="1132467" y="4187197"/>
                  </a:cubicBezTo>
                  <a:lnTo>
                    <a:pt x="0" y="4187197"/>
                  </a:lnTo>
                  <a:lnTo>
                    <a:pt x="0" y="4187197"/>
                  </a:lnTo>
                  <a:lnTo>
                    <a:pt x="0" y="0"/>
                  </a:lnTo>
                  <a:lnTo>
                    <a:pt x="0" y="0"/>
                  </a:lnTo>
                  <a:lnTo>
                    <a:pt x="1132467" y="0"/>
                  </a:lnTo>
                  <a:cubicBezTo>
                    <a:pt x="1163531" y="0"/>
                    <a:pt x="1188713" y="312453"/>
                    <a:pt x="1188713" y="697881"/>
                  </a:cubicBezTo>
                  <a:close/>
                </a:path>
              </a:pathLst>
            </a:custGeom>
          </p:spPr>
          <p:style>
            <a:lnRef idx="2">
              <a:schemeClr val="dk1"/>
            </a:lnRef>
            <a:fillRef idx="1">
              <a:schemeClr val="lt1"/>
            </a:fillRef>
            <a:effectRef idx="0">
              <a:schemeClr val="dk1"/>
            </a:effectRef>
            <a:fontRef idx="minor">
              <a:schemeClr val="dk1"/>
            </a:fontRef>
          </p:style>
          <p:txBody>
            <a:bodyPr spcFirstLastPara="0" vert="horz" wrap="square" lIns="256032" tIns="80888" rIns="80888" bIns="80888" numCol="1" spcCol="1270" anchor="ctr" anchorCtr="0">
              <a:noAutofit/>
            </a:bodyPr>
            <a:lstStyle/>
            <a:p>
              <a:pPr marL="0" lvl="1" algn="l" defTabSz="1600200">
                <a:lnSpc>
                  <a:spcPct val="90000"/>
                </a:lnSpc>
                <a:spcBef>
                  <a:spcPct val="0"/>
                </a:spcBef>
                <a:spcAft>
                  <a:spcPct val="15000"/>
                </a:spcAft>
              </a:pPr>
              <a:r>
                <a:rPr lang="en-US" sz="3200" kern="1200" dirty="0">
                  <a:solidFill>
                    <a:srgbClr val="EA7125"/>
                  </a:solidFill>
                </a:rPr>
                <a:t>Submit FAFSA</a:t>
              </a:r>
            </a:p>
          </p:txBody>
        </p:sp>
        <p:sp>
          <p:nvSpPr>
            <p:cNvPr id="15" name="Freeform 14"/>
            <p:cNvSpPr/>
            <p:nvPr/>
          </p:nvSpPr>
          <p:spPr>
            <a:xfrm>
              <a:off x="409575" y="2726271"/>
              <a:ext cx="1280153" cy="1828790"/>
            </a:xfrm>
            <a:custGeom>
              <a:avLst/>
              <a:gdLst>
                <a:gd name="connsiteX0" fmla="*/ 0 w 1828789"/>
                <a:gd name="connsiteY0" fmla="*/ 0 h 1280152"/>
                <a:gd name="connsiteX1" fmla="*/ 1188713 w 1828789"/>
                <a:gd name="connsiteY1" fmla="*/ 0 h 1280152"/>
                <a:gd name="connsiteX2" fmla="*/ 1828789 w 1828789"/>
                <a:gd name="connsiteY2" fmla="*/ 640076 h 1280152"/>
                <a:gd name="connsiteX3" fmla="*/ 1188713 w 1828789"/>
                <a:gd name="connsiteY3" fmla="*/ 1280152 h 1280152"/>
                <a:gd name="connsiteX4" fmla="*/ 0 w 1828789"/>
                <a:gd name="connsiteY4" fmla="*/ 1280152 h 1280152"/>
                <a:gd name="connsiteX5" fmla="*/ 640076 w 1828789"/>
                <a:gd name="connsiteY5" fmla="*/ 640076 h 1280152"/>
                <a:gd name="connsiteX6" fmla="*/ 0 w 1828789"/>
                <a:gd name="connsiteY6" fmla="*/ 0 h 1280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28789" h="1280152">
                  <a:moveTo>
                    <a:pt x="1828788" y="0"/>
                  </a:moveTo>
                  <a:lnTo>
                    <a:pt x="1828788" y="832099"/>
                  </a:lnTo>
                  <a:lnTo>
                    <a:pt x="914395" y="1280152"/>
                  </a:lnTo>
                  <a:lnTo>
                    <a:pt x="1" y="832099"/>
                  </a:lnTo>
                  <a:lnTo>
                    <a:pt x="1" y="0"/>
                  </a:lnTo>
                  <a:lnTo>
                    <a:pt x="914395" y="448053"/>
                  </a:lnTo>
                  <a:lnTo>
                    <a:pt x="1828788" y="0"/>
                  </a:lnTo>
                  <a:close/>
                </a:path>
              </a:pathLst>
            </a:cu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2861" tIns="662936" rIns="22860" bIns="662937" numCol="1" spcCol="1270" anchor="ctr" anchorCtr="0">
              <a:noAutofit/>
            </a:bodyPr>
            <a:lstStyle/>
            <a:p>
              <a:pPr lvl="0" algn="ctr" defTabSz="1600200">
                <a:lnSpc>
                  <a:spcPct val="90000"/>
                </a:lnSpc>
                <a:spcBef>
                  <a:spcPct val="0"/>
                </a:spcBef>
                <a:spcAft>
                  <a:spcPct val="35000"/>
                </a:spcAft>
              </a:pPr>
              <a:r>
                <a:rPr lang="en-US" sz="3600" kern="1200" dirty="0">
                  <a:latin typeface="Calibri" panose="020F0502020204030204" pitchFamily="34" charset="0"/>
                  <a:cs typeface="Calibri" panose="020F0502020204030204" pitchFamily="34" charset="0"/>
                </a:rPr>
                <a:t>2</a:t>
              </a:r>
            </a:p>
          </p:txBody>
        </p:sp>
        <p:sp>
          <p:nvSpPr>
            <p:cNvPr id="16" name="Freeform 15"/>
            <p:cNvSpPr/>
            <p:nvPr/>
          </p:nvSpPr>
          <p:spPr>
            <a:xfrm>
              <a:off x="1689727" y="2726272"/>
              <a:ext cx="4187197" cy="1188714"/>
            </a:xfrm>
            <a:custGeom>
              <a:avLst/>
              <a:gdLst>
                <a:gd name="connsiteX0" fmla="*/ 198123 w 1188713"/>
                <a:gd name="connsiteY0" fmla="*/ 0 h 4187197"/>
                <a:gd name="connsiteX1" fmla="*/ 990590 w 1188713"/>
                <a:gd name="connsiteY1" fmla="*/ 0 h 4187197"/>
                <a:gd name="connsiteX2" fmla="*/ 1188713 w 1188713"/>
                <a:gd name="connsiteY2" fmla="*/ 198123 h 4187197"/>
                <a:gd name="connsiteX3" fmla="*/ 1188713 w 1188713"/>
                <a:gd name="connsiteY3" fmla="*/ 4187197 h 4187197"/>
                <a:gd name="connsiteX4" fmla="*/ 1188713 w 1188713"/>
                <a:gd name="connsiteY4" fmla="*/ 4187197 h 4187197"/>
                <a:gd name="connsiteX5" fmla="*/ 0 w 1188713"/>
                <a:gd name="connsiteY5" fmla="*/ 4187197 h 4187197"/>
                <a:gd name="connsiteX6" fmla="*/ 0 w 1188713"/>
                <a:gd name="connsiteY6" fmla="*/ 4187197 h 4187197"/>
                <a:gd name="connsiteX7" fmla="*/ 0 w 1188713"/>
                <a:gd name="connsiteY7" fmla="*/ 198123 h 4187197"/>
                <a:gd name="connsiteX8" fmla="*/ 198123 w 1188713"/>
                <a:gd name="connsiteY8" fmla="*/ 0 h 41871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88713" h="4187197">
                  <a:moveTo>
                    <a:pt x="1188713" y="697881"/>
                  </a:moveTo>
                  <a:lnTo>
                    <a:pt x="1188713" y="3489316"/>
                  </a:lnTo>
                  <a:cubicBezTo>
                    <a:pt x="1188713" y="3874744"/>
                    <a:pt x="1163531" y="4187197"/>
                    <a:pt x="1132467" y="4187197"/>
                  </a:cubicBezTo>
                  <a:lnTo>
                    <a:pt x="0" y="4187197"/>
                  </a:lnTo>
                  <a:lnTo>
                    <a:pt x="0" y="4187197"/>
                  </a:lnTo>
                  <a:lnTo>
                    <a:pt x="0" y="0"/>
                  </a:lnTo>
                  <a:lnTo>
                    <a:pt x="0" y="0"/>
                  </a:lnTo>
                  <a:lnTo>
                    <a:pt x="1132467" y="0"/>
                  </a:lnTo>
                  <a:cubicBezTo>
                    <a:pt x="1163531" y="0"/>
                    <a:pt x="1188713" y="312453"/>
                    <a:pt x="1188713" y="697881"/>
                  </a:cubicBezTo>
                  <a:close/>
                </a:path>
              </a:pathLst>
            </a:custGeom>
          </p:spPr>
          <p:style>
            <a:lnRef idx="2">
              <a:schemeClr val="dk1"/>
            </a:lnRef>
            <a:fillRef idx="1">
              <a:schemeClr val="lt1"/>
            </a:fillRef>
            <a:effectRef idx="0">
              <a:schemeClr val="dk1"/>
            </a:effectRef>
            <a:fontRef idx="minor">
              <a:schemeClr val="dk1"/>
            </a:fontRef>
          </p:style>
          <p:txBody>
            <a:bodyPr spcFirstLastPara="0" vert="horz" wrap="square" lIns="256032" tIns="80888" rIns="80888" bIns="80889" numCol="1" spcCol="1270" anchor="ctr" anchorCtr="0">
              <a:noAutofit/>
            </a:bodyPr>
            <a:lstStyle/>
            <a:p>
              <a:pPr marL="0" lvl="1" algn="l" defTabSz="1600200">
                <a:lnSpc>
                  <a:spcPct val="90000"/>
                </a:lnSpc>
                <a:spcBef>
                  <a:spcPct val="0"/>
                </a:spcBef>
                <a:spcAft>
                  <a:spcPct val="15000"/>
                </a:spcAft>
              </a:pPr>
              <a:r>
                <a:rPr lang="en-US" sz="3200" kern="1200" dirty="0">
                  <a:solidFill>
                    <a:srgbClr val="EA7125"/>
                  </a:solidFill>
                </a:rPr>
                <a:t>School receives FAFSA</a:t>
              </a:r>
            </a:p>
          </p:txBody>
        </p:sp>
        <p:sp>
          <p:nvSpPr>
            <p:cNvPr id="17" name="Freeform 16"/>
            <p:cNvSpPr/>
            <p:nvPr/>
          </p:nvSpPr>
          <p:spPr>
            <a:xfrm>
              <a:off x="409575" y="4363336"/>
              <a:ext cx="1280153" cy="1828790"/>
            </a:xfrm>
            <a:custGeom>
              <a:avLst/>
              <a:gdLst>
                <a:gd name="connsiteX0" fmla="*/ 0 w 1828789"/>
                <a:gd name="connsiteY0" fmla="*/ 0 h 1280152"/>
                <a:gd name="connsiteX1" fmla="*/ 1188713 w 1828789"/>
                <a:gd name="connsiteY1" fmla="*/ 0 h 1280152"/>
                <a:gd name="connsiteX2" fmla="*/ 1828789 w 1828789"/>
                <a:gd name="connsiteY2" fmla="*/ 640076 h 1280152"/>
                <a:gd name="connsiteX3" fmla="*/ 1188713 w 1828789"/>
                <a:gd name="connsiteY3" fmla="*/ 1280152 h 1280152"/>
                <a:gd name="connsiteX4" fmla="*/ 0 w 1828789"/>
                <a:gd name="connsiteY4" fmla="*/ 1280152 h 1280152"/>
                <a:gd name="connsiteX5" fmla="*/ 640076 w 1828789"/>
                <a:gd name="connsiteY5" fmla="*/ 640076 h 1280152"/>
                <a:gd name="connsiteX6" fmla="*/ 0 w 1828789"/>
                <a:gd name="connsiteY6" fmla="*/ 0 h 1280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28789" h="1280152">
                  <a:moveTo>
                    <a:pt x="1828788" y="0"/>
                  </a:moveTo>
                  <a:lnTo>
                    <a:pt x="1828788" y="832099"/>
                  </a:lnTo>
                  <a:lnTo>
                    <a:pt x="914395" y="1280152"/>
                  </a:lnTo>
                  <a:lnTo>
                    <a:pt x="1" y="832099"/>
                  </a:lnTo>
                  <a:lnTo>
                    <a:pt x="1" y="0"/>
                  </a:lnTo>
                  <a:lnTo>
                    <a:pt x="914395" y="448053"/>
                  </a:lnTo>
                  <a:lnTo>
                    <a:pt x="1828788" y="0"/>
                  </a:lnTo>
                  <a:close/>
                </a:path>
              </a:pathLst>
            </a:cu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2861" tIns="662936" rIns="22860" bIns="662937" numCol="1" spcCol="1270" anchor="ctr" anchorCtr="0">
              <a:noAutofit/>
            </a:bodyPr>
            <a:lstStyle/>
            <a:p>
              <a:pPr lvl="0" algn="ctr" defTabSz="1600200">
                <a:lnSpc>
                  <a:spcPct val="90000"/>
                </a:lnSpc>
                <a:spcBef>
                  <a:spcPct val="0"/>
                </a:spcBef>
                <a:spcAft>
                  <a:spcPct val="35000"/>
                </a:spcAft>
              </a:pPr>
              <a:r>
                <a:rPr lang="en-US" sz="3600" kern="1200" dirty="0">
                  <a:latin typeface="Calibri" panose="020F0502020204030204" pitchFamily="34" charset="0"/>
                  <a:cs typeface="Calibri" panose="020F0502020204030204" pitchFamily="34" charset="0"/>
                </a:rPr>
                <a:t>3</a:t>
              </a:r>
            </a:p>
          </p:txBody>
        </p:sp>
        <p:sp>
          <p:nvSpPr>
            <p:cNvPr id="18" name="Freeform 17"/>
            <p:cNvSpPr/>
            <p:nvPr/>
          </p:nvSpPr>
          <p:spPr>
            <a:xfrm>
              <a:off x="1689727" y="4363335"/>
              <a:ext cx="4187197" cy="1188714"/>
            </a:xfrm>
            <a:custGeom>
              <a:avLst/>
              <a:gdLst>
                <a:gd name="connsiteX0" fmla="*/ 198123 w 1188713"/>
                <a:gd name="connsiteY0" fmla="*/ 0 h 4187197"/>
                <a:gd name="connsiteX1" fmla="*/ 990590 w 1188713"/>
                <a:gd name="connsiteY1" fmla="*/ 0 h 4187197"/>
                <a:gd name="connsiteX2" fmla="*/ 1188713 w 1188713"/>
                <a:gd name="connsiteY2" fmla="*/ 198123 h 4187197"/>
                <a:gd name="connsiteX3" fmla="*/ 1188713 w 1188713"/>
                <a:gd name="connsiteY3" fmla="*/ 4187197 h 4187197"/>
                <a:gd name="connsiteX4" fmla="*/ 1188713 w 1188713"/>
                <a:gd name="connsiteY4" fmla="*/ 4187197 h 4187197"/>
                <a:gd name="connsiteX5" fmla="*/ 0 w 1188713"/>
                <a:gd name="connsiteY5" fmla="*/ 4187197 h 4187197"/>
                <a:gd name="connsiteX6" fmla="*/ 0 w 1188713"/>
                <a:gd name="connsiteY6" fmla="*/ 4187197 h 4187197"/>
                <a:gd name="connsiteX7" fmla="*/ 0 w 1188713"/>
                <a:gd name="connsiteY7" fmla="*/ 198123 h 4187197"/>
                <a:gd name="connsiteX8" fmla="*/ 198123 w 1188713"/>
                <a:gd name="connsiteY8" fmla="*/ 0 h 41871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88713" h="4187197">
                  <a:moveTo>
                    <a:pt x="1188713" y="697881"/>
                  </a:moveTo>
                  <a:lnTo>
                    <a:pt x="1188713" y="3489316"/>
                  </a:lnTo>
                  <a:cubicBezTo>
                    <a:pt x="1188713" y="3874744"/>
                    <a:pt x="1163531" y="4187197"/>
                    <a:pt x="1132467" y="4187197"/>
                  </a:cubicBezTo>
                  <a:lnTo>
                    <a:pt x="0" y="4187197"/>
                  </a:lnTo>
                  <a:lnTo>
                    <a:pt x="0" y="4187197"/>
                  </a:lnTo>
                  <a:lnTo>
                    <a:pt x="0" y="0"/>
                  </a:lnTo>
                  <a:lnTo>
                    <a:pt x="0" y="0"/>
                  </a:lnTo>
                  <a:lnTo>
                    <a:pt x="1132467" y="0"/>
                  </a:lnTo>
                  <a:cubicBezTo>
                    <a:pt x="1163531" y="0"/>
                    <a:pt x="1188713" y="312453"/>
                    <a:pt x="1188713" y="697881"/>
                  </a:cubicBezTo>
                  <a:close/>
                </a:path>
              </a:pathLst>
            </a:custGeom>
          </p:spPr>
          <p:style>
            <a:lnRef idx="2">
              <a:schemeClr val="dk1"/>
            </a:lnRef>
            <a:fillRef idx="1">
              <a:schemeClr val="lt1"/>
            </a:fillRef>
            <a:effectRef idx="0">
              <a:schemeClr val="dk1"/>
            </a:effectRef>
            <a:fontRef idx="minor">
              <a:schemeClr val="dk1"/>
            </a:fontRef>
          </p:style>
          <p:txBody>
            <a:bodyPr spcFirstLastPara="0" vert="horz" wrap="square" lIns="256032" tIns="80889" rIns="80888" bIns="80888" numCol="1" spcCol="1270" anchor="ctr" anchorCtr="0">
              <a:noAutofit/>
            </a:bodyPr>
            <a:lstStyle/>
            <a:p>
              <a:pPr marL="0" lvl="1" algn="l" defTabSz="1600200">
                <a:lnSpc>
                  <a:spcPct val="90000"/>
                </a:lnSpc>
                <a:spcBef>
                  <a:spcPct val="0"/>
                </a:spcBef>
                <a:spcAft>
                  <a:spcPct val="15000"/>
                </a:spcAft>
              </a:pPr>
              <a:r>
                <a:rPr lang="en-US" sz="3200" kern="1200" dirty="0">
                  <a:solidFill>
                    <a:srgbClr val="EA7125"/>
                  </a:solidFill>
                </a:rPr>
                <a:t>School determines aid eligibility</a:t>
              </a:r>
            </a:p>
          </p:txBody>
        </p:sp>
      </p:grpSp>
      <p:grpSp>
        <p:nvGrpSpPr>
          <p:cNvPr id="19" name="Group 18"/>
          <p:cNvGrpSpPr/>
          <p:nvPr/>
        </p:nvGrpSpPr>
        <p:grpSpPr>
          <a:xfrm>
            <a:off x="6353176" y="1621461"/>
            <a:ext cx="5343525" cy="4439526"/>
            <a:chOff x="6315075" y="1051106"/>
            <a:chExt cx="5467349" cy="5102920"/>
          </a:xfrm>
        </p:grpSpPr>
        <p:sp>
          <p:nvSpPr>
            <p:cNvPr id="20" name="Freeform 19"/>
            <p:cNvSpPr/>
            <p:nvPr/>
          </p:nvSpPr>
          <p:spPr>
            <a:xfrm>
              <a:off x="6315075" y="1051106"/>
              <a:ext cx="1280153" cy="1828790"/>
            </a:xfrm>
            <a:custGeom>
              <a:avLst/>
              <a:gdLst>
                <a:gd name="connsiteX0" fmla="*/ 0 w 1828789"/>
                <a:gd name="connsiteY0" fmla="*/ 0 h 1280152"/>
                <a:gd name="connsiteX1" fmla="*/ 1188713 w 1828789"/>
                <a:gd name="connsiteY1" fmla="*/ 0 h 1280152"/>
                <a:gd name="connsiteX2" fmla="*/ 1828789 w 1828789"/>
                <a:gd name="connsiteY2" fmla="*/ 640076 h 1280152"/>
                <a:gd name="connsiteX3" fmla="*/ 1188713 w 1828789"/>
                <a:gd name="connsiteY3" fmla="*/ 1280152 h 1280152"/>
                <a:gd name="connsiteX4" fmla="*/ 0 w 1828789"/>
                <a:gd name="connsiteY4" fmla="*/ 1280152 h 1280152"/>
                <a:gd name="connsiteX5" fmla="*/ 640076 w 1828789"/>
                <a:gd name="connsiteY5" fmla="*/ 640076 h 1280152"/>
                <a:gd name="connsiteX6" fmla="*/ 0 w 1828789"/>
                <a:gd name="connsiteY6" fmla="*/ 0 h 1280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28789" h="1280152">
                  <a:moveTo>
                    <a:pt x="1828788" y="0"/>
                  </a:moveTo>
                  <a:lnTo>
                    <a:pt x="1828788" y="832099"/>
                  </a:lnTo>
                  <a:lnTo>
                    <a:pt x="914395" y="1280152"/>
                  </a:lnTo>
                  <a:lnTo>
                    <a:pt x="1" y="832099"/>
                  </a:lnTo>
                  <a:lnTo>
                    <a:pt x="1" y="0"/>
                  </a:lnTo>
                  <a:lnTo>
                    <a:pt x="914395" y="448053"/>
                  </a:lnTo>
                  <a:lnTo>
                    <a:pt x="1828788" y="0"/>
                  </a:lnTo>
                  <a:close/>
                </a:path>
              </a:pathLst>
            </a:cu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2861" tIns="662936" rIns="22860" bIns="662937" numCol="1" spcCol="1270" anchor="ctr" anchorCtr="0">
              <a:noAutofit/>
            </a:bodyPr>
            <a:lstStyle/>
            <a:p>
              <a:pPr lvl="0" algn="ctr" defTabSz="1600200">
                <a:lnSpc>
                  <a:spcPct val="90000"/>
                </a:lnSpc>
                <a:spcBef>
                  <a:spcPct val="0"/>
                </a:spcBef>
                <a:spcAft>
                  <a:spcPct val="35000"/>
                </a:spcAft>
              </a:pPr>
              <a:r>
                <a:rPr lang="en-US" sz="3600" kern="1200" dirty="0">
                  <a:latin typeface="Calibri" panose="020F0502020204030204" pitchFamily="34" charset="0"/>
                  <a:cs typeface="Calibri" panose="020F0502020204030204" pitchFamily="34" charset="0"/>
                </a:rPr>
                <a:t>4</a:t>
              </a:r>
            </a:p>
          </p:txBody>
        </p:sp>
        <p:sp>
          <p:nvSpPr>
            <p:cNvPr id="21" name="Freeform 20"/>
            <p:cNvSpPr/>
            <p:nvPr/>
          </p:nvSpPr>
          <p:spPr>
            <a:xfrm>
              <a:off x="7595227" y="1051108"/>
              <a:ext cx="4187197" cy="1188713"/>
            </a:xfrm>
            <a:custGeom>
              <a:avLst/>
              <a:gdLst>
                <a:gd name="connsiteX0" fmla="*/ 198123 w 1188713"/>
                <a:gd name="connsiteY0" fmla="*/ 0 h 4187197"/>
                <a:gd name="connsiteX1" fmla="*/ 990590 w 1188713"/>
                <a:gd name="connsiteY1" fmla="*/ 0 h 4187197"/>
                <a:gd name="connsiteX2" fmla="*/ 1188713 w 1188713"/>
                <a:gd name="connsiteY2" fmla="*/ 198123 h 4187197"/>
                <a:gd name="connsiteX3" fmla="*/ 1188713 w 1188713"/>
                <a:gd name="connsiteY3" fmla="*/ 4187197 h 4187197"/>
                <a:gd name="connsiteX4" fmla="*/ 1188713 w 1188713"/>
                <a:gd name="connsiteY4" fmla="*/ 4187197 h 4187197"/>
                <a:gd name="connsiteX5" fmla="*/ 0 w 1188713"/>
                <a:gd name="connsiteY5" fmla="*/ 4187197 h 4187197"/>
                <a:gd name="connsiteX6" fmla="*/ 0 w 1188713"/>
                <a:gd name="connsiteY6" fmla="*/ 4187197 h 4187197"/>
                <a:gd name="connsiteX7" fmla="*/ 0 w 1188713"/>
                <a:gd name="connsiteY7" fmla="*/ 198123 h 4187197"/>
                <a:gd name="connsiteX8" fmla="*/ 198123 w 1188713"/>
                <a:gd name="connsiteY8" fmla="*/ 0 h 41871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88713" h="4187197">
                  <a:moveTo>
                    <a:pt x="1188713" y="697881"/>
                  </a:moveTo>
                  <a:lnTo>
                    <a:pt x="1188713" y="3489316"/>
                  </a:lnTo>
                  <a:cubicBezTo>
                    <a:pt x="1188713" y="3874744"/>
                    <a:pt x="1163531" y="4187197"/>
                    <a:pt x="1132467" y="4187197"/>
                  </a:cubicBezTo>
                  <a:lnTo>
                    <a:pt x="0" y="4187197"/>
                  </a:lnTo>
                  <a:lnTo>
                    <a:pt x="0" y="4187197"/>
                  </a:lnTo>
                  <a:lnTo>
                    <a:pt x="0" y="0"/>
                  </a:lnTo>
                  <a:lnTo>
                    <a:pt x="0" y="0"/>
                  </a:lnTo>
                  <a:lnTo>
                    <a:pt x="1132467" y="0"/>
                  </a:lnTo>
                  <a:cubicBezTo>
                    <a:pt x="1163531" y="0"/>
                    <a:pt x="1188713" y="312453"/>
                    <a:pt x="1188713" y="697881"/>
                  </a:cubicBezTo>
                  <a:close/>
                </a:path>
              </a:pathLst>
            </a:custGeom>
          </p:spPr>
          <p:style>
            <a:lnRef idx="2">
              <a:schemeClr val="dk1"/>
            </a:lnRef>
            <a:fillRef idx="1">
              <a:schemeClr val="lt1"/>
            </a:fillRef>
            <a:effectRef idx="0">
              <a:schemeClr val="dk1"/>
            </a:effectRef>
            <a:fontRef idx="minor">
              <a:schemeClr val="dk1"/>
            </a:fontRef>
          </p:style>
          <p:txBody>
            <a:bodyPr spcFirstLastPara="0" vert="horz" wrap="square" lIns="248920" tIns="80253" rIns="80253" bIns="80253" numCol="1" spcCol="1270" anchor="ctr" anchorCtr="0">
              <a:noAutofit/>
            </a:bodyPr>
            <a:lstStyle/>
            <a:p>
              <a:pPr marL="0" lvl="1" algn="l" defTabSz="1555750">
                <a:lnSpc>
                  <a:spcPct val="90000"/>
                </a:lnSpc>
                <a:spcBef>
                  <a:spcPct val="0"/>
                </a:spcBef>
                <a:spcAft>
                  <a:spcPct val="15000"/>
                </a:spcAft>
              </a:pPr>
              <a:r>
                <a:rPr lang="en-US" sz="3500" kern="1200" dirty="0">
                  <a:solidFill>
                    <a:srgbClr val="EA7125"/>
                  </a:solidFill>
                </a:rPr>
                <a:t>Student accepts</a:t>
              </a:r>
              <a:r>
                <a:rPr lang="en-US" sz="3500" dirty="0">
                  <a:solidFill>
                    <a:srgbClr val="EA7125"/>
                  </a:solidFill>
                </a:rPr>
                <a:t> or rejects</a:t>
              </a:r>
              <a:r>
                <a:rPr lang="en-US" sz="3500" kern="1200" dirty="0">
                  <a:solidFill>
                    <a:srgbClr val="EA7125"/>
                  </a:solidFill>
                </a:rPr>
                <a:t> financial aid </a:t>
              </a:r>
            </a:p>
          </p:txBody>
        </p:sp>
        <p:sp>
          <p:nvSpPr>
            <p:cNvPr id="22" name="Freeform 21"/>
            <p:cNvSpPr/>
            <p:nvPr/>
          </p:nvSpPr>
          <p:spPr>
            <a:xfrm>
              <a:off x="6315075" y="2688171"/>
              <a:ext cx="1280153" cy="1828790"/>
            </a:xfrm>
            <a:custGeom>
              <a:avLst/>
              <a:gdLst>
                <a:gd name="connsiteX0" fmla="*/ 0 w 1828789"/>
                <a:gd name="connsiteY0" fmla="*/ 0 h 1280152"/>
                <a:gd name="connsiteX1" fmla="*/ 1188713 w 1828789"/>
                <a:gd name="connsiteY1" fmla="*/ 0 h 1280152"/>
                <a:gd name="connsiteX2" fmla="*/ 1828789 w 1828789"/>
                <a:gd name="connsiteY2" fmla="*/ 640076 h 1280152"/>
                <a:gd name="connsiteX3" fmla="*/ 1188713 w 1828789"/>
                <a:gd name="connsiteY3" fmla="*/ 1280152 h 1280152"/>
                <a:gd name="connsiteX4" fmla="*/ 0 w 1828789"/>
                <a:gd name="connsiteY4" fmla="*/ 1280152 h 1280152"/>
                <a:gd name="connsiteX5" fmla="*/ 640076 w 1828789"/>
                <a:gd name="connsiteY5" fmla="*/ 640076 h 1280152"/>
                <a:gd name="connsiteX6" fmla="*/ 0 w 1828789"/>
                <a:gd name="connsiteY6" fmla="*/ 0 h 1280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28789" h="1280152">
                  <a:moveTo>
                    <a:pt x="1828788" y="0"/>
                  </a:moveTo>
                  <a:lnTo>
                    <a:pt x="1828788" y="832099"/>
                  </a:lnTo>
                  <a:lnTo>
                    <a:pt x="914395" y="1280152"/>
                  </a:lnTo>
                  <a:lnTo>
                    <a:pt x="1" y="832099"/>
                  </a:lnTo>
                  <a:lnTo>
                    <a:pt x="1" y="0"/>
                  </a:lnTo>
                  <a:lnTo>
                    <a:pt x="914395" y="448053"/>
                  </a:lnTo>
                  <a:lnTo>
                    <a:pt x="1828788" y="0"/>
                  </a:lnTo>
                  <a:close/>
                </a:path>
              </a:pathLst>
            </a:cu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2861" tIns="662936" rIns="22860" bIns="662937" numCol="1" spcCol="1270" anchor="ctr" anchorCtr="0">
              <a:noAutofit/>
            </a:bodyPr>
            <a:lstStyle/>
            <a:p>
              <a:pPr lvl="0" algn="ctr" defTabSz="1600200">
                <a:lnSpc>
                  <a:spcPct val="90000"/>
                </a:lnSpc>
                <a:spcBef>
                  <a:spcPct val="0"/>
                </a:spcBef>
                <a:spcAft>
                  <a:spcPct val="35000"/>
                </a:spcAft>
              </a:pPr>
              <a:r>
                <a:rPr lang="en-US" sz="3600" kern="1200" dirty="0">
                  <a:latin typeface="Calibri" panose="020F0502020204030204" pitchFamily="34" charset="0"/>
                  <a:cs typeface="Calibri" panose="020F0502020204030204" pitchFamily="34" charset="0"/>
                </a:rPr>
                <a:t>5</a:t>
              </a:r>
            </a:p>
          </p:txBody>
        </p:sp>
        <p:sp>
          <p:nvSpPr>
            <p:cNvPr id="23" name="Freeform 22"/>
            <p:cNvSpPr/>
            <p:nvPr/>
          </p:nvSpPr>
          <p:spPr>
            <a:xfrm>
              <a:off x="7595227" y="2688172"/>
              <a:ext cx="4187197" cy="1188714"/>
            </a:xfrm>
            <a:custGeom>
              <a:avLst/>
              <a:gdLst>
                <a:gd name="connsiteX0" fmla="*/ 198123 w 1188713"/>
                <a:gd name="connsiteY0" fmla="*/ 0 h 4187197"/>
                <a:gd name="connsiteX1" fmla="*/ 990590 w 1188713"/>
                <a:gd name="connsiteY1" fmla="*/ 0 h 4187197"/>
                <a:gd name="connsiteX2" fmla="*/ 1188713 w 1188713"/>
                <a:gd name="connsiteY2" fmla="*/ 198123 h 4187197"/>
                <a:gd name="connsiteX3" fmla="*/ 1188713 w 1188713"/>
                <a:gd name="connsiteY3" fmla="*/ 4187197 h 4187197"/>
                <a:gd name="connsiteX4" fmla="*/ 1188713 w 1188713"/>
                <a:gd name="connsiteY4" fmla="*/ 4187197 h 4187197"/>
                <a:gd name="connsiteX5" fmla="*/ 0 w 1188713"/>
                <a:gd name="connsiteY5" fmla="*/ 4187197 h 4187197"/>
                <a:gd name="connsiteX6" fmla="*/ 0 w 1188713"/>
                <a:gd name="connsiteY6" fmla="*/ 4187197 h 4187197"/>
                <a:gd name="connsiteX7" fmla="*/ 0 w 1188713"/>
                <a:gd name="connsiteY7" fmla="*/ 198123 h 4187197"/>
                <a:gd name="connsiteX8" fmla="*/ 198123 w 1188713"/>
                <a:gd name="connsiteY8" fmla="*/ 0 h 41871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88713" h="4187197">
                  <a:moveTo>
                    <a:pt x="1188713" y="697881"/>
                  </a:moveTo>
                  <a:lnTo>
                    <a:pt x="1188713" y="3489316"/>
                  </a:lnTo>
                  <a:cubicBezTo>
                    <a:pt x="1188713" y="3874744"/>
                    <a:pt x="1163531" y="4187197"/>
                    <a:pt x="1132467" y="4187197"/>
                  </a:cubicBezTo>
                  <a:lnTo>
                    <a:pt x="0" y="4187197"/>
                  </a:lnTo>
                  <a:lnTo>
                    <a:pt x="0" y="4187197"/>
                  </a:lnTo>
                  <a:lnTo>
                    <a:pt x="0" y="0"/>
                  </a:lnTo>
                  <a:lnTo>
                    <a:pt x="0" y="0"/>
                  </a:lnTo>
                  <a:lnTo>
                    <a:pt x="1132467" y="0"/>
                  </a:lnTo>
                  <a:cubicBezTo>
                    <a:pt x="1163531" y="0"/>
                    <a:pt x="1188713" y="312453"/>
                    <a:pt x="1188713" y="697881"/>
                  </a:cubicBezTo>
                  <a:close/>
                </a:path>
              </a:pathLst>
            </a:custGeom>
          </p:spPr>
          <p:style>
            <a:lnRef idx="2">
              <a:schemeClr val="dk1"/>
            </a:lnRef>
            <a:fillRef idx="1">
              <a:schemeClr val="lt1"/>
            </a:fillRef>
            <a:effectRef idx="0">
              <a:schemeClr val="dk1"/>
            </a:effectRef>
            <a:fontRef idx="minor">
              <a:schemeClr val="dk1"/>
            </a:fontRef>
          </p:style>
          <p:txBody>
            <a:bodyPr spcFirstLastPara="0" vert="horz" wrap="square" lIns="248920" tIns="80253" rIns="80253" bIns="80254" numCol="1" spcCol="1270" anchor="ctr" anchorCtr="0">
              <a:noAutofit/>
            </a:bodyPr>
            <a:lstStyle/>
            <a:p>
              <a:pPr marL="0" lvl="1" algn="l" defTabSz="1555750">
                <a:lnSpc>
                  <a:spcPct val="90000"/>
                </a:lnSpc>
                <a:spcBef>
                  <a:spcPct val="0"/>
                </a:spcBef>
                <a:spcAft>
                  <a:spcPct val="15000"/>
                </a:spcAft>
              </a:pPr>
              <a:r>
                <a:rPr lang="en-US" sz="3500" kern="1200" dirty="0">
                  <a:solidFill>
                    <a:srgbClr val="EA7125"/>
                  </a:solidFill>
                </a:rPr>
                <a:t>Student completes requirements </a:t>
              </a:r>
            </a:p>
          </p:txBody>
        </p:sp>
        <p:sp>
          <p:nvSpPr>
            <p:cNvPr id="24" name="Freeform 23"/>
            <p:cNvSpPr/>
            <p:nvPr/>
          </p:nvSpPr>
          <p:spPr>
            <a:xfrm>
              <a:off x="6315075" y="4325236"/>
              <a:ext cx="1280153" cy="1828790"/>
            </a:xfrm>
            <a:custGeom>
              <a:avLst/>
              <a:gdLst>
                <a:gd name="connsiteX0" fmla="*/ 0 w 1828789"/>
                <a:gd name="connsiteY0" fmla="*/ 0 h 1280152"/>
                <a:gd name="connsiteX1" fmla="*/ 1188713 w 1828789"/>
                <a:gd name="connsiteY1" fmla="*/ 0 h 1280152"/>
                <a:gd name="connsiteX2" fmla="*/ 1828789 w 1828789"/>
                <a:gd name="connsiteY2" fmla="*/ 640076 h 1280152"/>
                <a:gd name="connsiteX3" fmla="*/ 1188713 w 1828789"/>
                <a:gd name="connsiteY3" fmla="*/ 1280152 h 1280152"/>
                <a:gd name="connsiteX4" fmla="*/ 0 w 1828789"/>
                <a:gd name="connsiteY4" fmla="*/ 1280152 h 1280152"/>
                <a:gd name="connsiteX5" fmla="*/ 640076 w 1828789"/>
                <a:gd name="connsiteY5" fmla="*/ 640076 h 1280152"/>
                <a:gd name="connsiteX6" fmla="*/ 0 w 1828789"/>
                <a:gd name="connsiteY6" fmla="*/ 0 h 1280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28789" h="1280152">
                  <a:moveTo>
                    <a:pt x="1828788" y="0"/>
                  </a:moveTo>
                  <a:lnTo>
                    <a:pt x="1828788" y="832099"/>
                  </a:lnTo>
                  <a:lnTo>
                    <a:pt x="914395" y="1280152"/>
                  </a:lnTo>
                  <a:lnTo>
                    <a:pt x="1" y="832099"/>
                  </a:lnTo>
                  <a:lnTo>
                    <a:pt x="1" y="0"/>
                  </a:lnTo>
                  <a:lnTo>
                    <a:pt x="914395" y="448053"/>
                  </a:lnTo>
                  <a:lnTo>
                    <a:pt x="1828788" y="0"/>
                  </a:lnTo>
                  <a:close/>
                </a:path>
              </a:pathLst>
            </a:cu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2861" tIns="662936" rIns="22860" bIns="662937" numCol="1" spcCol="1270" anchor="ctr" anchorCtr="0">
              <a:noAutofit/>
            </a:bodyPr>
            <a:lstStyle/>
            <a:p>
              <a:pPr lvl="0" algn="ctr" defTabSz="1600200">
                <a:lnSpc>
                  <a:spcPct val="90000"/>
                </a:lnSpc>
                <a:spcBef>
                  <a:spcPct val="0"/>
                </a:spcBef>
                <a:spcAft>
                  <a:spcPct val="35000"/>
                </a:spcAft>
              </a:pPr>
              <a:r>
                <a:rPr lang="en-US" sz="3600" kern="1200" dirty="0">
                  <a:latin typeface="Calibri" panose="020F0502020204030204" pitchFamily="34" charset="0"/>
                  <a:cs typeface="Calibri" panose="020F0502020204030204" pitchFamily="34" charset="0"/>
                </a:rPr>
                <a:t>6</a:t>
              </a:r>
            </a:p>
          </p:txBody>
        </p:sp>
        <p:sp>
          <p:nvSpPr>
            <p:cNvPr id="25" name="Freeform 24"/>
            <p:cNvSpPr/>
            <p:nvPr/>
          </p:nvSpPr>
          <p:spPr>
            <a:xfrm>
              <a:off x="7595226" y="4325236"/>
              <a:ext cx="4187197" cy="1188714"/>
            </a:xfrm>
            <a:custGeom>
              <a:avLst/>
              <a:gdLst>
                <a:gd name="connsiteX0" fmla="*/ 198123 w 1188713"/>
                <a:gd name="connsiteY0" fmla="*/ 0 h 4187197"/>
                <a:gd name="connsiteX1" fmla="*/ 990590 w 1188713"/>
                <a:gd name="connsiteY1" fmla="*/ 0 h 4187197"/>
                <a:gd name="connsiteX2" fmla="*/ 1188713 w 1188713"/>
                <a:gd name="connsiteY2" fmla="*/ 198123 h 4187197"/>
                <a:gd name="connsiteX3" fmla="*/ 1188713 w 1188713"/>
                <a:gd name="connsiteY3" fmla="*/ 4187197 h 4187197"/>
                <a:gd name="connsiteX4" fmla="*/ 1188713 w 1188713"/>
                <a:gd name="connsiteY4" fmla="*/ 4187197 h 4187197"/>
                <a:gd name="connsiteX5" fmla="*/ 0 w 1188713"/>
                <a:gd name="connsiteY5" fmla="*/ 4187197 h 4187197"/>
                <a:gd name="connsiteX6" fmla="*/ 0 w 1188713"/>
                <a:gd name="connsiteY6" fmla="*/ 4187197 h 4187197"/>
                <a:gd name="connsiteX7" fmla="*/ 0 w 1188713"/>
                <a:gd name="connsiteY7" fmla="*/ 198123 h 4187197"/>
                <a:gd name="connsiteX8" fmla="*/ 198123 w 1188713"/>
                <a:gd name="connsiteY8" fmla="*/ 0 h 41871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88713" h="4187197">
                  <a:moveTo>
                    <a:pt x="1188713" y="697881"/>
                  </a:moveTo>
                  <a:lnTo>
                    <a:pt x="1188713" y="3489316"/>
                  </a:lnTo>
                  <a:cubicBezTo>
                    <a:pt x="1188713" y="3874744"/>
                    <a:pt x="1163531" y="4187197"/>
                    <a:pt x="1132467" y="4187197"/>
                  </a:cubicBezTo>
                  <a:lnTo>
                    <a:pt x="0" y="4187197"/>
                  </a:lnTo>
                  <a:lnTo>
                    <a:pt x="0" y="4187197"/>
                  </a:lnTo>
                  <a:lnTo>
                    <a:pt x="0" y="0"/>
                  </a:lnTo>
                  <a:lnTo>
                    <a:pt x="0" y="0"/>
                  </a:lnTo>
                  <a:lnTo>
                    <a:pt x="1132467" y="0"/>
                  </a:lnTo>
                  <a:cubicBezTo>
                    <a:pt x="1163531" y="0"/>
                    <a:pt x="1188713" y="312453"/>
                    <a:pt x="1188713" y="697881"/>
                  </a:cubicBezTo>
                  <a:close/>
                </a:path>
              </a:pathLst>
            </a:custGeom>
          </p:spPr>
          <p:style>
            <a:lnRef idx="2">
              <a:schemeClr val="dk1"/>
            </a:lnRef>
            <a:fillRef idx="1">
              <a:schemeClr val="lt1"/>
            </a:fillRef>
            <a:effectRef idx="0">
              <a:schemeClr val="dk1"/>
            </a:effectRef>
            <a:fontRef idx="minor">
              <a:schemeClr val="dk1"/>
            </a:fontRef>
          </p:style>
          <p:txBody>
            <a:bodyPr spcFirstLastPara="0" vert="horz" wrap="square" lIns="248920" tIns="80254" rIns="80253" bIns="80253" numCol="1" spcCol="1270" anchor="ctr" anchorCtr="0">
              <a:noAutofit/>
            </a:bodyPr>
            <a:lstStyle/>
            <a:p>
              <a:pPr marL="0" lvl="1" algn="l" defTabSz="1555750">
                <a:lnSpc>
                  <a:spcPct val="90000"/>
                </a:lnSpc>
                <a:spcBef>
                  <a:spcPct val="0"/>
                </a:spcBef>
                <a:spcAft>
                  <a:spcPct val="15000"/>
                </a:spcAft>
              </a:pPr>
              <a:r>
                <a:rPr lang="en-US" sz="3500" kern="1200" dirty="0">
                  <a:solidFill>
                    <a:srgbClr val="EA7125"/>
                  </a:solidFill>
                </a:rPr>
                <a:t>Aid disburses to Student Account</a:t>
              </a:r>
            </a:p>
          </p:txBody>
        </p:sp>
      </p:grpSp>
      <p:sp>
        <p:nvSpPr>
          <p:cNvPr id="26" name="Title 25"/>
          <p:cNvSpPr>
            <a:spLocks noGrp="1"/>
          </p:cNvSpPr>
          <p:nvPr>
            <p:ph type="title"/>
          </p:nvPr>
        </p:nvSpPr>
        <p:spPr>
          <a:xfrm>
            <a:off x="1158240" y="520222"/>
            <a:ext cx="9875520" cy="904875"/>
          </a:xfrm>
        </p:spPr>
        <p:txBody>
          <a:bodyPr/>
          <a:lstStyle/>
          <a:p>
            <a:pPr algn="ctr"/>
            <a:r>
              <a:rPr lang="en-US" b="1" dirty="0"/>
              <a:t>Financial Aid Process</a:t>
            </a:r>
          </a:p>
        </p:txBody>
      </p:sp>
    </p:spTree>
    <p:extLst>
      <p:ext uri="{BB962C8B-B14F-4D97-AF65-F5344CB8AC3E}">
        <p14:creationId xmlns:p14="http://schemas.microsoft.com/office/powerpoint/2010/main" val="17549434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Graduate &amp; Professional Students Loans</a:t>
            </a:r>
          </a:p>
        </p:txBody>
      </p:sp>
      <p:sp>
        <p:nvSpPr>
          <p:cNvPr id="3" name="Content Placeholder 2"/>
          <p:cNvSpPr>
            <a:spLocks noGrp="1"/>
          </p:cNvSpPr>
          <p:nvPr>
            <p:ph sz="half" idx="1"/>
          </p:nvPr>
        </p:nvSpPr>
        <p:spPr>
          <a:xfrm>
            <a:off x="1143000" y="2057399"/>
            <a:ext cx="4754880" cy="3988838"/>
          </a:xfrm>
        </p:spPr>
        <p:txBody>
          <a:bodyPr>
            <a:noAutofit/>
          </a:bodyPr>
          <a:lstStyle/>
          <a:p>
            <a:pPr marL="45720" indent="0">
              <a:buNone/>
            </a:pPr>
            <a:r>
              <a:rPr lang="en-US" sz="2400" dirty="0"/>
              <a:t>  </a:t>
            </a:r>
            <a:r>
              <a:rPr lang="en-US" sz="2800" dirty="0"/>
              <a:t>Federal Unsubsidized Loans </a:t>
            </a:r>
          </a:p>
          <a:p>
            <a:pPr lvl="1"/>
            <a:r>
              <a:rPr lang="en-US" sz="2400" dirty="0"/>
              <a:t>Accrues interest while enrolled</a:t>
            </a:r>
          </a:p>
          <a:p>
            <a:pPr lvl="1"/>
            <a:r>
              <a:rPr lang="en-US" sz="2400" dirty="0"/>
              <a:t>Repayment begins 6 months after you leave or drop below half-time</a:t>
            </a:r>
          </a:p>
          <a:p>
            <a:pPr lvl="1"/>
            <a:r>
              <a:rPr lang="en-US" sz="2400" dirty="0"/>
              <a:t>Accept unsubsidized loan prior to graduate plus </a:t>
            </a:r>
          </a:p>
          <a:p>
            <a:pPr lvl="1"/>
            <a:r>
              <a:rPr lang="en-US" sz="2400" dirty="0"/>
              <a:t>*24/25 rate is 8.08%</a:t>
            </a:r>
          </a:p>
          <a:p>
            <a:pPr marL="45720" indent="0">
              <a:buNone/>
            </a:pPr>
            <a:endParaRPr lang="en-US" sz="2400" dirty="0"/>
          </a:p>
        </p:txBody>
      </p:sp>
      <p:sp>
        <p:nvSpPr>
          <p:cNvPr id="4" name="Content Placeholder 3"/>
          <p:cNvSpPr>
            <a:spLocks noGrp="1"/>
          </p:cNvSpPr>
          <p:nvPr>
            <p:ph sz="half" idx="2"/>
          </p:nvPr>
        </p:nvSpPr>
        <p:spPr>
          <a:xfrm>
            <a:off x="6267611" y="2057400"/>
            <a:ext cx="5395653" cy="3848878"/>
          </a:xfrm>
        </p:spPr>
        <p:txBody>
          <a:bodyPr>
            <a:noAutofit/>
          </a:bodyPr>
          <a:lstStyle/>
          <a:p>
            <a:pPr marL="45720" indent="0">
              <a:buNone/>
            </a:pPr>
            <a:r>
              <a:rPr lang="en-US" sz="2800" dirty="0"/>
              <a:t>Federal Graduate PLUS Loan </a:t>
            </a:r>
          </a:p>
          <a:p>
            <a:pPr lvl="1"/>
            <a:r>
              <a:rPr lang="en-US" sz="2400" dirty="0"/>
              <a:t>Accrues interest while enrolled</a:t>
            </a:r>
          </a:p>
          <a:p>
            <a:pPr lvl="1"/>
            <a:r>
              <a:rPr lang="en-US" sz="2400" dirty="0"/>
              <a:t>Can request in school deferment</a:t>
            </a:r>
          </a:p>
          <a:p>
            <a:pPr lvl="1"/>
            <a:r>
              <a:rPr lang="en-US" sz="2400" dirty="0"/>
              <a:t>Credit based loan</a:t>
            </a:r>
          </a:p>
          <a:p>
            <a:pPr lvl="1"/>
            <a:r>
              <a:rPr lang="en-US" sz="2400" dirty="0"/>
              <a:t>*24/25 rate was 9.08%</a:t>
            </a:r>
          </a:p>
          <a:p>
            <a:pPr marL="45720" indent="0">
              <a:buNone/>
            </a:pPr>
            <a:r>
              <a:rPr lang="en-US" sz="2400" dirty="0"/>
              <a:t> </a:t>
            </a:r>
            <a:r>
              <a:rPr lang="en-US" sz="2800" dirty="0"/>
              <a:t>Alternative Loans</a:t>
            </a:r>
          </a:p>
          <a:p>
            <a:pPr lvl="1"/>
            <a:r>
              <a:rPr lang="en-US" sz="2400" dirty="0"/>
              <a:t>Rates and terms vary</a:t>
            </a:r>
          </a:p>
          <a:p>
            <a:pPr lvl="1"/>
            <a:r>
              <a:rPr lang="en-US" sz="2400" dirty="0"/>
              <a:t>https://www.campbell.edu/financial-aid/available-aid/student-loan-options/</a:t>
            </a:r>
          </a:p>
          <a:p>
            <a:pPr marL="45720" indent="0">
              <a:buNone/>
            </a:pPr>
            <a:endParaRPr lang="en-US" sz="2400" dirty="0"/>
          </a:p>
        </p:txBody>
      </p:sp>
      <p:sp>
        <p:nvSpPr>
          <p:cNvPr id="5" name="TextBox 4">
            <a:extLst>
              <a:ext uri="{FF2B5EF4-FFF2-40B4-BE49-F238E27FC236}">
                <a16:creationId xmlns:a16="http://schemas.microsoft.com/office/drawing/2014/main" id="{302FC372-D121-B56F-B615-65ED057964B5}"/>
              </a:ext>
            </a:extLst>
          </p:cNvPr>
          <p:cNvSpPr txBox="1"/>
          <p:nvPr/>
        </p:nvSpPr>
        <p:spPr>
          <a:xfrm>
            <a:off x="1318415" y="6139543"/>
            <a:ext cx="4404049" cy="369332"/>
          </a:xfrm>
          <a:prstGeom prst="rect">
            <a:avLst/>
          </a:prstGeom>
          <a:noFill/>
        </p:spPr>
        <p:txBody>
          <a:bodyPr wrap="square" rtlCol="0">
            <a:spAutoFit/>
          </a:bodyPr>
          <a:lstStyle/>
          <a:p>
            <a:r>
              <a:rPr lang="en-US" b="1" dirty="0">
                <a:solidFill>
                  <a:srgbClr val="EA7125"/>
                </a:solidFill>
              </a:rPr>
              <a:t>*Interest rates update July 1</a:t>
            </a:r>
            <a:r>
              <a:rPr lang="en-US" b="1" baseline="30000" dirty="0">
                <a:solidFill>
                  <a:srgbClr val="EA7125"/>
                </a:solidFill>
              </a:rPr>
              <a:t>st</a:t>
            </a:r>
            <a:r>
              <a:rPr lang="en-US" b="1" dirty="0">
                <a:solidFill>
                  <a:srgbClr val="EA7125"/>
                </a:solidFill>
              </a:rPr>
              <a:t> each year.*</a:t>
            </a:r>
          </a:p>
        </p:txBody>
      </p:sp>
    </p:spTree>
    <p:extLst>
      <p:ext uri="{BB962C8B-B14F-4D97-AF65-F5344CB8AC3E}">
        <p14:creationId xmlns:p14="http://schemas.microsoft.com/office/powerpoint/2010/main" val="1368681175"/>
      </p:ext>
    </p:extLst>
  </p:cSld>
  <p:clrMapOvr>
    <a:masterClrMapping/>
  </p:clrMapOvr>
</p:sld>
</file>

<file path=ppt/theme/theme1.xml><?xml version="1.0" encoding="utf-8"?>
<a:theme xmlns:a="http://schemas.openxmlformats.org/drawingml/2006/main" name="Basis">
  <a:themeElements>
    <a:clrScheme name="Custom 3">
      <a:dk1>
        <a:srgbClr val="000000"/>
      </a:dk1>
      <a:lt1>
        <a:srgbClr val="FFFFFF"/>
      </a:lt1>
      <a:dk2>
        <a:srgbClr val="565349"/>
      </a:dk2>
      <a:lt2>
        <a:srgbClr val="DDDDDD"/>
      </a:lt2>
      <a:accent1>
        <a:srgbClr val="EA7125"/>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TM03457444[[fn=Basis]]</Template>
  <TotalTime>4208</TotalTime>
  <Words>895</Words>
  <Application>Microsoft Office PowerPoint</Application>
  <PresentationFormat>Widescreen</PresentationFormat>
  <Paragraphs>125</Paragraphs>
  <Slides>16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Corbel</vt:lpstr>
      <vt:lpstr>Basis</vt:lpstr>
      <vt:lpstr>PowerPoint Presentation</vt:lpstr>
      <vt:lpstr>FERPA</vt:lpstr>
      <vt:lpstr>Student Email &amp; Self-Service</vt:lpstr>
      <vt:lpstr>Step 1 – Create an Account!</vt:lpstr>
      <vt:lpstr>Applying For Financial Aid</vt:lpstr>
      <vt:lpstr>Who is a Contributor?</vt:lpstr>
      <vt:lpstr>What else can I do with StudentAid.gov?</vt:lpstr>
      <vt:lpstr>Financial Aid Process</vt:lpstr>
      <vt:lpstr>Graduate &amp; Professional Students Loans</vt:lpstr>
      <vt:lpstr>Annual and Aggregate Federal Loan Limits</vt:lpstr>
      <vt:lpstr>Financial Aid Offered</vt:lpstr>
      <vt:lpstr>Accepting Financial Aid Tips</vt:lpstr>
      <vt:lpstr>Disbursement of Financial Aid</vt:lpstr>
      <vt:lpstr>Student Account Highlights</vt:lpstr>
      <vt:lpstr>Student Financial Services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Severin, Benjamin M</dc:creator>
  <cp:lastModifiedBy>Severin, Benjamin M</cp:lastModifiedBy>
  <cp:revision>114</cp:revision>
  <dcterms:created xsi:type="dcterms:W3CDTF">2019-09-24T19:57:37Z</dcterms:created>
  <dcterms:modified xsi:type="dcterms:W3CDTF">2025-03-14T14:43:26Z</dcterms:modified>
</cp:coreProperties>
</file>