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06" r:id="rId1"/>
  </p:sldMasterIdLst>
  <p:notesMasterIdLst>
    <p:notesMasterId r:id="rId43"/>
  </p:notesMasterIdLst>
  <p:handoutMasterIdLst>
    <p:handoutMasterId r:id="rId44"/>
  </p:handoutMasterIdLst>
  <p:sldIdLst>
    <p:sldId id="256" r:id="rId2"/>
    <p:sldId id="259" r:id="rId3"/>
    <p:sldId id="304" r:id="rId4"/>
    <p:sldId id="411" r:id="rId5"/>
    <p:sldId id="303" r:id="rId6"/>
    <p:sldId id="355" r:id="rId7"/>
    <p:sldId id="357" r:id="rId8"/>
    <p:sldId id="306" r:id="rId9"/>
    <p:sldId id="327" r:id="rId10"/>
    <p:sldId id="364" r:id="rId11"/>
    <p:sldId id="366" r:id="rId12"/>
    <p:sldId id="367" r:id="rId13"/>
    <p:sldId id="369" r:id="rId14"/>
    <p:sldId id="370" r:id="rId15"/>
    <p:sldId id="372" r:id="rId16"/>
    <p:sldId id="375" r:id="rId17"/>
    <p:sldId id="377" r:id="rId18"/>
    <p:sldId id="378" r:id="rId19"/>
    <p:sldId id="380" r:id="rId20"/>
    <p:sldId id="363" r:id="rId21"/>
    <p:sldId id="373" r:id="rId22"/>
    <p:sldId id="383" r:id="rId23"/>
    <p:sldId id="385" r:id="rId24"/>
    <p:sldId id="386" r:id="rId25"/>
    <p:sldId id="388" r:id="rId26"/>
    <p:sldId id="389" r:id="rId27"/>
    <p:sldId id="391" r:id="rId28"/>
    <p:sldId id="392" r:id="rId29"/>
    <p:sldId id="394" r:id="rId30"/>
    <p:sldId id="395" r:id="rId31"/>
    <p:sldId id="397" r:id="rId32"/>
    <p:sldId id="398" r:id="rId33"/>
    <p:sldId id="400" r:id="rId34"/>
    <p:sldId id="401" r:id="rId35"/>
    <p:sldId id="403" r:id="rId36"/>
    <p:sldId id="404" r:id="rId37"/>
    <p:sldId id="406" r:id="rId38"/>
    <p:sldId id="407" r:id="rId39"/>
    <p:sldId id="410" r:id="rId40"/>
    <p:sldId id="361" r:id="rId41"/>
    <p:sldId id="362" r:id="rId42"/>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itchFamily="34" charset="0"/>
        <a:ea typeface="ＭＳ Ｐゴシック" pitchFamily="34" charset="-128"/>
        <a:cs typeface="+mn-cs"/>
        <a:sym typeface="Arial" pitchFamily="34" charset="0"/>
      </a:defRPr>
    </a:lvl1pPr>
    <a:lvl2pPr marL="457200" algn="l" rtl="0" eaLnBrk="0" fontAlgn="base" hangingPunct="0">
      <a:spcBef>
        <a:spcPct val="0"/>
      </a:spcBef>
      <a:spcAft>
        <a:spcPct val="0"/>
      </a:spcAft>
      <a:defRPr sz="1400" kern="1200">
        <a:solidFill>
          <a:srgbClr val="000000"/>
        </a:solidFill>
        <a:latin typeface="Arial" pitchFamily="34" charset="0"/>
        <a:ea typeface="ＭＳ Ｐゴシック" pitchFamily="34" charset="-128"/>
        <a:cs typeface="+mn-cs"/>
        <a:sym typeface="Arial" pitchFamily="34" charset="0"/>
      </a:defRPr>
    </a:lvl2pPr>
    <a:lvl3pPr marL="914400" algn="l" rtl="0" eaLnBrk="0" fontAlgn="base" hangingPunct="0">
      <a:spcBef>
        <a:spcPct val="0"/>
      </a:spcBef>
      <a:spcAft>
        <a:spcPct val="0"/>
      </a:spcAft>
      <a:defRPr sz="1400" kern="1200">
        <a:solidFill>
          <a:srgbClr val="000000"/>
        </a:solidFill>
        <a:latin typeface="Arial" pitchFamily="34" charset="0"/>
        <a:ea typeface="ＭＳ Ｐゴシック" pitchFamily="34" charset="-128"/>
        <a:cs typeface="+mn-cs"/>
        <a:sym typeface="Arial" pitchFamily="34" charset="0"/>
      </a:defRPr>
    </a:lvl3pPr>
    <a:lvl4pPr marL="1371600" algn="l" rtl="0" eaLnBrk="0" fontAlgn="base" hangingPunct="0">
      <a:spcBef>
        <a:spcPct val="0"/>
      </a:spcBef>
      <a:spcAft>
        <a:spcPct val="0"/>
      </a:spcAft>
      <a:defRPr sz="1400" kern="1200">
        <a:solidFill>
          <a:srgbClr val="000000"/>
        </a:solidFill>
        <a:latin typeface="Arial" pitchFamily="34" charset="0"/>
        <a:ea typeface="ＭＳ Ｐゴシック" pitchFamily="34" charset="-128"/>
        <a:cs typeface="+mn-cs"/>
        <a:sym typeface="Arial" pitchFamily="34" charset="0"/>
      </a:defRPr>
    </a:lvl4pPr>
    <a:lvl5pPr marL="1828800" algn="l" rtl="0" eaLnBrk="0" fontAlgn="base" hangingPunct="0">
      <a:spcBef>
        <a:spcPct val="0"/>
      </a:spcBef>
      <a:spcAft>
        <a:spcPct val="0"/>
      </a:spcAft>
      <a:defRPr sz="1400" kern="1200">
        <a:solidFill>
          <a:srgbClr val="000000"/>
        </a:solidFill>
        <a:latin typeface="Arial" pitchFamily="34" charset="0"/>
        <a:ea typeface="ＭＳ Ｐゴシック" pitchFamily="34" charset="-128"/>
        <a:cs typeface="+mn-cs"/>
        <a:sym typeface="Arial" pitchFamily="34" charset="0"/>
      </a:defRPr>
    </a:lvl5pPr>
    <a:lvl6pPr marL="2286000" algn="l" defTabSz="914400" rtl="0" eaLnBrk="1" latinLnBrk="0" hangingPunct="1">
      <a:defRPr sz="1400" kern="1200">
        <a:solidFill>
          <a:srgbClr val="000000"/>
        </a:solidFill>
        <a:latin typeface="Arial" pitchFamily="34" charset="0"/>
        <a:ea typeface="ＭＳ Ｐゴシック" pitchFamily="34" charset="-128"/>
        <a:cs typeface="+mn-cs"/>
        <a:sym typeface="Arial" pitchFamily="34" charset="0"/>
      </a:defRPr>
    </a:lvl6pPr>
    <a:lvl7pPr marL="2743200" algn="l" defTabSz="914400" rtl="0" eaLnBrk="1" latinLnBrk="0" hangingPunct="1">
      <a:defRPr sz="1400" kern="1200">
        <a:solidFill>
          <a:srgbClr val="000000"/>
        </a:solidFill>
        <a:latin typeface="Arial" pitchFamily="34" charset="0"/>
        <a:ea typeface="ＭＳ Ｐゴシック" pitchFamily="34" charset="-128"/>
        <a:cs typeface="+mn-cs"/>
        <a:sym typeface="Arial" pitchFamily="34" charset="0"/>
      </a:defRPr>
    </a:lvl7pPr>
    <a:lvl8pPr marL="3200400" algn="l" defTabSz="914400" rtl="0" eaLnBrk="1" latinLnBrk="0" hangingPunct="1">
      <a:defRPr sz="1400" kern="1200">
        <a:solidFill>
          <a:srgbClr val="000000"/>
        </a:solidFill>
        <a:latin typeface="Arial" pitchFamily="34" charset="0"/>
        <a:ea typeface="ＭＳ Ｐゴシック" pitchFamily="34" charset="-128"/>
        <a:cs typeface="+mn-cs"/>
        <a:sym typeface="Arial" pitchFamily="34" charset="0"/>
      </a:defRPr>
    </a:lvl8pPr>
    <a:lvl9pPr marL="3657600" algn="l" defTabSz="914400" rtl="0" eaLnBrk="1" latinLnBrk="0" hangingPunct="1">
      <a:defRPr sz="1400" kern="1200">
        <a:solidFill>
          <a:srgbClr val="000000"/>
        </a:solidFill>
        <a:latin typeface="Arial" pitchFamily="34" charset="0"/>
        <a:ea typeface="ＭＳ Ｐゴシック" pitchFamily="34" charset="-128"/>
        <a:cs typeface="+mn-cs"/>
        <a:sym typeface="Arial"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7"/>
  </p:normalViewPr>
  <p:slideViewPr>
    <p:cSldViewPr snapToGrid="0" snapToObjects="1">
      <p:cViewPr varScale="1">
        <p:scale>
          <a:sx n="90" d="100"/>
          <a:sy n="90" d="100"/>
        </p:scale>
        <p:origin x="1626" y="8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6" d="100"/>
          <a:sy n="86" d="100"/>
        </p:scale>
        <p:origin x="3928"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Header Placeholder 1"/>
          <p:cNvSpPr>
            <a:spLocks noGrp="1"/>
          </p:cNvSpPr>
          <p:nvPr>
            <p:ph type="hdr" sz="quarter"/>
          </p:nvPr>
        </p:nvSpPr>
        <p:spPr bwMode="auto">
          <a:xfrm>
            <a:off x="0" y="0"/>
            <a:ext cx="2971800" cy="457200"/>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a:cs typeface="Arial" pitchFamily="34" charset="0"/>
              </a:defRPr>
            </a:lvl1pPr>
          </a:lstStyle>
          <a:p>
            <a:endParaRPr lang="en-US" altLang="en-US"/>
          </a:p>
        </p:txBody>
      </p:sp>
      <p:sp>
        <p:nvSpPr>
          <p:cNvPr id="1433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vl1pPr>
          </a:lstStyle>
          <a:p>
            <a:fld id="{6BEF7C2F-7299-4B80-9B00-67DB6DE42508}" type="datetimeFigureOut">
              <a:rPr lang="en-US" altLang="en-US"/>
              <a:pPr/>
              <a:t>9/12/2025</a:t>
            </a:fld>
            <a:endParaRPr lang="en-US" altLang="en-US"/>
          </a:p>
        </p:txBody>
      </p:sp>
      <p:sp>
        <p:nvSpPr>
          <p:cNvPr id="14340" name="Footer Placeholder 3"/>
          <p:cNvSpPr>
            <a:spLocks noGrp="1"/>
          </p:cNvSpPr>
          <p:nvPr>
            <p:ph type="ftr" sz="quarter" idx="2"/>
          </p:nvPr>
        </p:nvSpPr>
        <p:spPr bwMode="auto">
          <a:xfrm>
            <a:off x="0" y="8685213"/>
            <a:ext cx="2971800" cy="457200"/>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cs typeface="Arial" pitchFamily="34" charset="0"/>
              </a:defRPr>
            </a:lvl1pPr>
          </a:lstStyle>
          <a:p>
            <a:endParaRPr lang="en-US" altLang="en-US"/>
          </a:p>
        </p:txBody>
      </p:sp>
      <p:sp>
        <p:nvSpPr>
          <p:cNvPr id="14341" name="Slide Number Placeholder 4"/>
          <p:cNvSpPr>
            <a:spLocks noGrp="1"/>
          </p:cNvSpPr>
          <p:nvPr>
            <p:ph type="sldNum" sz="quarter" idx="3"/>
          </p:nvPr>
        </p:nvSpPr>
        <p:spPr bwMode="auto">
          <a:xfrm>
            <a:off x="3884613"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eaLnBrk="1" hangingPunct="1">
              <a:defRPr sz="1200"/>
            </a:lvl1pPr>
          </a:lstStyle>
          <a:p>
            <a:fld id="{60CCB025-D5E0-40C5-A78B-102A5CC9D052}" type="slidenum">
              <a:rPr lang="en-US" altLang="en-US"/>
              <a:pPr/>
              <a:t>‹#›</a:t>
            </a:fld>
            <a:endParaRPr lang="en-US" altLang="en-US"/>
          </a:p>
        </p:txBody>
      </p:sp>
    </p:spTree>
    <p:extLst>
      <p:ext uri="{BB962C8B-B14F-4D97-AF65-F5344CB8AC3E}">
        <p14:creationId xmlns:p14="http://schemas.microsoft.com/office/powerpoint/2010/main" val="1202363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Shape 3"/>
          <p:cNvSpPr>
            <a:spLocks noGrp="1" noRot="1" noChangeAspec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 name="Shape 4"/>
          <p:cNvSpPr txBox="1">
            <a:spLocks noGrp="1"/>
          </p:cNvSpPr>
          <p:nvPr>
            <p:ph type="body" idx="1"/>
          </p:nvPr>
        </p:nvSpPr>
        <p:spPr>
          <a:xfrm>
            <a:off x="685800" y="4343400"/>
            <a:ext cx="5486400" cy="4114800"/>
          </a:xfrm>
          <a:prstGeom prst="rect">
            <a:avLst/>
          </a:prstGeom>
          <a:noFill/>
          <a:ln>
            <a:noFill/>
          </a:ln>
        </p:spPr>
        <p:txBody>
          <a:bodyPr vert="horz" wrap="square" lIns="91425" tIns="91425" rIns="91425" bIns="91425" numCol="1" anchor="t" anchorCtr="0" compatLnSpc="1">
            <a:prstTxWarp prst="textNoShape">
              <a:avLst/>
            </a:prstTxWarp>
          </a:bodyPr>
          <a:lstStyle/>
          <a:p>
            <a:pPr lvl="0"/>
            <a:endParaRPr lang="en-US" altLang="en-US"/>
          </a:p>
        </p:txBody>
      </p:sp>
    </p:spTree>
    <p:extLst>
      <p:ext uri="{BB962C8B-B14F-4D97-AF65-F5344CB8AC3E}">
        <p14:creationId xmlns:p14="http://schemas.microsoft.com/office/powerpoint/2010/main" val="2534078360"/>
      </p:ext>
    </p:extLst>
  </p:cSld>
  <p:clrMap bg1="lt1" tx1="dk1" bg2="dk2" tx2="lt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1143000" indent="-228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600200" indent="-228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2057400" indent="-228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A177BDBA-AC62-492F-8C2B-E11AFE6D8CB3}" type="slidenum">
              <a:rPr lang="en-US" smtClean="0"/>
              <a:pPr>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4AF25-C1DE-F79E-51A3-E8A37C79ED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F8A441-EC73-EA22-FFBE-6D3E466AB61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BB1D61A-00B3-3ED0-4D47-338B6E3A4E76}"/>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6CC2393D-5380-8034-F477-41C695F719B3}"/>
              </a:ext>
            </a:extLst>
          </p:cNvPr>
          <p:cNvSpPr>
            <a:spLocks noGrp="1"/>
          </p:cNvSpPr>
          <p:nvPr>
            <p:ph type="sldNum" sz="quarter" idx="10"/>
          </p:nvPr>
        </p:nvSpPr>
        <p:spPr>
          <a:xfrm>
            <a:off x="3884613" y="8685213"/>
            <a:ext cx="2971800" cy="457200"/>
          </a:xfrm>
          <a:prstGeom prst="rect">
            <a:avLst/>
          </a:prstGeom>
        </p:spPr>
        <p:txBody>
          <a:bodyPr/>
          <a:lstStyle/>
          <a:p>
            <a:pPr>
              <a:defRPr/>
            </a:pPr>
            <a:fld id="{A177BDBA-AC62-492F-8C2B-E11AFE6D8CB3}" type="slidenum">
              <a:rPr lang="en-US" smtClean="0"/>
              <a:pPr>
                <a:defRPr/>
              </a:pPr>
              <a:t>13</a:t>
            </a:fld>
            <a:endParaRPr lang="en-US"/>
          </a:p>
        </p:txBody>
      </p:sp>
    </p:spTree>
    <p:extLst>
      <p:ext uri="{BB962C8B-B14F-4D97-AF65-F5344CB8AC3E}">
        <p14:creationId xmlns:p14="http://schemas.microsoft.com/office/powerpoint/2010/main" val="1204382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75BB4-D713-B244-6F59-D5CD89639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108E67-C1A5-BC47-A35E-5FAC9A61587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446F185-D860-2950-FF80-7AD9B6ACCFA5}"/>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4AD3C1B4-AF04-597C-B398-8D152C8AC47D}"/>
              </a:ext>
            </a:extLst>
          </p:cNvPr>
          <p:cNvSpPr>
            <a:spLocks noGrp="1"/>
          </p:cNvSpPr>
          <p:nvPr>
            <p:ph type="sldNum" sz="quarter" idx="10"/>
          </p:nvPr>
        </p:nvSpPr>
        <p:spPr>
          <a:xfrm>
            <a:off x="3884613" y="8685213"/>
            <a:ext cx="2971800" cy="457200"/>
          </a:xfrm>
          <a:prstGeom prst="rect">
            <a:avLst/>
          </a:prstGeom>
        </p:spPr>
        <p:txBody>
          <a:bodyPr/>
          <a:lstStyle/>
          <a:p>
            <a:pPr>
              <a:defRPr/>
            </a:pPr>
            <a:fld id="{A177BDBA-AC62-492F-8C2B-E11AFE6D8CB3}" type="slidenum">
              <a:rPr lang="en-US" smtClean="0"/>
              <a:pPr>
                <a:defRPr/>
              </a:pPr>
              <a:t>14</a:t>
            </a:fld>
            <a:endParaRPr lang="en-US"/>
          </a:p>
        </p:txBody>
      </p:sp>
    </p:spTree>
    <p:extLst>
      <p:ext uri="{BB962C8B-B14F-4D97-AF65-F5344CB8AC3E}">
        <p14:creationId xmlns:p14="http://schemas.microsoft.com/office/powerpoint/2010/main" val="987362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BFE63-2977-384E-7090-13D0A12818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8B9AAB-4401-C709-0147-3CCF8A55868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99A6E83-4B07-34C9-547A-FC0C46B3A872}"/>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0F87C2C5-63DB-373E-745F-7B2AF32F6D3C}"/>
              </a:ext>
            </a:extLst>
          </p:cNvPr>
          <p:cNvSpPr>
            <a:spLocks noGrp="1"/>
          </p:cNvSpPr>
          <p:nvPr>
            <p:ph type="sldNum" sz="quarter" idx="10"/>
          </p:nvPr>
        </p:nvSpPr>
        <p:spPr>
          <a:xfrm>
            <a:off x="3884613" y="8685213"/>
            <a:ext cx="2971800" cy="457200"/>
          </a:xfrm>
          <a:prstGeom prst="rect">
            <a:avLst/>
          </a:prstGeom>
        </p:spPr>
        <p:txBody>
          <a:bodyPr/>
          <a:lstStyle/>
          <a:p>
            <a:pPr>
              <a:defRPr/>
            </a:pPr>
            <a:fld id="{A177BDBA-AC62-492F-8C2B-E11AFE6D8CB3}" type="slidenum">
              <a:rPr lang="en-US" smtClean="0"/>
              <a:pPr>
                <a:defRPr/>
              </a:pPr>
              <a:t>15</a:t>
            </a:fld>
            <a:endParaRPr lang="en-US"/>
          </a:p>
        </p:txBody>
      </p:sp>
    </p:spTree>
    <p:extLst>
      <p:ext uri="{BB962C8B-B14F-4D97-AF65-F5344CB8AC3E}">
        <p14:creationId xmlns:p14="http://schemas.microsoft.com/office/powerpoint/2010/main" val="2409753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17DDA-4035-B2A4-FE86-0403CD49C2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DF89D3-AF08-2B06-CA83-EFDBDAEC772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19A60FE-47F3-B4CB-67C9-1CA3F8FDE2C3}"/>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BA8AE08A-8A50-C27A-5A6B-7FAAA53F0694}"/>
              </a:ext>
            </a:extLst>
          </p:cNvPr>
          <p:cNvSpPr>
            <a:spLocks noGrp="1"/>
          </p:cNvSpPr>
          <p:nvPr>
            <p:ph type="sldNum" sz="quarter" idx="10"/>
          </p:nvPr>
        </p:nvSpPr>
        <p:spPr>
          <a:xfrm>
            <a:off x="3884613" y="8685213"/>
            <a:ext cx="2971800" cy="457200"/>
          </a:xfrm>
          <a:prstGeom prst="rect">
            <a:avLst/>
          </a:prstGeom>
        </p:spPr>
        <p:txBody>
          <a:bodyPr/>
          <a:lstStyle/>
          <a:p>
            <a:pPr>
              <a:defRPr/>
            </a:pPr>
            <a:fld id="{A177BDBA-AC62-492F-8C2B-E11AFE6D8CB3}" type="slidenum">
              <a:rPr lang="en-US" smtClean="0"/>
              <a:pPr>
                <a:defRPr/>
              </a:pPr>
              <a:t>16</a:t>
            </a:fld>
            <a:endParaRPr lang="en-US"/>
          </a:p>
        </p:txBody>
      </p:sp>
    </p:spTree>
    <p:extLst>
      <p:ext uri="{BB962C8B-B14F-4D97-AF65-F5344CB8AC3E}">
        <p14:creationId xmlns:p14="http://schemas.microsoft.com/office/powerpoint/2010/main" val="2963799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5406A-345A-CD05-7BD6-E2A7EB241B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A13F45-D8F3-903F-719F-2E59454C9C9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DD2B102-2A4B-4C82-A98A-F74568A75D2C}"/>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F8589E39-D2E5-9C49-A705-652641037F5E}"/>
              </a:ext>
            </a:extLst>
          </p:cNvPr>
          <p:cNvSpPr>
            <a:spLocks noGrp="1"/>
          </p:cNvSpPr>
          <p:nvPr>
            <p:ph type="sldNum" sz="quarter" idx="10"/>
          </p:nvPr>
        </p:nvSpPr>
        <p:spPr>
          <a:xfrm>
            <a:off x="3884613" y="8685213"/>
            <a:ext cx="2971800" cy="457200"/>
          </a:xfrm>
          <a:prstGeom prst="rect">
            <a:avLst/>
          </a:prstGeom>
        </p:spPr>
        <p:txBody>
          <a:bodyPr/>
          <a:lstStyle/>
          <a:p>
            <a:pPr>
              <a:defRPr/>
            </a:pPr>
            <a:fld id="{A177BDBA-AC62-492F-8C2B-E11AFE6D8CB3}" type="slidenum">
              <a:rPr lang="en-US" smtClean="0"/>
              <a:pPr>
                <a:defRPr/>
              </a:pPr>
              <a:t>17</a:t>
            </a:fld>
            <a:endParaRPr lang="en-US"/>
          </a:p>
        </p:txBody>
      </p:sp>
    </p:spTree>
    <p:extLst>
      <p:ext uri="{BB962C8B-B14F-4D97-AF65-F5344CB8AC3E}">
        <p14:creationId xmlns:p14="http://schemas.microsoft.com/office/powerpoint/2010/main" val="1660102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BFD2E-0541-0BAF-A925-727162210F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B61AC0-FF0C-139A-B748-F94C5C63240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5F27D8A-FA78-8EBF-7C92-49AB2625E966}"/>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4402FA99-1E07-E61C-CBB0-E65CDF4726A8}"/>
              </a:ext>
            </a:extLst>
          </p:cNvPr>
          <p:cNvSpPr>
            <a:spLocks noGrp="1"/>
          </p:cNvSpPr>
          <p:nvPr>
            <p:ph type="sldNum" sz="quarter" idx="10"/>
          </p:nvPr>
        </p:nvSpPr>
        <p:spPr>
          <a:xfrm>
            <a:off x="3884613" y="8685213"/>
            <a:ext cx="2971800" cy="457200"/>
          </a:xfrm>
          <a:prstGeom prst="rect">
            <a:avLst/>
          </a:prstGeom>
        </p:spPr>
        <p:txBody>
          <a:bodyPr/>
          <a:lstStyle/>
          <a:p>
            <a:pPr>
              <a:defRPr/>
            </a:pPr>
            <a:fld id="{A177BDBA-AC62-492F-8C2B-E11AFE6D8CB3}" type="slidenum">
              <a:rPr lang="en-US" smtClean="0"/>
              <a:pPr>
                <a:defRPr/>
              </a:pPr>
              <a:t>18</a:t>
            </a:fld>
            <a:endParaRPr lang="en-US"/>
          </a:p>
        </p:txBody>
      </p:sp>
    </p:spTree>
    <p:extLst>
      <p:ext uri="{BB962C8B-B14F-4D97-AF65-F5344CB8AC3E}">
        <p14:creationId xmlns:p14="http://schemas.microsoft.com/office/powerpoint/2010/main" val="3722485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08ABC-6F47-713B-7A1A-ECB7D8AF43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666FE9-A90B-12F8-F34C-2DA0176222F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B4856AE-FE5D-08A9-EA04-D251CFB30081}"/>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06365607-DB05-72A8-B579-9D99E77ABC78}"/>
              </a:ext>
            </a:extLst>
          </p:cNvPr>
          <p:cNvSpPr>
            <a:spLocks noGrp="1"/>
          </p:cNvSpPr>
          <p:nvPr>
            <p:ph type="sldNum" sz="quarter" idx="10"/>
          </p:nvPr>
        </p:nvSpPr>
        <p:spPr>
          <a:xfrm>
            <a:off x="3884613" y="8685213"/>
            <a:ext cx="2971800" cy="457200"/>
          </a:xfrm>
          <a:prstGeom prst="rect">
            <a:avLst/>
          </a:prstGeom>
        </p:spPr>
        <p:txBody>
          <a:bodyPr/>
          <a:lstStyle/>
          <a:p>
            <a:pPr>
              <a:defRPr/>
            </a:pPr>
            <a:fld id="{A177BDBA-AC62-492F-8C2B-E11AFE6D8CB3}" type="slidenum">
              <a:rPr lang="en-US" smtClean="0"/>
              <a:pPr>
                <a:defRPr/>
              </a:pPr>
              <a:t>19</a:t>
            </a:fld>
            <a:endParaRPr lang="en-US"/>
          </a:p>
        </p:txBody>
      </p:sp>
    </p:spTree>
    <p:extLst>
      <p:ext uri="{BB962C8B-B14F-4D97-AF65-F5344CB8AC3E}">
        <p14:creationId xmlns:p14="http://schemas.microsoft.com/office/powerpoint/2010/main" val="1732389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E769C-9805-D8E7-D031-F90EA21845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5D4FF9-CF07-D975-0423-8EB97C975D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3EA29F-3D6B-1E53-9AA3-598702AB6F7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A5E2F0-C710-B416-8604-93B25BFACB3D}"/>
              </a:ext>
            </a:extLst>
          </p:cNvPr>
          <p:cNvSpPr>
            <a:spLocks noGrp="1"/>
          </p:cNvSpPr>
          <p:nvPr>
            <p:ph type="sldNum" sz="quarter" idx="10"/>
          </p:nvPr>
        </p:nvSpPr>
        <p:spPr>
          <a:xfrm>
            <a:off x="3884613" y="8685213"/>
            <a:ext cx="2971800" cy="457200"/>
          </a:xfrm>
          <a:prstGeom prst="rect">
            <a:avLst/>
          </a:prstGeom>
        </p:spPr>
        <p:txBody>
          <a:bodyPr/>
          <a:lstStyle/>
          <a:p>
            <a:fld id="{CD85FC2B-0E8E-4A69-AA48-94879813F0A0}" type="slidenum">
              <a:rPr lang="en-US" smtClean="0"/>
              <a:pPr/>
              <a:t>20</a:t>
            </a:fld>
            <a:endParaRPr lang="en-US" dirty="0"/>
          </a:p>
        </p:txBody>
      </p:sp>
    </p:spTree>
    <p:extLst>
      <p:ext uri="{BB962C8B-B14F-4D97-AF65-F5344CB8AC3E}">
        <p14:creationId xmlns:p14="http://schemas.microsoft.com/office/powerpoint/2010/main" val="3651069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93ABB-163A-763C-680C-FF23462DFD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84A1EA-47DB-23A9-24D6-B11D8B8DE1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65829A-5FE9-A941-4B57-3142BC5A72A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46BDD3-6CE0-D9EA-D970-54371F9FF90A}"/>
              </a:ext>
            </a:extLst>
          </p:cNvPr>
          <p:cNvSpPr>
            <a:spLocks noGrp="1"/>
          </p:cNvSpPr>
          <p:nvPr>
            <p:ph type="sldNum" sz="quarter" idx="10"/>
          </p:nvPr>
        </p:nvSpPr>
        <p:spPr>
          <a:xfrm>
            <a:off x="3884613" y="8685213"/>
            <a:ext cx="2971800" cy="457200"/>
          </a:xfrm>
          <a:prstGeom prst="rect">
            <a:avLst/>
          </a:prstGeom>
        </p:spPr>
        <p:txBody>
          <a:bodyPr/>
          <a:lstStyle/>
          <a:p>
            <a:fld id="{CD85FC2B-0E8E-4A69-AA48-94879813F0A0}" type="slidenum">
              <a:rPr lang="en-US" smtClean="0"/>
              <a:pPr/>
              <a:t>21</a:t>
            </a:fld>
            <a:endParaRPr lang="en-US" dirty="0"/>
          </a:p>
        </p:txBody>
      </p:sp>
    </p:spTree>
    <p:extLst>
      <p:ext uri="{BB962C8B-B14F-4D97-AF65-F5344CB8AC3E}">
        <p14:creationId xmlns:p14="http://schemas.microsoft.com/office/powerpoint/2010/main" val="1309341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E1C95-E9AB-9109-649D-F4960633E0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49DA09-0F37-09C0-7CB2-140BEDBE91B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DE1F4C1-6F0F-B5B7-A852-60B3E07490CF}"/>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7B1952AE-0D59-EB05-0F9E-C7046E71E675}"/>
              </a:ext>
            </a:extLst>
          </p:cNvPr>
          <p:cNvSpPr>
            <a:spLocks noGrp="1"/>
          </p:cNvSpPr>
          <p:nvPr>
            <p:ph type="sldNum" sz="quarter" idx="10"/>
          </p:nvPr>
        </p:nvSpPr>
        <p:spPr>
          <a:xfrm>
            <a:off x="3884613" y="8685213"/>
            <a:ext cx="2971800" cy="457200"/>
          </a:xfrm>
          <a:prstGeom prst="rect">
            <a:avLst/>
          </a:prstGeom>
        </p:spPr>
        <p:txBody>
          <a:bodyPr/>
          <a:lstStyle/>
          <a:p>
            <a:pPr>
              <a:defRPr/>
            </a:pPr>
            <a:fld id="{A177BDBA-AC62-492F-8C2B-E11AFE6D8CB3}" type="slidenum">
              <a:rPr lang="en-US" smtClean="0"/>
              <a:pPr>
                <a:defRPr/>
              </a:pPr>
              <a:t>22</a:t>
            </a:fld>
            <a:endParaRPr lang="en-US"/>
          </a:p>
        </p:txBody>
      </p:sp>
    </p:spTree>
    <p:extLst>
      <p:ext uri="{BB962C8B-B14F-4D97-AF65-F5344CB8AC3E}">
        <p14:creationId xmlns:p14="http://schemas.microsoft.com/office/powerpoint/2010/main" val="2538482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A177BDBA-AC62-492F-8C2B-E11AFE6D8CB3}" type="slidenum">
              <a:rPr lang="en-US" smtClean="0"/>
              <a:pPr>
                <a:defRPr/>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303B9-956E-FEB5-C7C5-804DA18C09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7D96C2-6339-3E0D-4FEE-76A9D1EB73A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98147EB-0605-1795-9881-E893CC7954DB}"/>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741BE2AF-2340-9488-4202-1BF53868F01B}"/>
              </a:ext>
            </a:extLst>
          </p:cNvPr>
          <p:cNvSpPr>
            <a:spLocks noGrp="1"/>
          </p:cNvSpPr>
          <p:nvPr>
            <p:ph type="sldNum" sz="quarter" idx="10"/>
          </p:nvPr>
        </p:nvSpPr>
        <p:spPr>
          <a:xfrm>
            <a:off x="3884613" y="8685213"/>
            <a:ext cx="2971800" cy="457200"/>
          </a:xfrm>
          <a:prstGeom prst="rect">
            <a:avLst/>
          </a:prstGeom>
        </p:spPr>
        <p:txBody>
          <a:bodyPr/>
          <a:lstStyle/>
          <a:p>
            <a:pPr>
              <a:defRPr/>
            </a:pPr>
            <a:fld id="{A177BDBA-AC62-492F-8C2B-E11AFE6D8CB3}" type="slidenum">
              <a:rPr lang="en-US" smtClean="0"/>
              <a:pPr>
                <a:defRPr/>
              </a:pPr>
              <a:t>23</a:t>
            </a:fld>
            <a:endParaRPr lang="en-US"/>
          </a:p>
        </p:txBody>
      </p:sp>
    </p:spTree>
    <p:extLst>
      <p:ext uri="{BB962C8B-B14F-4D97-AF65-F5344CB8AC3E}">
        <p14:creationId xmlns:p14="http://schemas.microsoft.com/office/powerpoint/2010/main" val="3688070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72C36-BC45-3812-6164-64DBDBB3AE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192667-403D-305E-931E-1C237376BBD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C96EFB8-1BA5-056F-2EF6-B456E7499860}"/>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D8490F1B-26EB-C432-0F5F-76FF20B09128}"/>
              </a:ext>
            </a:extLst>
          </p:cNvPr>
          <p:cNvSpPr>
            <a:spLocks noGrp="1"/>
          </p:cNvSpPr>
          <p:nvPr>
            <p:ph type="sldNum" sz="quarter" idx="10"/>
          </p:nvPr>
        </p:nvSpPr>
        <p:spPr>
          <a:xfrm>
            <a:off x="3884613" y="8685213"/>
            <a:ext cx="2971800" cy="457200"/>
          </a:xfrm>
          <a:prstGeom prst="rect">
            <a:avLst/>
          </a:prstGeom>
        </p:spPr>
        <p:txBody>
          <a:bodyPr/>
          <a:lstStyle/>
          <a:p>
            <a:pPr>
              <a:defRPr/>
            </a:pPr>
            <a:fld id="{A177BDBA-AC62-492F-8C2B-E11AFE6D8CB3}" type="slidenum">
              <a:rPr lang="en-US" smtClean="0"/>
              <a:pPr>
                <a:defRPr/>
              </a:pPr>
              <a:t>24</a:t>
            </a:fld>
            <a:endParaRPr lang="en-US"/>
          </a:p>
        </p:txBody>
      </p:sp>
    </p:spTree>
    <p:extLst>
      <p:ext uri="{BB962C8B-B14F-4D97-AF65-F5344CB8AC3E}">
        <p14:creationId xmlns:p14="http://schemas.microsoft.com/office/powerpoint/2010/main" val="1529898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3998B-0C50-2D2D-1E3A-F27E341BE5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B24E02-BA1E-1FC3-1FF5-480A6E4B4E0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86185AC-6FE7-04F4-81A5-B878B6BF21D4}"/>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379F75DE-D5B0-1501-DF04-952C27192B89}"/>
              </a:ext>
            </a:extLst>
          </p:cNvPr>
          <p:cNvSpPr>
            <a:spLocks noGrp="1"/>
          </p:cNvSpPr>
          <p:nvPr>
            <p:ph type="sldNum" sz="quarter" idx="10"/>
          </p:nvPr>
        </p:nvSpPr>
        <p:spPr>
          <a:xfrm>
            <a:off x="3884613" y="8685213"/>
            <a:ext cx="2971800" cy="457200"/>
          </a:xfrm>
          <a:prstGeom prst="rect">
            <a:avLst/>
          </a:prstGeom>
        </p:spPr>
        <p:txBody>
          <a:bodyPr/>
          <a:lstStyle/>
          <a:p>
            <a:pPr>
              <a:defRPr/>
            </a:pPr>
            <a:fld id="{A177BDBA-AC62-492F-8C2B-E11AFE6D8CB3}" type="slidenum">
              <a:rPr lang="en-US" smtClean="0"/>
              <a:pPr>
                <a:defRPr/>
              </a:pPr>
              <a:t>25</a:t>
            </a:fld>
            <a:endParaRPr lang="en-US"/>
          </a:p>
        </p:txBody>
      </p:sp>
    </p:spTree>
    <p:extLst>
      <p:ext uri="{BB962C8B-B14F-4D97-AF65-F5344CB8AC3E}">
        <p14:creationId xmlns:p14="http://schemas.microsoft.com/office/powerpoint/2010/main" val="539832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3CDEF-3C87-0919-9A65-F1936ED943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3753CF-CF85-DE5D-1FCE-8DDF6654F7F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C7E55C0-9C79-0AE7-2F07-377EF04259AB}"/>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F845DAC7-EEA4-9810-25FE-159968565E67}"/>
              </a:ext>
            </a:extLst>
          </p:cNvPr>
          <p:cNvSpPr>
            <a:spLocks noGrp="1"/>
          </p:cNvSpPr>
          <p:nvPr>
            <p:ph type="sldNum" sz="quarter" idx="10"/>
          </p:nvPr>
        </p:nvSpPr>
        <p:spPr>
          <a:xfrm>
            <a:off x="3884613" y="8685213"/>
            <a:ext cx="2971800" cy="457200"/>
          </a:xfrm>
          <a:prstGeom prst="rect">
            <a:avLst/>
          </a:prstGeom>
        </p:spPr>
        <p:txBody>
          <a:bodyPr/>
          <a:lstStyle/>
          <a:p>
            <a:pPr>
              <a:defRPr/>
            </a:pPr>
            <a:fld id="{A177BDBA-AC62-492F-8C2B-E11AFE6D8CB3}" type="slidenum">
              <a:rPr lang="en-US" smtClean="0"/>
              <a:pPr>
                <a:defRPr/>
              </a:pPr>
              <a:t>26</a:t>
            </a:fld>
            <a:endParaRPr lang="en-US"/>
          </a:p>
        </p:txBody>
      </p:sp>
    </p:spTree>
    <p:extLst>
      <p:ext uri="{BB962C8B-B14F-4D97-AF65-F5344CB8AC3E}">
        <p14:creationId xmlns:p14="http://schemas.microsoft.com/office/powerpoint/2010/main" val="1236200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9881B-099F-CC92-434E-1B97D9D2E7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58C36E-27B5-BDFE-1034-AA30D532301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63156AD-EC38-A34B-E1E3-7BFE1DB555DA}"/>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AFB0EE75-718D-F607-9F1D-8783F849C4E2}"/>
              </a:ext>
            </a:extLst>
          </p:cNvPr>
          <p:cNvSpPr>
            <a:spLocks noGrp="1"/>
          </p:cNvSpPr>
          <p:nvPr>
            <p:ph type="sldNum" sz="quarter" idx="10"/>
          </p:nvPr>
        </p:nvSpPr>
        <p:spPr>
          <a:xfrm>
            <a:off x="3884613" y="8685213"/>
            <a:ext cx="2971800" cy="457200"/>
          </a:xfrm>
          <a:prstGeom prst="rect">
            <a:avLst/>
          </a:prstGeom>
        </p:spPr>
        <p:txBody>
          <a:bodyPr/>
          <a:lstStyle/>
          <a:p>
            <a:pPr>
              <a:defRPr/>
            </a:pPr>
            <a:fld id="{A177BDBA-AC62-492F-8C2B-E11AFE6D8CB3}" type="slidenum">
              <a:rPr lang="en-US" smtClean="0"/>
              <a:pPr>
                <a:defRPr/>
              </a:pPr>
              <a:t>27</a:t>
            </a:fld>
            <a:endParaRPr lang="en-US"/>
          </a:p>
        </p:txBody>
      </p:sp>
    </p:spTree>
    <p:extLst>
      <p:ext uri="{BB962C8B-B14F-4D97-AF65-F5344CB8AC3E}">
        <p14:creationId xmlns:p14="http://schemas.microsoft.com/office/powerpoint/2010/main" val="2166060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2DFD8-4685-365E-C2DA-776C6CFEF3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29DA15-5636-CC6B-5DD7-9F7A9BAB1F6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56CC6E0-AF13-1DA7-A956-E520ED2BAB56}"/>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A2475194-55DF-81F5-5077-11E423C970FC}"/>
              </a:ext>
            </a:extLst>
          </p:cNvPr>
          <p:cNvSpPr>
            <a:spLocks noGrp="1"/>
          </p:cNvSpPr>
          <p:nvPr>
            <p:ph type="sldNum" sz="quarter" idx="10"/>
          </p:nvPr>
        </p:nvSpPr>
        <p:spPr>
          <a:xfrm>
            <a:off x="3884613" y="8685213"/>
            <a:ext cx="2971800" cy="457200"/>
          </a:xfrm>
          <a:prstGeom prst="rect">
            <a:avLst/>
          </a:prstGeom>
        </p:spPr>
        <p:txBody>
          <a:bodyPr/>
          <a:lstStyle/>
          <a:p>
            <a:pPr>
              <a:defRPr/>
            </a:pPr>
            <a:fld id="{A177BDBA-AC62-492F-8C2B-E11AFE6D8CB3}" type="slidenum">
              <a:rPr lang="en-US" smtClean="0"/>
              <a:pPr>
                <a:defRPr/>
              </a:pPr>
              <a:t>28</a:t>
            </a:fld>
            <a:endParaRPr lang="en-US"/>
          </a:p>
        </p:txBody>
      </p:sp>
    </p:spTree>
    <p:extLst>
      <p:ext uri="{BB962C8B-B14F-4D97-AF65-F5344CB8AC3E}">
        <p14:creationId xmlns:p14="http://schemas.microsoft.com/office/powerpoint/2010/main" val="3278685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A056B-43E2-F629-AD5B-09854E54C6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1EBA0A-7BA1-A189-9FFB-F9110E60BA1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01EA687-24E0-428F-3FB9-3F01D35F0F3D}"/>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7BFF4D09-8FF4-B45D-0A8D-A696B71D24E1}"/>
              </a:ext>
            </a:extLst>
          </p:cNvPr>
          <p:cNvSpPr>
            <a:spLocks noGrp="1"/>
          </p:cNvSpPr>
          <p:nvPr>
            <p:ph type="sldNum" sz="quarter" idx="10"/>
          </p:nvPr>
        </p:nvSpPr>
        <p:spPr>
          <a:xfrm>
            <a:off x="3884613" y="8685213"/>
            <a:ext cx="2971800" cy="457200"/>
          </a:xfrm>
          <a:prstGeom prst="rect">
            <a:avLst/>
          </a:prstGeom>
        </p:spPr>
        <p:txBody>
          <a:bodyPr/>
          <a:lstStyle/>
          <a:p>
            <a:pPr>
              <a:defRPr/>
            </a:pPr>
            <a:fld id="{A177BDBA-AC62-492F-8C2B-E11AFE6D8CB3}" type="slidenum">
              <a:rPr lang="en-US" smtClean="0"/>
              <a:pPr>
                <a:defRPr/>
              </a:pPr>
              <a:t>29</a:t>
            </a:fld>
            <a:endParaRPr lang="en-US"/>
          </a:p>
        </p:txBody>
      </p:sp>
    </p:spTree>
    <p:extLst>
      <p:ext uri="{BB962C8B-B14F-4D97-AF65-F5344CB8AC3E}">
        <p14:creationId xmlns:p14="http://schemas.microsoft.com/office/powerpoint/2010/main" val="1234229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D0703-B52D-DD6D-2AF3-FB1C032347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A404-6265-EB71-0F83-8DB11CFA908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1A7E67F-4AEE-E964-FEB6-D4313F5D3CE1}"/>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9F60D13C-589C-9AF5-3CC9-52EE1EC4CD76}"/>
              </a:ext>
            </a:extLst>
          </p:cNvPr>
          <p:cNvSpPr>
            <a:spLocks noGrp="1"/>
          </p:cNvSpPr>
          <p:nvPr>
            <p:ph type="sldNum" sz="quarter" idx="10"/>
          </p:nvPr>
        </p:nvSpPr>
        <p:spPr>
          <a:xfrm>
            <a:off x="3884613" y="8685213"/>
            <a:ext cx="2971800" cy="457200"/>
          </a:xfrm>
          <a:prstGeom prst="rect">
            <a:avLst/>
          </a:prstGeom>
        </p:spPr>
        <p:txBody>
          <a:bodyPr/>
          <a:lstStyle/>
          <a:p>
            <a:pPr>
              <a:defRPr/>
            </a:pPr>
            <a:fld id="{A177BDBA-AC62-492F-8C2B-E11AFE6D8CB3}" type="slidenum">
              <a:rPr lang="en-US" smtClean="0"/>
              <a:pPr>
                <a:defRPr/>
              </a:pPr>
              <a:t>30</a:t>
            </a:fld>
            <a:endParaRPr lang="en-US"/>
          </a:p>
        </p:txBody>
      </p:sp>
    </p:spTree>
    <p:extLst>
      <p:ext uri="{BB962C8B-B14F-4D97-AF65-F5344CB8AC3E}">
        <p14:creationId xmlns:p14="http://schemas.microsoft.com/office/powerpoint/2010/main" val="3803035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D97FB-E11F-2AB4-13A6-1445BB8A5A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D176D9-8CB5-2DD7-9C33-1FF9038BB21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E56EC8C-E85A-CA65-CB15-D7479ECF945E}"/>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EA9C3A34-A44E-ADD1-950D-EFA1F77BE177}"/>
              </a:ext>
            </a:extLst>
          </p:cNvPr>
          <p:cNvSpPr>
            <a:spLocks noGrp="1"/>
          </p:cNvSpPr>
          <p:nvPr>
            <p:ph type="sldNum" sz="quarter" idx="10"/>
          </p:nvPr>
        </p:nvSpPr>
        <p:spPr>
          <a:xfrm>
            <a:off x="3884613" y="8685213"/>
            <a:ext cx="2971800" cy="457200"/>
          </a:xfrm>
          <a:prstGeom prst="rect">
            <a:avLst/>
          </a:prstGeom>
        </p:spPr>
        <p:txBody>
          <a:bodyPr/>
          <a:lstStyle/>
          <a:p>
            <a:pPr>
              <a:defRPr/>
            </a:pPr>
            <a:fld id="{A177BDBA-AC62-492F-8C2B-E11AFE6D8CB3}" type="slidenum">
              <a:rPr lang="en-US" smtClean="0"/>
              <a:pPr>
                <a:defRPr/>
              </a:pPr>
              <a:t>31</a:t>
            </a:fld>
            <a:endParaRPr lang="en-US"/>
          </a:p>
        </p:txBody>
      </p:sp>
    </p:spTree>
    <p:extLst>
      <p:ext uri="{BB962C8B-B14F-4D97-AF65-F5344CB8AC3E}">
        <p14:creationId xmlns:p14="http://schemas.microsoft.com/office/powerpoint/2010/main" val="2780050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428BC-7338-57C2-F879-9D64F7F18B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A23737-EA40-83BB-B066-80293F7C5F9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C589917-2083-D067-650C-B14CC2BC1B96}"/>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A1831935-DE47-4649-05A0-4CA126D9F1DD}"/>
              </a:ext>
            </a:extLst>
          </p:cNvPr>
          <p:cNvSpPr>
            <a:spLocks noGrp="1"/>
          </p:cNvSpPr>
          <p:nvPr>
            <p:ph type="sldNum" sz="quarter" idx="10"/>
          </p:nvPr>
        </p:nvSpPr>
        <p:spPr>
          <a:xfrm>
            <a:off x="3884613" y="8685213"/>
            <a:ext cx="2971800" cy="457200"/>
          </a:xfrm>
          <a:prstGeom prst="rect">
            <a:avLst/>
          </a:prstGeom>
        </p:spPr>
        <p:txBody>
          <a:bodyPr/>
          <a:lstStyle/>
          <a:p>
            <a:pPr>
              <a:defRPr/>
            </a:pPr>
            <a:fld id="{A177BDBA-AC62-492F-8C2B-E11AFE6D8CB3}" type="slidenum">
              <a:rPr lang="en-US" smtClean="0"/>
              <a:pPr>
                <a:defRPr/>
              </a:pPr>
              <a:t>32</a:t>
            </a:fld>
            <a:endParaRPr lang="en-US"/>
          </a:p>
        </p:txBody>
      </p:sp>
    </p:spTree>
    <p:extLst>
      <p:ext uri="{BB962C8B-B14F-4D97-AF65-F5344CB8AC3E}">
        <p14:creationId xmlns:p14="http://schemas.microsoft.com/office/powerpoint/2010/main" val="2701568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A177BDBA-AC62-492F-8C2B-E11AFE6D8CB3}" type="slidenum">
              <a:rPr lang="en-US" smtClean="0"/>
              <a:pPr>
                <a:defRPr/>
              </a:pPr>
              <a:t>6</a:t>
            </a:fld>
            <a:endParaRPr lang="en-US"/>
          </a:p>
        </p:txBody>
      </p:sp>
    </p:spTree>
    <p:extLst>
      <p:ext uri="{BB962C8B-B14F-4D97-AF65-F5344CB8AC3E}">
        <p14:creationId xmlns:p14="http://schemas.microsoft.com/office/powerpoint/2010/main" val="13370529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F1D5E-413D-2880-E8C8-FA757D7742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9132AC-FAB7-B456-8A94-8AEBA96B540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F242B33-204B-623E-88D8-7D6E14706EAB}"/>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713EDDD5-0575-7D50-A1AE-1E140BDA12B7}"/>
              </a:ext>
            </a:extLst>
          </p:cNvPr>
          <p:cNvSpPr>
            <a:spLocks noGrp="1"/>
          </p:cNvSpPr>
          <p:nvPr>
            <p:ph type="sldNum" sz="quarter" idx="10"/>
          </p:nvPr>
        </p:nvSpPr>
        <p:spPr>
          <a:xfrm>
            <a:off x="3884613" y="8685213"/>
            <a:ext cx="2971800" cy="457200"/>
          </a:xfrm>
          <a:prstGeom prst="rect">
            <a:avLst/>
          </a:prstGeom>
        </p:spPr>
        <p:txBody>
          <a:bodyPr/>
          <a:lstStyle/>
          <a:p>
            <a:pPr>
              <a:defRPr/>
            </a:pPr>
            <a:fld id="{A177BDBA-AC62-492F-8C2B-E11AFE6D8CB3}" type="slidenum">
              <a:rPr lang="en-US" smtClean="0"/>
              <a:pPr>
                <a:defRPr/>
              </a:pPr>
              <a:t>33</a:t>
            </a:fld>
            <a:endParaRPr lang="en-US"/>
          </a:p>
        </p:txBody>
      </p:sp>
    </p:spTree>
    <p:extLst>
      <p:ext uri="{BB962C8B-B14F-4D97-AF65-F5344CB8AC3E}">
        <p14:creationId xmlns:p14="http://schemas.microsoft.com/office/powerpoint/2010/main" val="2816189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1B2CA-DC7D-754D-2E59-CFDFFC18D8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1963D0-E5B5-D7E6-E86A-9B53880AE95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0BBBBBB-74FD-28D2-223B-780892670D30}"/>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EADEAF0E-D627-492C-7870-71826EC2E0CB}"/>
              </a:ext>
            </a:extLst>
          </p:cNvPr>
          <p:cNvSpPr>
            <a:spLocks noGrp="1"/>
          </p:cNvSpPr>
          <p:nvPr>
            <p:ph type="sldNum" sz="quarter" idx="10"/>
          </p:nvPr>
        </p:nvSpPr>
        <p:spPr>
          <a:xfrm>
            <a:off x="3884613" y="8685213"/>
            <a:ext cx="2971800" cy="457200"/>
          </a:xfrm>
          <a:prstGeom prst="rect">
            <a:avLst/>
          </a:prstGeom>
        </p:spPr>
        <p:txBody>
          <a:bodyPr/>
          <a:lstStyle/>
          <a:p>
            <a:pPr>
              <a:defRPr/>
            </a:pPr>
            <a:fld id="{A177BDBA-AC62-492F-8C2B-E11AFE6D8CB3}" type="slidenum">
              <a:rPr lang="en-US" smtClean="0"/>
              <a:pPr>
                <a:defRPr/>
              </a:pPr>
              <a:t>34</a:t>
            </a:fld>
            <a:endParaRPr lang="en-US"/>
          </a:p>
        </p:txBody>
      </p:sp>
    </p:spTree>
    <p:extLst>
      <p:ext uri="{BB962C8B-B14F-4D97-AF65-F5344CB8AC3E}">
        <p14:creationId xmlns:p14="http://schemas.microsoft.com/office/powerpoint/2010/main" val="23836357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6EC78-07F9-5C88-4B86-D1AF94D67D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8E6DFA-7CF9-C6C6-FF60-A700E133ED3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0755B6D-7A2B-A951-DD3C-4E211114911D}"/>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E46773E8-59B4-8229-B6B5-CBF071B22A92}"/>
              </a:ext>
            </a:extLst>
          </p:cNvPr>
          <p:cNvSpPr>
            <a:spLocks noGrp="1"/>
          </p:cNvSpPr>
          <p:nvPr>
            <p:ph type="sldNum" sz="quarter" idx="10"/>
          </p:nvPr>
        </p:nvSpPr>
        <p:spPr>
          <a:xfrm>
            <a:off x="3884613" y="8685213"/>
            <a:ext cx="2971800" cy="457200"/>
          </a:xfrm>
          <a:prstGeom prst="rect">
            <a:avLst/>
          </a:prstGeom>
        </p:spPr>
        <p:txBody>
          <a:bodyPr/>
          <a:lstStyle/>
          <a:p>
            <a:pPr>
              <a:defRPr/>
            </a:pPr>
            <a:fld id="{A177BDBA-AC62-492F-8C2B-E11AFE6D8CB3}" type="slidenum">
              <a:rPr lang="en-US" smtClean="0"/>
              <a:pPr>
                <a:defRPr/>
              </a:pPr>
              <a:t>35</a:t>
            </a:fld>
            <a:endParaRPr lang="en-US"/>
          </a:p>
        </p:txBody>
      </p:sp>
    </p:spTree>
    <p:extLst>
      <p:ext uri="{BB962C8B-B14F-4D97-AF65-F5344CB8AC3E}">
        <p14:creationId xmlns:p14="http://schemas.microsoft.com/office/powerpoint/2010/main" val="10609355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681C6-5B58-43B6-AFF3-001DAC72F3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3AF0CE-48A0-C152-CFA3-99D397B6D7C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B9EA5D4-5F47-9C6C-E29F-8228DB0CDEC6}"/>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9D0C8912-559C-C525-C39C-C9AF0164B136}"/>
              </a:ext>
            </a:extLst>
          </p:cNvPr>
          <p:cNvSpPr>
            <a:spLocks noGrp="1"/>
          </p:cNvSpPr>
          <p:nvPr>
            <p:ph type="sldNum" sz="quarter" idx="10"/>
          </p:nvPr>
        </p:nvSpPr>
        <p:spPr>
          <a:xfrm>
            <a:off x="3884613" y="8685213"/>
            <a:ext cx="2971800" cy="457200"/>
          </a:xfrm>
          <a:prstGeom prst="rect">
            <a:avLst/>
          </a:prstGeom>
        </p:spPr>
        <p:txBody>
          <a:bodyPr/>
          <a:lstStyle/>
          <a:p>
            <a:pPr>
              <a:defRPr/>
            </a:pPr>
            <a:fld id="{A177BDBA-AC62-492F-8C2B-E11AFE6D8CB3}" type="slidenum">
              <a:rPr lang="en-US" smtClean="0"/>
              <a:pPr>
                <a:defRPr/>
              </a:pPr>
              <a:t>36</a:t>
            </a:fld>
            <a:endParaRPr lang="en-US"/>
          </a:p>
        </p:txBody>
      </p:sp>
    </p:spTree>
    <p:extLst>
      <p:ext uri="{BB962C8B-B14F-4D97-AF65-F5344CB8AC3E}">
        <p14:creationId xmlns:p14="http://schemas.microsoft.com/office/powerpoint/2010/main" val="24530264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90A40-EABC-7B4A-57EF-05B7CBB49F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DA2933-DA69-63CC-DA30-86543165C43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DC5D8F4-81B4-650C-D7E1-B213DDCB3079}"/>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A6EED5EF-6540-B780-91B1-720F40755762}"/>
              </a:ext>
            </a:extLst>
          </p:cNvPr>
          <p:cNvSpPr>
            <a:spLocks noGrp="1"/>
          </p:cNvSpPr>
          <p:nvPr>
            <p:ph type="sldNum" sz="quarter" idx="10"/>
          </p:nvPr>
        </p:nvSpPr>
        <p:spPr>
          <a:xfrm>
            <a:off x="3884613" y="8685213"/>
            <a:ext cx="2971800" cy="457200"/>
          </a:xfrm>
          <a:prstGeom prst="rect">
            <a:avLst/>
          </a:prstGeom>
        </p:spPr>
        <p:txBody>
          <a:bodyPr/>
          <a:lstStyle/>
          <a:p>
            <a:pPr>
              <a:defRPr/>
            </a:pPr>
            <a:fld id="{A177BDBA-AC62-492F-8C2B-E11AFE6D8CB3}" type="slidenum">
              <a:rPr lang="en-US" smtClean="0"/>
              <a:pPr>
                <a:defRPr/>
              </a:pPr>
              <a:t>37</a:t>
            </a:fld>
            <a:endParaRPr lang="en-US"/>
          </a:p>
        </p:txBody>
      </p:sp>
    </p:spTree>
    <p:extLst>
      <p:ext uri="{BB962C8B-B14F-4D97-AF65-F5344CB8AC3E}">
        <p14:creationId xmlns:p14="http://schemas.microsoft.com/office/powerpoint/2010/main" val="13129789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49BAB-34C9-F016-AE68-3E39993610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621BAC-5317-504E-0C4C-4B314656941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7312192-FF97-F054-AA2E-1614E64C46C2}"/>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CAF910ED-4075-88EE-1E9D-9D154B6C6A20}"/>
              </a:ext>
            </a:extLst>
          </p:cNvPr>
          <p:cNvSpPr>
            <a:spLocks noGrp="1"/>
          </p:cNvSpPr>
          <p:nvPr>
            <p:ph type="sldNum" sz="quarter" idx="10"/>
          </p:nvPr>
        </p:nvSpPr>
        <p:spPr>
          <a:xfrm>
            <a:off x="3884613" y="8685213"/>
            <a:ext cx="2971800" cy="457200"/>
          </a:xfrm>
          <a:prstGeom prst="rect">
            <a:avLst/>
          </a:prstGeom>
        </p:spPr>
        <p:txBody>
          <a:bodyPr/>
          <a:lstStyle/>
          <a:p>
            <a:pPr>
              <a:defRPr/>
            </a:pPr>
            <a:fld id="{A177BDBA-AC62-492F-8C2B-E11AFE6D8CB3}" type="slidenum">
              <a:rPr lang="en-US" smtClean="0"/>
              <a:pPr>
                <a:defRPr/>
              </a:pPr>
              <a:t>38</a:t>
            </a:fld>
            <a:endParaRPr lang="en-US"/>
          </a:p>
        </p:txBody>
      </p:sp>
    </p:spTree>
    <p:extLst>
      <p:ext uri="{BB962C8B-B14F-4D97-AF65-F5344CB8AC3E}">
        <p14:creationId xmlns:p14="http://schemas.microsoft.com/office/powerpoint/2010/main" val="35811695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72F26-0D9D-6791-95DA-B5B43CBEE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D21F54-FCD3-7938-411D-961ABEDA3AF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99B343A-2F5B-D96D-5517-AC2982DBEC47}"/>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D749F71F-0597-BE5B-800F-90994908B5C1}"/>
              </a:ext>
            </a:extLst>
          </p:cNvPr>
          <p:cNvSpPr>
            <a:spLocks noGrp="1"/>
          </p:cNvSpPr>
          <p:nvPr>
            <p:ph type="sldNum" sz="quarter" idx="10"/>
          </p:nvPr>
        </p:nvSpPr>
        <p:spPr>
          <a:xfrm>
            <a:off x="3884613" y="8685213"/>
            <a:ext cx="2971800" cy="457200"/>
          </a:xfrm>
          <a:prstGeom prst="rect">
            <a:avLst/>
          </a:prstGeom>
        </p:spPr>
        <p:txBody>
          <a:bodyPr/>
          <a:lstStyle/>
          <a:p>
            <a:pPr>
              <a:defRPr/>
            </a:pPr>
            <a:fld id="{A177BDBA-AC62-492F-8C2B-E11AFE6D8CB3}" type="slidenum">
              <a:rPr lang="en-US" smtClean="0"/>
              <a:pPr>
                <a:defRPr/>
              </a:pPr>
              <a:t>39</a:t>
            </a:fld>
            <a:endParaRPr lang="en-US"/>
          </a:p>
        </p:txBody>
      </p:sp>
    </p:spTree>
    <p:extLst>
      <p:ext uri="{BB962C8B-B14F-4D97-AF65-F5344CB8AC3E}">
        <p14:creationId xmlns:p14="http://schemas.microsoft.com/office/powerpoint/2010/main" val="3351202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A177BDBA-AC62-492F-8C2B-E11AFE6D8CB3}" type="slidenum">
              <a:rPr lang="en-US" smtClean="0"/>
              <a:pPr>
                <a:defRPr/>
              </a:pPr>
              <a:t>7</a:t>
            </a:fld>
            <a:endParaRPr lang="en-US"/>
          </a:p>
        </p:txBody>
      </p:sp>
    </p:spTree>
    <p:extLst>
      <p:ext uri="{BB962C8B-B14F-4D97-AF65-F5344CB8AC3E}">
        <p14:creationId xmlns:p14="http://schemas.microsoft.com/office/powerpoint/2010/main" val="2180603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A177BDBA-AC62-492F-8C2B-E11AFE6D8CB3}"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D85FC2B-0E8E-4A69-AA48-94879813F0A0}" type="slidenum">
              <a:rPr lang="en-US" smtClean="0"/>
              <a:pPr/>
              <a:t>9</a:t>
            </a:fld>
            <a:endParaRPr lang="en-US" dirty="0"/>
          </a:p>
        </p:txBody>
      </p:sp>
    </p:spTree>
    <p:extLst>
      <p:ext uri="{BB962C8B-B14F-4D97-AF65-F5344CB8AC3E}">
        <p14:creationId xmlns:p14="http://schemas.microsoft.com/office/powerpoint/2010/main" val="203127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81BEF-3523-A111-6C14-D268B3E90B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6852B1-29F2-31C8-FFE7-7959BC41BEA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1E49B15-E92C-7E9B-4DC1-0001A56685BE}"/>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F40F95D0-F12A-C6F5-CA07-05E9D9541D99}"/>
              </a:ext>
            </a:extLst>
          </p:cNvPr>
          <p:cNvSpPr>
            <a:spLocks noGrp="1"/>
          </p:cNvSpPr>
          <p:nvPr>
            <p:ph type="sldNum" sz="quarter" idx="10"/>
          </p:nvPr>
        </p:nvSpPr>
        <p:spPr>
          <a:xfrm>
            <a:off x="3884613" y="8685213"/>
            <a:ext cx="2971800" cy="457200"/>
          </a:xfrm>
          <a:prstGeom prst="rect">
            <a:avLst/>
          </a:prstGeom>
        </p:spPr>
        <p:txBody>
          <a:bodyPr/>
          <a:lstStyle/>
          <a:p>
            <a:pPr>
              <a:defRPr/>
            </a:pPr>
            <a:fld id="{A177BDBA-AC62-492F-8C2B-E11AFE6D8CB3}" type="slidenum">
              <a:rPr lang="en-US" smtClean="0"/>
              <a:pPr>
                <a:defRPr/>
              </a:pPr>
              <a:t>10</a:t>
            </a:fld>
            <a:endParaRPr lang="en-US"/>
          </a:p>
        </p:txBody>
      </p:sp>
    </p:spTree>
    <p:extLst>
      <p:ext uri="{BB962C8B-B14F-4D97-AF65-F5344CB8AC3E}">
        <p14:creationId xmlns:p14="http://schemas.microsoft.com/office/powerpoint/2010/main" val="143729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988A4-1E02-F3E8-4EBB-06E484FDA9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D717DF-1EE6-5478-084B-681C9ADBBDA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129AA4B-7545-ED0C-F83F-7268E28A21CA}"/>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A229440C-98E3-CED2-B796-B8BC786393B6}"/>
              </a:ext>
            </a:extLst>
          </p:cNvPr>
          <p:cNvSpPr>
            <a:spLocks noGrp="1"/>
          </p:cNvSpPr>
          <p:nvPr>
            <p:ph type="sldNum" sz="quarter" idx="10"/>
          </p:nvPr>
        </p:nvSpPr>
        <p:spPr>
          <a:xfrm>
            <a:off x="3884613" y="8685213"/>
            <a:ext cx="2971800" cy="457200"/>
          </a:xfrm>
          <a:prstGeom prst="rect">
            <a:avLst/>
          </a:prstGeom>
        </p:spPr>
        <p:txBody>
          <a:bodyPr/>
          <a:lstStyle/>
          <a:p>
            <a:pPr>
              <a:defRPr/>
            </a:pPr>
            <a:fld id="{A177BDBA-AC62-492F-8C2B-E11AFE6D8CB3}" type="slidenum">
              <a:rPr lang="en-US" smtClean="0"/>
              <a:pPr>
                <a:defRPr/>
              </a:pPr>
              <a:t>11</a:t>
            </a:fld>
            <a:endParaRPr lang="en-US"/>
          </a:p>
        </p:txBody>
      </p:sp>
    </p:spTree>
    <p:extLst>
      <p:ext uri="{BB962C8B-B14F-4D97-AF65-F5344CB8AC3E}">
        <p14:creationId xmlns:p14="http://schemas.microsoft.com/office/powerpoint/2010/main" val="998118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9EE6D-EE73-3553-68E8-420E73E79E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56FB57-3131-2A2A-6B2C-F2607FE02AB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2B6CF5A-AE66-10CC-8717-8CB4D1863D97}"/>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E1AC1CB7-9DB7-8486-CE11-2E11D8CCAE1C}"/>
              </a:ext>
            </a:extLst>
          </p:cNvPr>
          <p:cNvSpPr>
            <a:spLocks noGrp="1"/>
          </p:cNvSpPr>
          <p:nvPr>
            <p:ph type="sldNum" sz="quarter" idx="10"/>
          </p:nvPr>
        </p:nvSpPr>
        <p:spPr>
          <a:xfrm>
            <a:off x="3884613" y="8685213"/>
            <a:ext cx="2971800" cy="457200"/>
          </a:xfrm>
          <a:prstGeom prst="rect">
            <a:avLst/>
          </a:prstGeom>
        </p:spPr>
        <p:txBody>
          <a:bodyPr/>
          <a:lstStyle/>
          <a:p>
            <a:pPr>
              <a:defRPr/>
            </a:pPr>
            <a:fld id="{A177BDBA-AC62-492F-8C2B-E11AFE6D8CB3}" type="slidenum">
              <a:rPr lang="en-US" smtClean="0"/>
              <a:pPr>
                <a:defRPr/>
              </a:pPr>
              <a:t>12</a:t>
            </a:fld>
            <a:endParaRPr lang="en-US"/>
          </a:p>
        </p:txBody>
      </p:sp>
    </p:spTree>
    <p:extLst>
      <p:ext uri="{BB962C8B-B14F-4D97-AF65-F5344CB8AC3E}">
        <p14:creationId xmlns:p14="http://schemas.microsoft.com/office/powerpoint/2010/main" val="3351326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654175" y="282575"/>
            <a:ext cx="18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itchFamily="34" charset="0"/>
                <a:ea typeface="ＭＳ Ｐゴシック" pitchFamily="34" charset="-128"/>
                <a:sym typeface="Arial" pitchFamily="34" charset="0"/>
              </a:defRPr>
            </a:lvl1pPr>
            <a:lvl2pPr marL="742950" indent="-285750">
              <a:defRPr sz="1400">
                <a:solidFill>
                  <a:srgbClr val="000000"/>
                </a:solidFill>
                <a:latin typeface="Arial" pitchFamily="34" charset="0"/>
                <a:ea typeface="ＭＳ Ｐゴシック" pitchFamily="34" charset="-128"/>
                <a:sym typeface="Arial" pitchFamily="34" charset="0"/>
              </a:defRPr>
            </a:lvl2pPr>
            <a:lvl3pPr marL="1143000" indent="-228600">
              <a:defRPr sz="1400">
                <a:solidFill>
                  <a:srgbClr val="000000"/>
                </a:solidFill>
                <a:latin typeface="Arial" pitchFamily="34" charset="0"/>
                <a:ea typeface="ＭＳ Ｐゴシック" pitchFamily="34" charset="-128"/>
                <a:sym typeface="Arial" pitchFamily="34" charset="0"/>
              </a:defRPr>
            </a:lvl3pPr>
            <a:lvl4pPr marL="1600200" indent="-228600">
              <a:defRPr sz="1400">
                <a:solidFill>
                  <a:srgbClr val="000000"/>
                </a:solidFill>
                <a:latin typeface="Arial" pitchFamily="34" charset="0"/>
                <a:ea typeface="ＭＳ Ｐゴシック" pitchFamily="34" charset="-128"/>
                <a:sym typeface="Arial" pitchFamily="34" charset="0"/>
              </a:defRPr>
            </a:lvl4pPr>
            <a:lvl5pPr marL="2057400" indent="-228600">
              <a:defRPr sz="1400">
                <a:solidFill>
                  <a:srgbClr val="000000"/>
                </a:solidFill>
                <a:latin typeface="Arial" pitchFamily="34" charset="0"/>
                <a:ea typeface="ＭＳ Ｐゴシック" pitchFamily="34" charset="-128"/>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ea typeface="ＭＳ Ｐゴシック" pitchFamily="34" charset="-128"/>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ea typeface="ＭＳ Ｐゴシック" pitchFamily="34" charset="-128"/>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ea typeface="ＭＳ Ｐゴシック" pitchFamily="34" charset="-128"/>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ea typeface="ＭＳ Ｐゴシック" pitchFamily="34" charset="-128"/>
                <a:sym typeface="Arial" pitchFamily="34" charset="0"/>
              </a:defRPr>
            </a:lvl9pPr>
          </a:lstStyle>
          <a:p>
            <a:endParaRPr lang="en-US" altLang="en-US"/>
          </a:p>
        </p:txBody>
      </p:sp>
      <p:sp>
        <p:nvSpPr>
          <p:cNvPr id="2" name="Title 1"/>
          <p:cNvSpPr>
            <a:spLocks noGrp="1"/>
          </p:cNvSpPr>
          <p:nvPr>
            <p:ph type="title"/>
          </p:nvPr>
        </p:nvSpPr>
        <p:spPr>
          <a:xfrm>
            <a:off x="311700" y="2093190"/>
            <a:ext cx="8520600" cy="957233"/>
          </a:xfrm>
        </p:spPr>
        <p:txBody>
          <a:bodyPr/>
          <a:lstStyle>
            <a:lvl1pPr algn="ctr">
              <a:spcAft>
                <a:spcPts val="0"/>
              </a:spcAft>
              <a:defRPr sz="4800"/>
            </a:lvl1pPr>
          </a:lstStyle>
          <a:p>
            <a:r>
              <a:rPr lang="en-US"/>
              <a:t>Click to edit Master title style</a:t>
            </a:r>
            <a:endParaRPr lang="en-US" dirty="0"/>
          </a:p>
        </p:txBody>
      </p:sp>
      <p:sp>
        <p:nvSpPr>
          <p:cNvPr id="4" name="Shape 8"/>
          <p:cNvSpPr txBox="1">
            <a:spLocks noGrp="1"/>
          </p:cNvSpPr>
          <p:nvPr>
            <p:ph type="sldNum" idx="10"/>
          </p:nvPr>
        </p:nvSpPr>
        <p:spPr>
          <a:extLst>
            <a:ext uri="{FAA26D3D-D897-4be2-8F04-BA451C77F1D7}">
              <ma14:placeholderFlag xmlns="" xmlns:ma14="http://schemas.microsoft.com/office/mac/drawingml/2011/main" val="1"/>
            </a:ext>
          </a:extLst>
        </p:spPr>
        <p:txBody>
          <a:bodyPr/>
          <a:lstStyle>
            <a:lvl1pPr>
              <a:defRPr/>
            </a:lvl1pPr>
          </a:lstStyle>
          <a:p>
            <a:fld id="{D6D7DE58-4F56-45EC-AF95-C54FBBF461BF}" type="slidenum">
              <a:rPr lang="en-US" altLang="en-US"/>
              <a:pPr/>
              <a:t>‹#›</a:t>
            </a:fld>
            <a:endParaRPr lang="en-US" altLang="en-US"/>
          </a:p>
        </p:txBody>
      </p:sp>
    </p:spTree>
    <p:extLst>
      <p:ext uri="{BB962C8B-B14F-4D97-AF65-F5344CB8AC3E}">
        <p14:creationId xmlns:p14="http://schemas.microsoft.com/office/powerpoint/2010/main" val="1232978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5" name="Shape 36"/>
          <p:cNvSpPr>
            <a:spLocks noChangeArrowheads="1"/>
          </p:cNvSpPr>
          <p:nvPr/>
        </p:nvSpPr>
        <p:spPr bwMode="auto">
          <a:xfrm>
            <a:off x="4572000" y="0"/>
            <a:ext cx="4572000" cy="51435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itchFamily="34" charset="0"/>
                <a:ea typeface="ＭＳ Ｐゴシック" pitchFamily="34" charset="-128"/>
                <a:sym typeface="Arial" pitchFamily="34" charset="0"/>
              </a:defRPr>
            </a:lvl1pPr>
            <a:lvl2pPr marL="742950" indent="-285750">
              <a:defRPr sz="1400">
                <a:solidFill>
                  <a:srgbClr val="000000"/>
                </a:solidFill>
                <a:latin typeface="Arial" pitchFamily="34" charset="0"/>
                <a:ea typeface="ＭＳ Ｐゴシック" pitchFamily="34" charset="-128"/>
                <a:sym typeface="Arial" pitchFamily="34" charset="0"/>
              </a:defRPr>
            </a:lvl2pPr>
            <a:lvl3pPr marL="1143000" indent="-228600">
              <a:defRPr sz="1400">
                <a:solidFill>
                  <a:srgbClr val="000000"/>
                </a:solidFill>
                <a:latin typeface="Arial" pitchFamily="34" charset="0"/>
                <a:ea typeface="ＭＳ Ｐゴシック" pitchFamily="34" charset="-128"/>
                <a:sym typeface="Arial" pitchFamily="34" charset="0"/>
              </a:defRPr>
            </a:lvl3pPr>
            <a:lvl4pPr marL="1600200" indent="-228600">
              <a:defRPr sz="1400">
                <a:solidFill>
                  <a:srgbClr val="000000"/>
                </a:solidFill>
                <a:latin typeface="Arial" pitchFamily="34" charset="0"/>
                <a:ea typeface="ＭＳ Ｐゴシック" pitchFamily="34" charset="-128"/>
                <a:sym typeface="Arial" pitchFamily="34" charset="0"/>
              </a:defRPr>
            </a:lvl4pPr>
            <a:lvl5pPr marL="2057400" indent="-228600">
              <a:defRPr sz="1400">
                <a:solidFill>
                  <a:srgbClr val="000000"/>
                </a:solidFill>
                <a:latin typeface="Arial" pitchFamily="34" charset="0"/>
                <a:ea typeface="ＭＳ Ｐゴシック" pitchFamily="34" charset="-128"/>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ea typeface="ＭＳ Ｐゴシック" pitchFamily="34" charset="-128"/>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ea typeface="ＭＳ Ｐゴシック" pitchFamily="34" charset="-128"/>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ea typeface="ＭＳ Ｐゴシック" pitchFamily="34" charset="-128"/>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ea typeface="ＭＳ Ｐゴシック" pitchFamily="34" charset="-128"/>
                <a:sym typeface="Arial" pitchFamily="34" charset="0"/>
              </a:defRPr>
            </a:lvl9pPr>
          </a:lstStyle>
          <a:p>
            <a:pPr eaLnBrk="1" hangingPunct="1"/>
            <a:endParaRPr lang="en-US" altLang="en-US"/>
          </a:p>
        </p:txBody>
      </p:sp>
      <p:sp>
        <p:nvSpPr>
          <p:cNvPr id="37" name="Shape 37"/>
          <p:cNvSpPr txBox="1">
            <a:spLocks noGrp="1"/>
          </p:cNvSpPr>
          <p:nvPr>
            <p:ph type="title"/>
          </p:nvPr>
        </p:nvSpPr>
        <p:spPr>
          <a:xfrm>
            <a:off x="265500" y="1233175"/>
            <a:ext cx="4045200" cy="1482300"/>
          </a:xfrm>
          <a:prstGeom prst="rect">
            <a:avLst/>
          </a:prstGeom>
        </p:spPr>
        <p:txBody>
          <a:bodyPr anchor="b"/>
          <a:lstStyle>
            <a:lvl1pPr lvl="0" algn="ctr">
              <a:spcBef>
                <a:spcPts val="0"/>
              </a:spcBef>
              <a:buSzPct val="100000"/>
              <a:defRPr sz="36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r>
              <a:rPr lang="en-US"/>
              <a:t>Click to edit Master title style</a:t>
            </a:r>
            <a:endParaRPr dirty="0"/>
          </a:p>
        </p:txBody>
      </p:sp>
      <p:sp>
        <p:nvSpPr>
          <p:cNvPr id="38" name="Shape 38"/>
          <p:cNvSpPr txBox="1">
            <a:spLocks noGrp="1"/>
          </p:cNvSpPr>
          <p:nvPr>
            <p:ph type="subTitle" idx="1"/>
          </p:nvPr>
        </p:nvSpPr>
        <p:spPr>
          <a:xfrm>
            <a:off x="265500" y="2803076"/>
            <a:ext cx="4045200" cy="1235100"/>
          </a:xfrm>
          <a:prstGeom prst="rect">
            <a:avLst/>
          </a:prstGeom>
        </p:spPr>
        <p:txBody>
          <a:bodyPr/>
          <a:lstStyle>
            <a:lvl1pPr lvl="0" algn="ctr">
              <a:lnSpc>
                <a:spcPct val="100000"/>
              </a:lnSpc>
              <a:spcBef>
                <a:spcPts val="0"/>
              </a:spcBef>
              <a:spcAft>
                <a:spcPts val="0"/>
              </a:spcAft>
              <a:buSzPct val="100000"/>
              <a:buNone/>
              <a:defRPr sz="20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r>
              <a:rPr lang="en-US"/>
              <a:t>Click to edit Master subtitle style</a:t>
            </a:r>
            <a:endParaRPr dirty="0"/>
          </a:p>
        </p:txBody>
      </p:sp>
      <p:sp>
        <p:nvSpPr>
          <p:cNvPr id="39" name="Shape 39"/>
          <p:cNvSpPr txBox="1">
            <a:spLocks noGrp="1"/>
          </p:cNvSpPr>
          <p:nvPr>
            <p:ph type="body" idx="2"/>
          </p:nvPr>
        </p:nvSpPr>
        <p:spPr>
          <a:xfrm>
            <a:off x="4939500" y="724076"/>
            <a:ext cx="3837000" cy="3695100"/>
          </a:xfrm>
          <a:prstGeom prst="rect">
            <a:avLst/>
          </a:prstGeom>
        </p:spPr>
        <p:txBody>
          <a:bodyPr anchor="ctr"/>
          <a:lstStyle>
            <a:lvl1pPr lvl="0">
              <a:spcBef>
                <a:spcPts val="0"/>
              </a:spcBef>
              <a:defRPr sz="16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Click to edit Master text styles</a:t>
            </a:r>
          </a:p>
        </p:txBody>
      </p:sp>
      <p:sp>
        <p:nvSpPr>
          <p:cNvPr id="6" name="Shape 40"/>
          <p:cNvSpPr txBox="1">
            <a:spLocks noGrp="1"/>
          </p:cNvSpPr>
          <p:nvPr>
            <p:ph type="sldNum" idx="10"/>
          </p:nvPr>
        </p:nvSpPr>
        <p:spPr>
          <a:xfrm>
            <a:off x="8472488" y="4662488"/>
            <a:ext cx="549275" cy="393700"/>
          </a:xfrm>
          <a:extLst>
            <a:ext uri="{FAA26D3D-D897-4be2-8F04-BA451C77F1D7}">
              <ma14:placeholderFlag xmlns="" xmlns:ma14="http://schemas.microsoft.com/office/mac/drawingml/2011/main" val="1"/>
            </a:ext>
          </a:extLst>
        </p:spPr>
        <p:txBody>
          <a:bodyPr/>
          <a:lstStyle>
            <a:lvl1pPr algn="l">
              <a:defRPr sz="1400">
                <a:solidFill>
                  <a:srgbClr val="000000"/>
                </a:solidFill>
              </a:defRPr>
            </a:lvl1pPr>
          </a:lstStyle>
          <a:p>
            <a:fld id="{94E74841-C636-4852-B43F-2EFEA6482B51}" type="slidenum">
              <a:rPr lang="en-US" altLang="en-US"/>
              <a:pPr/>
              <a:t>‹#›</a:t>
            </a:fld>
            <a:endParaRPr lang="en-US" altLang="en-US"/>
          </a:p>
        </p:txBody>
      </p:sp>
    </p:spTree>
    <p:extLst>
      <p:ext uri="{BB962C8B-B14F-4D97-AF65-F5344CB8AC3E}">
        <p14:creationId xmlns:p14="http://schemas.microsoft.com/office/powerpoint/2010/main" val="217332640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 column, full-widt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Shape 30"/>
          <p:cNvSpPr txBox="1">
            <a:spLocks noGrp="1"/>
          </p:cNvSpPr>
          <p:nvPr>
            <p:ph type="body" idx="1"/>
          </p:nvPr>
        </p:nvSpPr>
        <p:spPr>
          <a:xfrm>
            <a:off x="311700" y="1767451"/>
            <a:ext cx="8520600" cy="2759719"/>
          </a:xfrm>
          <a:prstGeom prst="rect">
            <a:avLst/>
          </a:prstGeom>
        </p:spPr>
        <p:txBody>
          <a:bodyPr/>
          <a:lstStyle>
            <a:lvl1pPr lvl="0">
              <a:spcBef>
                <a:spcPts val="0"/>
              </a:spcBef>
              <a:buSzPct val="100000"/>
              <a:defRPr sz="16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pPr lvl="0"/>
            <a:r>
              <a:rPr lang="en-US"/>
              <a:t>Click to edit Master text styles</a:t>
            </a:r>
          </a:p>
        </p:txBody>
      </p:sp>
      <p:sp>
        <p:nvSpPr>
          <p:cNvPr id="5" name="Shape 8"/>
          <p:cNvSpPr txBox="1">
            <a:spLocks noGrp="1"/>
          </p:cNvSpPr>
          <p:nvPr>
            <p:ph type="sldNum" idx="13"/>
          </p:nvPr>
        </p:nvSpPr>
        <p:spPr>
          <a:ln/>
        </p:spPr>
        <p:txBody>
          <a:bodyPr/>
          <a:lstStyle>
            <a:lvl1pPr>
              <a:defRPr/>
            </a:lvl1pPr>
          </a:lstStyle>
          <a:p>
            <a:fld id="{692B800C-0F4F-4C39-960A-CF44708B3156}" type="slidenum">
              <a:rPr lang="en-US" altLang="en-US"/>
              <a:pPr/>
              <a:t>‹#›</a:t>
            </a:fld>
            <a:endParaRPr lang="en-US" altLang="en-US"/>
          </a:p>
        </p:txBody>
      </p:sp>
    </p:spTree>
    <p:extLst>
      <p:ext uri="{BB962C8B-B14F-4D97-AF65-F5344CB8AC3E}">
        <p14:creationId xmlns:p14="http://schemas.microsoft.com/office/powerpoint/2010/main" val="2892735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columns">
    <p:spTree>
      <p:nvGrpSpPr>
        <p:cNvPr id="1" name=""/>
        <p:cNvGrpSpPr/>
        <p:nvPr/>
      </p:nvGrpSpPr>
      <p:grpSpPr>
        <a:xfrm>
          <a:off x="0" y="0"/>
          <a:ext cx="0" cy="0"/>
          <a:chOff x="0" y="0"/>
          <a:chExt cx="0" cy="0"/>
        </a:xfrm>
      </p:grpSpPr>
      <p:sp>
        <p:nvSpPr>
          <p:cNvPr id="7" name="Title 1"/>
          <p:cNvSpPr>
            <a:spLocks noGrp="1"/>
          </p:cNvSpPr>
          <p:nvPr>
            <p:ph type="title"/>
          </p:nvPr>
        </p:nvSpPr>
        <p:spPr>
          <a:xfrm>
            <a:off x="311700" y="1019651"/>
            <a:ext cx="8520600" cy="572700"/>
          </a:xfrm>
        </p:spPr>
        <p:txBody>
          <a:bodyPr/>
          <a:lstStyle/>
          <a:p>
            <a:r>
              <a:rPr lang="en-US"/>
              <a:t>Click to edit Master title style</a:t>
            </a:r>
            <a:endParaRPr lang="en-US" dirty="0"/>
          </a:p>
        </p:txBody>
      </p:sp>
      <p:sp>
        <p:nvSpPr>
          <p:cNvPr id="8" name="Shape 30"/>
          <p:cNvSpPr txBox="1">
            <a:spLocks noGrp="1"/>
          </p:cNvSpPr>
          <p:nvPr>
            <p:ph type="body" idx="12"/>
          </p:nvPr>
        </p:nvSpPr>
        <p:spPr>
          <a:xfrm>
            <a:off x="311700" y="1762249"/>
            <a:ext cx="4160037" cy="2759719"/>
          </a:xfrm>
          <a:prstGeom prst="rect">
            <a:avLst/>
          </a:prstGeom>
        </p:spPr>
        <p:txBody>
          <a:bodyPr/>
          <a:lstStyle>
            <a:lvl1pPr lvl="0">
              <a:spcBef>
                <a:spcPts val="0"/>
              </a:spcBef>
              <a:buSzPct val="100000"/>
              <a:defRPr sz="16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pPr lvl="0"/>
            <a:r>
              <a:rPr lang="en-US"/>
              <a:t>Click to edit Master text styles</a:t>
            </a:r>
          </a:p>
        </p:txBody>
      </p:sp>
      <p:sp>
        <p:nvSpPr>
          <p:cNvPr id="9" name="Shape 30"/>
          <p:cNvSpPr txBox="1">
            <a:spLocks noGrp="1"/>
          </p:cNvSpPr>
          <p:nvPr>
            <p:ph type="body" idx="13"/>
          </p:nvPr>
        </p:nvSpPr>
        <p:spPr>
          <a:xfrm>
            <a:off x="4672263" y="1762249"/>
            <a:ext cx="4160037" cy="2759719"/>
          </a:xfrm>
          <a:prstGeom prst="rect">
            <a:avLst/>
          </a:prstGeom>
        </p:spPr>
        <p:txBody>
          <a:bodyPr/>
          <a:lstStyle>
            <a:lvl1pPr lvl="0">
              <a:spcBef>
                <a:spcPts val="0"/>
              </a:spcBef>
              <a:buSzPct val="100000"/>
              <a:defRPr sz="16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pPr lvl="0"/>
            <a:r>
              <a:rPr lang="en-US"/>
              <a:t>Click to edit Master text styles</a:t>
            </a:r>
          </a:p>
        </p:txBody>
      </p:sp>
      <p:sp>
        <p:nvSpPr>
          <p:cNvPr id="5" name="Shape 8"/>
          <p:cNvSpPr txBox="1">
            <a:spLocks noGrp="1"/>
          </p:cNvSpPr>
          <p:nvPr>
            <p:ph type="sldNum" idx="14"/>
          </p:nvPr>
        </p:nvSpPr>
        <p:spPr>
          <a:ln/>
        </p:spPr>
        <p:txBody>
          <a:bodyPr/>
          <a:lstStyle>
            <a:lvl1pPr>
              <a:defRPr/>
            </a:lvl1pPr>
          </a:lstStyle>
          <a:p>
            <a:fld id="{5AA4FD0C-DC54-4563-851B-3C59589595EB}" type="slidenum">
              <a:rPr lang="en-US" altLang="en-US"/>
              <a:pPr/>
              <a:t>‹#›</a:t>
            </a:fld>
            <a:endParaRPr lang="en-US" altLang="en-US"/>
          </a:p>
        </p:txBody>
      </p:sp>
    </p:spTree>
    <p:extLst>
      <p:ext uri="{BB962C8B-B14F-4D97-AF65-F5344CB8AC3E}">
        <p14:creationId xmlns:p14="http://schemas.microsoft.com/office/powerpoint/2010/main" val="209693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column photos">
    <p:spTree>
      <p:nvGrpSpPr>
        <p:cNvPr id="1" name=""/>
        <p:cNvGrpSpPr/>
        <p:nvPr/>
      </p:nvGrpSpPr>
      <p:grpSpPr>
        <a:xfrm>
          <a:off x="0" y="0"/>
          <a:ext cx="0" cy="0"/>
          <a:chOff x="0" y="0"/>
          <a:chExt cx="0" cy="0"/>
        </a:xfrm>
      </p:grpSpPr>
      <p:sp>
        <p:nvSpPr>
          <p:cNvPr id="4" name="Title 1"/>
          <p:cNvSpPr txBox="1">
            <a:spLocks/>
          </p:cNvSpPr>
          <p:nvPr/>
        </p:nvSpPr>
        <p:spPr bwMode="auto">
          <a:xfrm>
            <a:off x="311150" y="1019175"/>
            <a:ext cx="8521700" cy="573088"/>
          </a:xfrm>
          <a:prstGeom prst="rect">
            <a:avLst/>
          </a:prstGeom>
          <a:noFill/>
          <a:ln>
            <a:noFill/>
          </a:ln>
        </p:spPr>
        <p:txBody>
          <a:bodyPr lIns="91425" tIns="91425" rIns="91425" bIns="91425"/>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buClr>
                <a:srgbClr val="000000"/>
              </a:buClr>
              <a:buSzPct val="100000"/>
              <a:defRPr/>
            </a:pPr>
            <a:r>
              <a:rPr lang="en-US" sz="2800"/>
              <a:t>Click to add title</a:t>
            </a:r>
          </a:p>
        </p:txBody>
      </p:sp>
      <p:sp>
        <p:nvSpPr>
          <p:cNvPr id="5" name="Title 1"/>
          <p:cNvSpPr txBox="1">
            <a:spLocks/>
          </p:cNvSpPr>
          <p:nvPr/>
        </p:nvSpPr>
        <p:spPr bwMode="auto">
          <a:xfrm>
            <a:off x="311150" y="1019175"/>
            <a:ext cx="8521700" cy="573088"/>
          </a:xfrm>
          <a:prstGeom prst="rect">
            <a:avLst/>
          </a:prstGeom>
          <a:noFill/>
          <a:ln>
            <a:noFill/>
          </a:ln>
        </p:spPr>
        <p:txBody>
          <a:bodyPr lIns="91425" tIns="91425" rIns="91425" bIns="91425"/>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buClr>
                <a:srgbClr val="000000"/>
              </a:buClr>
              <a:buSzPct val="100000"/>
              <a:defRPr/>
            </a:pPr>
            <a:r>
              <a:rPr lang="en-US" sz="2800"/>
              <a:t>Click to add title</a:t>
            </a:r>
          </a:p>
        </p:txBody>
      </p:sp>
      <p:sp>
        <p:nvSpPr>
          <p:cNvPr id="8" name="Picture Placeholder 7"/>
          <p:cNvSpPr>
            <a:spLocks noGrp="1"/>
          </p:cNvSpPr>
          <p:nvPr>
            <p:ph type="pic" sz="quarter" idx="14"/>
          </p:nvPr>
        </p:nvSpPr>
        <p:spPr>
          <a:xfrm>
            <a:off x="409349" y="1762125"/>
            <a:ext cx="4160838" cy="2759075"/>
          </a:xfrm>
        </p:spPr>
        <p:txBody>
          <a:bodyPr/>
          <a:lstStyle/>
          <a:p>
            <a:pPr lvl="0"/>
            <a:r>
              <a:rPr lang="en-US" noProof="0">
                <a:sym typeface="Arial"/>
              </a:rPr>
              <a:t>Drag picture to placeholder or click icon to add</a:t>
            </a:r>
          </a:p>
        </p:txBody>
      </p:sp>
      <p:sp>
        <p:nvSpPr>
          <p:cNvPr id="9" name="Picture Placeholder 7"/>
          <p:cNvSpPr>
            <a:spLocks noGrp="1"/>
          </p:cNvSpPr>
          <p:nvPr>
            <p:ph type="pic" sz="quarter" idx="15"/>
          </p:nvPr>
        </p:nvSpPr>
        <p:spPr>
          <a:xfrm>
            <a:off x="4722587" y="1762125"/>
            <a:ext cx="4160838" cy="2759075"/>
          </a:xfrm>
        </p:spPr>
        <p:txBody>
          <a:bodyPr/>
          <a:lstStyle/>
          <a:p>
            <a:pPr lvl="0"/>
            <a:r>
              <a:rPr lang="en-US" noProof="0">
                <a:sym typeface="Arial"/>
              </a:rPr>
              <a:t>Drag picture to placeholder or click icon to add</a:t>
            </a:r>
          </a:p>
        </p:txBody>
      </p:sp>
      <p:sp>
        <p:nvSpPr>
          <p:cNvPr id="6" name="Slide Number Placeholder 2"/>
          <p:cNvSpPr>
            <a:spLocks noGrp="1"/>
          </p:cNvSpPr>
          <p:nvPr>
            <p:ph type="sldNum" idx="16"/>
          </p:nvPr>
        </p:nvSpPr>
        <p:spPr>
          <a:extLst>
            <a:ext uri="{FAA26D3D-D897-4be2-8F04-BA451C77F1D7}">
              <ma14:placeholderFlag xmlns="" xmlns:ma14="http://schemas.microsoft.com/office/mac/drawingml/2011/main" val="1"/>
            </a:ext>
          </a:extLst>
        </p:spPr>
        <p:txBody>
          <a:bodyPr/>
          <a:lstStyle>
            <a:lvl1pPr>
              <a:defRPr/>
            </a:lvl1pPr>
          </a:lstStyle>
          <a:p>
            <a:fld id="{0595F066-6F60-4F0A-AF21-0BA1574A2A32}" type="slidenum">
              <a:rPr lang="en-US" altLang="en-US"/>
              <a:pPr/>
              <a:t>‹#›</a:t>
            </a:fld>
            <a:endParaRPr lang="en-US" altLang="en-US"/>
          </a:p>
        </p:txBody>
      </p:sp>
    </p:spTree>
    <p:extLst>
      <p:ext uri="{BB962C8B-B14F-4D97-AF65-F5344CB8AC3E}">
        <p14:creationId xmlns:p14="http://schemas.microsoft.com/office/powerpoint/2010/main" val="165095072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Table Placeholder 4"/>
          <p:cNvSpPr>
            <a:spLocks noGrp="1"/>
          </p:cNvSpPr>
          <p:nvPr>
            <p:ph type="tbl" sz="quarter" idx="11"/>
          </p:nvPr>
        </p:nvSpPr>
        <p:spPr>
          <a:xfrm>
            <a:off x="311700" y="1708150"/>
            <a:ext cx="8521150" cy="2828925"/>
          </a:xfrm>
        </p:spPr>
        <p:txBody>
          <a:bodyPr/>
          <a:lstStyle/>
          <a:p>
            <a:pPr lvl="0"/>
            <a:r>
              <a:rPr lang="en-US" noProof="0">
                <a:sym typeface="Arial"/>
              </a:rPr>
              <a:t>Click icon to add table</a:t>
            </a:r>
          </a:p>
        </p:txBody>
      </p:sp>
      <p:sp>
        <p:nvSpPr>
          <p:cNvPr id="4" name="Shape 8"/>
          <p:cNvSpPr txBox="1">
            <a:spLocks noGrp="1"/>
          </p:cNvSpPr>
          <p:nvPr>
            <p:ph type="sldNum" idx="13"/>
          </p:nvPr>
        </p:nvSpPr>
        <p:spPr>
          <a:ln/>
        </p:spPr>
        <p:txBody>
          <a:bodyPr/>
          <a:lstStyle>
            <a:lvl1pPr>
              <a:defRPr/>
            </a:lvl1pPr>
          </a:lstStyle>
          <a:p>
            <a:fld id="{AFA108A7-B81C-40F5-847E-CDAA451A02DC}" type="slidenum">
              <a:rPr lang="en-US" altLang="en-US"/>
              <a:pPr/>
              <a:t>‹#›</a:t>
            </a:fld>
            <a:endParaRPr lang="en-US" altLang="en-US"/>
          </a:p>
        </p:txBody>
      </p:sp>
    </p:spTree>
    <p:extLst>
      <p:ext uri="{BB962C8B-B14F-4D97-AF65-F5344CB8AC3E}">
        <p14:creationId xmlns:p14="http://schemas.microsoft.com/office/powerpoint/2010/main" val="344477865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699" y="3915386"/>
            <a:ext cx="8160757" cy="605100"/>
          </a:xfrm>
          <a:prstGeom prst="rect">
            <a:avLst/>
          </a:prstGeom>
        </p:spPr>
        <p:txBody>
          <a:bodyPr anchor="ctr"/>
          <a:lstStyle>
            <a:lvl1pPr lvl="0">
              <a:lnSpc>
                <a:spcPct val="100000"/>
              </a:lnSpc>
              <a:spcBef>
                <a:spcPts val="0"/>
              </a:spcBef>
              <a:spcAft>
                <a:spcPts val="0"/>
              </a:spcAft>
              <a:buNone/>
              <a:defRPr sz="1600"/>
            </a:lvl1pPr>
          </a:lstStyle>
          <a:p>
            <a:pPr lvl="0"/>
            <a:r>
              <a:rPr lang="en-US"/>
              <a:t>Click to edit Master text styles</a:t>
            </a:r>
          </a:p>
        </p:txBody>
      </p:sp>
      <p:sp>
        <p:nvSpPr>
          <p:cNvPr id="3" name="Shape 43"/>
          <p:cNvSpPr txBox="1">
            <a:spLocks noGrp="1"/>
          </p:cNvSpPr>
          <p:nvPr>
            <p:ph type="sldNum" idx="10"/>
          </p:nvPr>
        </p:nvSpPr>
        <p:spPr>
          <a:xfrm>
            <a:off x="8472488" y="4521200"/>
            <a:ext cx="549275" cy="392113"/>
          </a:xfrm>
          <a:extLst>
            <a:ext uri="{FAA26D3D-D897-4be2-8F04-BA451C77F1D7}">
              <ma14:placeholderFlag xmlns="" xmlns:ma14="http://schemas.microsoft.com/office/mac/drawingml/2011/main" val="1"/>
            </a:ext>
          </a:extLst>
        </p:spPr>
        <p:txBody>
          <a:bodyPr/>
          <a:lstStyle>
            <a:lvl1pPr algn="l">
              <a:defRPr sz="1400">
                <a:solidFill>
                  <a:srgbClr val="000000"/>
                </a:solidFill>
              </a:defRPr>
            </a:lvl1pPr>
          </a:lstStyle>
          <a:p>
            <a:fld id="{A485765E-0B0E-4597-A9D4-14CD07EB47A1}" type="slidenum">
              <a:rPr lang="en-US" altLang="en-US"/>
              <a:pPr/>
              <a:t>‹#›</a:t>
            </a:fld>
            <a:endParaRPr lang="en-US" altLang="en-US"/>
          </a:p>
        </p:txBody>
      </p:sp>
    </p:spTree>
    <p:extLst>
      <p:ext uri="{BB962C8B-B14F-4D97-AF65-F5344CB8AC3E}">
        <p14:creationId xmlns:p14="http://schemas.microsoft.com/office/powerpoint/2010/main" val="159208744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71450"/>
            <a:ext cx="8153400" cy="742950"/>
          </a:xfrm>
        </p:spPr>
        <p:txBody>
          <a:bodyPr/>
          <a:lstStyle/>
          <a:p>
            <a:r>
              <a:rPr kumimoji="0" lang="en-US"/>
              <a:t>Click to edit Master title style</a:t>
            </a:r>
            <a:endParaRPr kumimoji="0" lang="en-US" dirty="0"/>
          </a:p>
        </p:txBody>
      </p:sp>
      <p:sp>
        <p:nvSpPr>
          <p:cNvPr id="4" name="Date Placeholder 3"/>
          <p:cNvSpPr>
            <a:spLocks noGrp="1"/>
          </p:cNvSpPr>
          <p:nvPr>
            <p:ph type="dt" sz="half" idx="10"/>
          </p:nvPr>
        </p:nvSpPr>
        <p:spPr>
          <a:xfrm>
            <a:off x="6096000" y="4686301"/>
            <a:ext cx="2667000" cy="273844"/>
          </a:xfrm>
          <a:prstGeom prst="rect">
            <a:avLst/>
          </a:prstGeom>
        </p:spPr>
        <p:txBody>
          <a:bodyPr lIns="68580" tIns="34290" rIns="68580" bIns="34290"/>
          <a:lstStyle/>
          <a:p>
            <a:fld id="{93B3F1A9-7462-43F5-9140-A873FC623D3E}" type="datetimeFigureOut">
              <a:rPr lang="en-US" smtClean="0"/>
              <a:pPr/>
              <a:t>9/12/2025</a:t>
            </a:fld>
            <a:endParaRPr lang="en-US" dirty="0"/>
          </a:p>
        </p:txBody>
      </p:sp>
      <p:sp>
        <p:nvSpPr>
          <p:cNvPr id="5" name="Footer Placeholder 4"/>
          <p:cNvSpPr>
            <a:spLocks noGrp="1"/>
          </p:cNvSpPr>
          <p:nvPr>
            <p:ph type="ftr" sz="quarter" idx="11"/>
          </p:nvPr>
        </p:nvSpPr>
        <p:spPr>
          <a:xfrm>
            <a:off x="609603" y="4686156"/>
            <a:ext cx="5421083" cy="273844"/>
          </a:xfrm>
          <a:prstGeom prst="rect">
            <a:avLst/>
          </a:prstGeom>
        </p:spPr>
        <p:txBody>
          <a:bodyPr lIns="68580" tIns="34290" rIns="68580" bIns="34290"/>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BFF373D-6480-451C-8623-1381E73E9F33}" type="slidenum">
              <a:rPr lang="en-US" smtClean="0"/>
              <a:pPr/>
              <a:t>‹#›</a:t>
            </a:fld>
            <a:endParaRPr lang="en-US" dirty="0"/>
          </a:p>
        </p:txBody>
      </p:sp>
      <p:sp>
        <p:nvSpPr>
          <p:cNvPr id="8" name="Content Placeholder 7"/>
          <p:cNvSpPr>
            <a:spLocks noGrp="1"/>
          </p:cNvSpPr>
          <p:nvPr>
            <p:ph sz="quarter" idx="1"/>
          </p:nvPr>
        </p:nvSpPr>
        <p:spPr>
          <a:xfrm>
            <a:off x="612648" y="1200150"/>
            <a:ext cx="8153400" cy="3371850"/>
          </a:xfrm>
        </p:spPr>
        <p:txBody>
          <a:bodyPr/>
          <a:lstStyle>
            <a:lvl1pPr marL="254794" indent="-254794">
              <a:defRPr/>
            </a:lvl1pPr>
            <a:lvl2pPr marL="516731" indent="-261938">
              <a:defRPr/>
            </a:lvl2pPr>
            <a:lvl3pPr marL="770335" indent="-255985">
              <a:defRPr/>
            </a:lvl3pPr>
            <a:lvl4pPr marL="1116806" indent="-259556">
              <a:defRPr/>
            </a:lvl4pPr>
            <a:lvl5pPr marL="1456135" indent="-255985">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187772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 column, half width">
    <p:spTree>
      <p:nvGrpSpPr>
        <p:cNvPr id="1" name="Shape 28"/>
        <p:cNvGrpSpPr/>
        <p:nvPr/>
      </p:nvGrpSpPr>
      <p:grpSpPr>
        <a:xfrm>
          <a:off x="0" y="0"/>
          <a:ext cx="0" cy="0"/>
          <a:chOff x="0" y="0"/>
          <a:chExt cx="0" cy="0"/>
        </a:xfrm>
      </p:grpSpPr>
      <p:sp>
        <p:nvSpPr>
          <p:cNvPr id="6" name="Shape 30"/>
          <p:cNvSpPr txBox="1">
            <a:spLocks noGrp="1"/>
          </p:cNvSpPr>
          <p:nvPr>
            <p:ph type="body" idx="13"/>
          </p:nvPr>
        </p:nvSpPr>
        <p:spPr>
          <a:xfrm>
            <a:off x="311700" y="1762249"/>
            <a:ext cx="4160037" cy="2759719"/>
          </a:xfrm>
          <a:prstGeom prst="rect">
            <a:avLst/>
          </a:prstGeom>
        </p:spPr>
        <p:txBody>
          <a:bodyPr/>
          <a:lstStyle>
            <a:lvl1pPr lvl="0">
              <a:spcBef>
                <a:spcPts val="0"/>
              </a:spcBef>
              <a:buSzPct val="100000"/>
              <a:defRPr sz="16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pPr lvl="0"/>
            <a:r>
              <a:rPr lang="en-US"/>
              <a:t>Click to edit Master text styles</a:t>
            </a:r>
          </a:p>
        </p:txBody>
      </p:sp>
      <p:sp>
        <p:nvSpPr>
          <p:cNvPr id="5" name="Title 1"/>
          <p:cNvSpPr>
            <a:spLocks noGrp="1"/>
          </p:cNvSpPr>
          <p:nvPr>
            <p:ph type="title"/>
          </p:nvPr>
        </p:nvSpPr>
        <p:spPr>
          <a:xfrm>
            <a:off x="311700" y="1019651"/>
            <a:ext cx="8520600" cy="572700"/>
          </a:xfrm>
        </p:spPr>
        <p:txBody>
          <a:bodyPr/>
          <a:lstStyle/>
          <a:p>
            <a:r>
              <a:rPr lang="en-US"/>
              <a:t>Click to edit Master title style</a:t>
            </a:r>
            <a:endParaRPr lang="en-US" dirty="0"/>
          </a:p>
        </p:txBody>
      </p:sp>
      <p:sp>
        <p:nvSpPr>
          <p:cNvPr id="4" name="Shape 31"/>
          <p:cNvSpPr txBox="1">
            <a:spLocks noGrp="1"/>
          </p:cNvSpPr>
          <p:nvPr>
            <p:ph type="sldNum" idx="14"/>
          </p:nvPr>
        </p:nvSpPr>
        <p:spPr>
          <a:xfrm>
            <a:off x="8472488" y="4527550"/>
            <a:ext cx="549275" cy="393700"/>
          </a:xfrm>
          <a:extLst>
            <a:ext uri="{FAA26D3D-D897-4be2-8F04-BA451C77F1D7}">
              <ma14:placeholderFlag xmlns:ma14="http://schemas.microsoft.com/office/mac/drawingml/2011/main" xmlns="" val="1"/>
            </a:ext>
          </a:extLst>
        </p:spPr>
        <p:txBody>
          <a:bodyPr/>
          <a:lstStyle>
            <a:lvl1pPr algn="l">
              <a:defRPr sz="1400">
                <a:solidFill>
                  <a:srgbClr val="000000"/>
                </a:solidFill>
              </a:defRPr>
            </a:lvl1pPr>
          </a:lstStyle>
          <a:p>
            <a:fld id="{59378359-B69D-4E9B-9D03-A93A82405299}" type="slidenum">
              <a:rPr lang="en-US" altLang="en-US"/>
              <a:pPr/>
              <a:t>‹#›</a:t>
            </a:fld>
            <a:endParaRPr lang="en-US" altLang="en-US"/>
          </a:p>
        </p:txBody>
      </p:sp>
    </p:spTree>
    <p:extLst>
      <p:ext uri="{BB962C8B-B14F-4D97-AF65-F5344CB8AC3E}">
        <p14:creationId xmlns:p14="http://schemas.microsoft.com/office/powerpoint/2010/main" val="3360904543"/>
      </p:ext>
    </p:extLst>
  </p:cSld>
  <p:clrMapOvr>
    <a:masterClrMapping/>
  </p:clrMapOvr>
  <p:transition spd="slow">
    <p:fade thruBlk="1"/>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6"/>
          <p:cNvSpPr txBox="1">
            <a:spLocks noGrp="1"/>
          </p:cNvSpPr>
          <p:nvPr>
            <p:ph type="title"/>
          </p:nvPr>
        </p:nvSpPr>
        <p:spPr bwMode="auto">
          <a:xfrm>
            <a:off x="311150" y="1019175"/>
            <a:ext cx="85217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itchFamily="34" charset="0"/>
            </a:endParaRPr>
          </a:p>
        </p:txBody>
      </p:sp>
      <p:sp>
        <p:nvSpPr>
          <p:cNvPr id="1027" name="Shape 7"/>
          <p:cNvSpPr txBox="1">
            <a:spLocks noGrp="1"/>
          </p:cNvSpPr>
          <p:nvPr>
            <p:ph type="body" idx="1"/>
          </p:nvPr>
        </p:nvSpPr>
        <p:spPr bwMode="auto">
          <a:xfrm>
            <a:off x="311150" y="1727200"/>
            <a:ext cx="85217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itchFamily="34" charset="0"/>
            </a:endParaRPr>
          </a:p>
        </p:txBody>
      </p:sp>
      <p:sp>
        <p:nvSpPr>
          <p:cNvPr id="1028" name="Shape 8"/>
          <p:cNvSpPr txBox="1">
            <a:spLocks noGrp="1"/>
          </p:cNvSpPr>
          <p:nvPr>
            <p:ph type="sldNum" idx="12"/>
          </p:nvPr>
        </p:nvSpPr>
        <p:spPr bwMode="auto">
          <a:xfrm>
            <a:off x="8472488" y="4537075"/>
            <a:ext cx="549275" cy="392113"/>
          </a:xfrm>
          <a:prstGeom prst="rect">
            <a:avLst/>
          </a:prstGeom>
          <a:noFill/>
          <a:ln>
            <a:noFill/>
          </a:ln>
          <a:extLst>
            <a:ext uri="{FAA26D3D-D897-4be2-8F04-BA451C77F1D7}">
              <ma14:placeholderFlag xmlns="" xmlns:ma14="http://schemas.microsoft.com/office/mac/drawingml/2011/main" val="1"/>
            </a:ext>
          </a:extLst>
        </p:spPr>
        <p:txBody>
          <a:bodyPr vert="horz" wrap="square" lIns="91425" tIns="91425" rIns="91425" bIns="91425" numCol="1" anchor="ctr" anchorCtr="0" compatLnSpc="1">
            <a:prstTxWarp prst="textNoShape">
              <a:avLst/>
            </a:prstTxWarp>
          </a:bodyPr>
          <a:lstStyle>
            <a:lvl1pPr algn="r" eaLnBrk="1" hangingPunct="1">
              <a:defRPr sz="1000">
                <a:solidFill>
                  <a:srgbClr val="595959"/>
                </a:solidFill>
              </a:defRPr>
            </a:lvl1pPr>
          </a:lstStyle>
          <a:p>
            <a:fld id="{E9F40CC8-1C20-4392-872F-A64B0C3AC5EA}" type="slidenum">
              <a:rPr lang="en-US" altLang="en-US"/>
              <a:pPr/>
              <a:t>‹#›</a:t>
            </a:fld>
            <a:endParaRPr lang="en-US" altLang="en-US"/>
          </a:p>
        </p:txBody>
      </p:sp>
      <p:sp>
        <p:nvSpPr>
          <p:cNvPr id="1029" name="Shape 54"/>
          <p:cNvSpPr>
            <a:spLocks noChangeArrowheads="1"/>
          </p:cNvSpPr>
          <p:nvPr/>
        </p:nvSpPr>
        <p:spPr bwMode="auto">
          <a:xfrm>
            <a:off x="0" y="4919663"/>
            <a:ext cx="9144000" cy="223837"/>
          </a:xfrm>
          <a:prstGeom prst="rect">
            <a:avLst/>
          </a:prstGeom>
          <a:solidFill>
            <a:srgbClr val="555555"/>
          </a:solidFill>
          <a:ln w="9525">
            <a:solidFill>
              <a:srgbClr val="595959"/>
            </a:solidFill>
            <a:round/>
            <a:headEnd/>
            <a:tailEnd/>
          </a:ln>
        </p:spPr>
        <p:txBody>
          <a:bodyPr lIns="91425" tIns="91425" rIns="91425" bIns="91425" anchor="ctr"/>
          <a:lstStyle>
            <a:lvl1pPr>
              <a:defRPr sz="1400">
                <a:solidFill>
                  <a:srgbClr val="000000"/>
                </a:solidFill>
                <a:latin typeface="Arial" pitchFamily="34" charset="0"/>
                <a:ea typeface="ＭＳ Ｐゴシック" pitchFamily="34" charset="-128"/>
                <a:sym typeface="Arial" pitchFamily="34" charset="0"/>
              </a:defRPr>
            </a:lvl1pPr>
            <a:lvl2pPr marL="742950" indent="-285750">
              <a:defRPr sz="1400">
                <a:solidFill>
                  <a:srgbClr val="000000"/>
                </a:solidFill>
                <a:latin typeface="Arial" pitchFamily="34" charset="0"/>
                <a:ea typeface="ＭＳ Ｐゴシック" pitchFamily="34" charset="-128"/>
                <a:sym typeface="Arial" pitchFamily="34" charset="0"/>
              </a:defRPr>
            </a:lvl2pPr>
            <a:lvl3pPr marL="1143000" indent="-228600">
              <a:defRPr sz="1400">
                <a:solidFill>
                  <a:srgbClr val="000000"/>
                </a:solidFill>
                <a:latin typeface="Arial" pitchFamily="34" charset="0"/>
                <a:ea typeface="ＭＳ Ｐゴシック" pitchFamily="34" charset="-128"/>
                <a:sym typeface="Arial" pitchFamily="34" charset="0"/>
              </a:defRPr>
            </a:lvl3pPr>
            <a:lvl4pPr marL="1600200" indent="-228600">
              <a:defRPr sz="1400">
                <a:solidFill>
                  <a:srgbClr val="000000"/>
                </a:solidFill>
                <a:latin typeface="Arial" pitchFamily="34" charset="0"/>
                <a:ea typeface="ＭＳ Ｐゴシック" pitchFamily="34" charset="-128"/>
                <a:sym typeface="Arial" pitchFamily="34" charset="0"/>
              </a:defRPr>
            </a:lvl4pPr>
            <a:lvl5pPr marL="2057400" indent="-228600">
              <a:defRPr sz="1400">
                <a:solidFill>
                  <a:srgbClr val="000000"/>
                </a:solidFill>
                <a:latin typeface="Arial" pitchFamily="34" charset="0"/>
                <a:ea typeface="ＭＳ Ｐゴシック" pitchFamily="34" charset="-128"/>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ea typeface="ＭＳ Ｐゴシック" pitchFamily="34" charset="-128"/>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ea typeface="ＭＳ Ｐゴシック" pitchFamily="34" charset="-128"/>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ea typeface="ＭＳ Ｐゴシック" pitchFamily="34" charset="-128"/>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ea typeface="ＭＳ Ｐゴシック" pitchFamily="34" charset="-128"/>
                <a:sym typeface="Arial" pitchFamily="34" charset="0"/>
              </a:defRPr>
            </a:lvl9pPr>
          </a:lstStyle>
          <a:p>
            <a:pPr eaLnBrk="1" hangingPunct="1"/>
            <a:endParaRPr lang="en-US" altLang="en-US"/>
          </a:p>
        </p:txBody>
      </p:sp>
      <p:pic>
        <p:nvPicPr>
          <p:cNvPr id="1030" name="Shape 55"/>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l="6317" t="20673" r="6921" b="24609"/>
          <a:stretch>
            <a:fillRect/>
          </a:stretch>
        </p:blipFill>
        <p:spPr bwMode="auto">
          <a:xfrm>
            <a:off x="33338" y="49213"/>
            <a:ext cx="4452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Shape 58" descr="Screen Shot 2016-12-11 at 9.35.27 PM.png"/>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792163"/>
            <a:ext cx="9144000"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Shape 54"/>
          <p:cNvSpPr>
            <a:spLocks noChangeArrowheads="1"/>
          </p:cNvSpPr>
          <p:nvPr/>
        </p:nvSpPr>
        <p:spPr bwMode="auto">
          <a:xfrm>
            <a:off x="0" y="4919663"/>
            <a:ext cx="9144000" cy="223837"/>
          </a:xfrm>
          <a:prstGeom prst="rect">
            <a:avLst/>
          </a:prstGeom>
          <a:solidFill>
            <a:srgbClr val="555555"/>
          </a:solidFill>
          <a:ln w="9525">
            <a:solidFill>
              <a:srgbClr val="595959"/>
            </a:solidFill>
            <a:round/>
            <a:headEnd/>
            <a:tailEnd/>
          </a:ln>
        </p:spPr>
        <p:txBody>
          <a:bodyPr lIns="91425" tIns="91425" rIns="91425" bIns="91425" anchor="ctr"/>
          <a:lstStyle>
            <a:lvl1pPr>
              <a:defRPr sz="1400">
                <a:solidFill>
                  <a:srgbClr val="000000"/>
                </a:solidFill>
                <a:latin typeface="Arial" pitchFamily="34" charset="0"/>
                <a:ea typeface="ＭＳ Ｐゴシック" pitchFamily="34" charset="-128"/>
                <a:sym typeface="Arial" pitchFamily="34" charset="0"/>
              </a:defRPr>
            </a:lvl1pPr>
            <a:lvl2pPr marL="742950" indent="-285750">
              <a:defRPr sz="1400">
                <a:solidFill>
                  <a:srgbClr val="000000"/>
                </a:solidFill>
                <a:latin typeface="Arial" pitchFamily="34" charset="0"/>
                <a:ea typeface="ＭＳ Ｐゴシック" pitchFamily="34" charset="-128"/>
                <a:sym typeface="Arial" pitchFamily="34" charset="0"/>
              </a:defRPr>
            </a:lvl2pPr>
            <a:lvl3pPr marL="1143000" indent="-228600">
              <a:defRPr sz="1400">
                <a:solidFill>
                  <a:srgbClr val="000000"/>
                </a:solidFill>
                <a:latin typeface="Arial" pitchFamily="34" charset="0"/>
                <a:ea typeface="ＭＳ Ｐゴシック" pitchFamily="34" charset="-128"/>
                <a:sym typeface="Arial" pitchFamily="34" charset="0"/>
              </a:defRPr>
            </a:lvl3pPr>
            <a:lvl4pPr marL="1600200" indent="-228600">
              <a:defRPr sz="1400">
                <a:solidFill>
                  <a:srgbClr val="000000"/>
                </a:solidFill>
                <a:latin typeface="Arial" pitchFamily="34" charset="0"/>
                <a:ea typeface="ＭＳ Ｐゴシック" pitchFamily="34" charset="-128"/>
                <a:sym typeface="Arial" pitchFamily="34" charset="0"/>
              </a:defRPr>
            </a:lvl4pPr>
            <a:lvl5pPr marL="2057400" indent="-228600">
              <a:defRPr sz="1400">
                <a:solidFill>
                  <a:srgbClr val="000000"/>
                </a:solidFill>
                <a:latin typeface="Arial" pitchFamily="34" charset="0"/>
                <a:ea typeface="ＭＳ Ｐゴシック" pitchFamily="34" charset="-128"/>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ea typeface="ＭＳ Ｐゴシック" pitchFamily="34" charset="-128"/>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ea typeface="ＭＳ Ｐゴシック" pitchFamily="34" charset="-128"/>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ea typeface="ＭＳ Ｐゴシック" pitchFamily="34" charset="-128"/>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ea typeface="ＭＳ Ｐゴシック" pitchFamily="34" charset="-128"/>
                <a:sym typeface="Arial" pitchFamily="34" charset="0"/>
              </a:defRPr>
            </a:lvl9pPr>
          </a:lstStyle>
          <a:p>
            <a:pPr eaLnBrk="1" hangingPunct="1"/>
            <a:endParaRPr lang="en-US" altLang="en-US"/>
          </a:p>
        </p:txBody>
      </p:sp>
      <p:pic>
        <p:nvPicPr>
          <p:cNvPr id="1033" name="Shape 58" descr="Screen Shot 2016-12-11 at 9.35.27 PM.png"/>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792163"/>
            <a:ext cx="9144000"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Shape 54"/>
          <p:cNvSpPr>
            <a:spLocks noChangeArrowheads="1"/>
          </p:cNvSpPr>
          <p:nvPr/>
        </p:nvSpPr>
        <p:spPr bwMode="auto">
          <a:xfrm>
            <a:off x="0" y="4919663"/>
            <a:ext cx="9144000" cy="223837"/>
          </a:xfrm>
          <a:prstGeom prst="rect">
            <a:avLst/>
          </a:prstGeom>
          <a:solidFill>
            <a:srgbClr val="555555"/>
          </a:solidFill>
          <a:ln w="9525">
            <a:solidFill>
              <a:srgbClr val="595959"/>
            </a:solidFill>
            <a:round/>
            <a:headEnd/>
            <a:tailEnd/>
          </a:ln>
        </p:spPr>
        <p:txBody>
          <a:bodyPr lIns="91425" tIns="91425" rIns="91425" bIns="91425" anchor="ctr"/>
          <a:lstStyle>
            <a:lvl1pPr>
              <a:defRPr sz="1400">
                <a:solidFill>
                  <a:srgbClr val="000000"/>
                </a:solidFill>
                <a:latin typeface="Arial" pitchFamily="34" charset="0"/>
                <a:ea typeface="ＭＳ Ｐゴシック" pitchFamily="34" charset="-128"/>
                <a:sym typeface="Arial" pitchFamily="34" charset="0"/>
              </a:defRPr>
            </a:lvl1pPr>
            <a:lvl2pPr marL="742950" indent="-285750">
              <a:defRPr sz="1400">
                <a:solidFill>
                  <a:srgbClr val="000000"/>
                </a:solidFill>
                <a:latin typeface="Arial" pitchFamily="34" charset="0"/>
                <a:ea typeface="ＭＳ Ｐゴシック" pitchFamily="34" charset="-128"/>
                <a:sym typeface="Arial" pitchFamily="34" charset="0"/>
              </a:defRPr>
            </a:lvl2pPr>
            <a:lvl3pPr marL="1143000" indent="-228600">
              <a:defRPr sz="1400">
                <a:solidFill>
                  <a:srgbClr val="000000"/>
                </a:solidFill>
                <a:latin typeface="Arial" pitchFamily="34" charset="0"/>
                <a:ea typeface="ＭＳ Ｐゴシック" pitchFamily="34" charset="-128"/>
                <a:sym typeface="Arial" pitchFamily="34" charset="0"/>
              </a:defRPr>
            </a:lvl3pPr>
            <a:lvl4pPr marL="1600200" indent="-228600">
              <a:defRPr sz="1400">
                <a:solidFill>
                  <a:srgbClr val="000000"/>
                </a:solidFill>
                <a:latin typeface="Arial" pitchFamily="34" charset="0"/>
                <a:ea typeface="ＭＳ Ｐゴシック" pitchFamily="34" charset="-128"/>
                <a:sym typeface="Arial" pitchFamily="34" charset="0"/>
              </a:defRPr>
            </a:lvl4pPr>
            <a:lvl5pPr marL="2057400" indent="-228600">
              <a:defRPr sz="1400">
                <a:solidFill>
                  <a:srgbClr val="000000"/>
                </a:solidFill>
                <a:latin typeface="Arial" pitchFamily="34" charset="0"/>
                <a:ea typeface="ＭＳ Ｐゴシック" pitchFamily="34" charset="-128"/>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ea typeface="ＭＳ Ｐゴシック" pitchFamily="34" charset="-128"/>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ea typeface="ＭＳ Ｐゴシック" pitchFamily="34" charset="-128"/>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ea typeface="ＭＳ Ｐゴシック" pitchFamily="34" charset="-128"/>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ea typeface="ＭＳ Ｐゴシック" pitchFamily="34" charset="-128"/>
                <a:sym typeface="Arial" pitchFamily="34" charset="0"/>
              </a:defRPr>
            </a:lvl9pPr>
          </a:lstStyle>
          <a:p>
            <a:pPr eaLnBrk="1" hangingPunct="1"/>
            <a:endParaRPr lang="en-US" altLang="en-US"/>
          </a:p>
        </p:txBody>
      </p:sp>
      <p:pic>
        <p:nvPicPr>
          <p:cNvPr id="1035" name="Shape 58" descr="Screen Shot 2016-12-11 at 9.35.27 PM.png"/>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792163"/>
            <a:ext cx="9144000"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Shape 54"/>
          <p:cNvSpPr>
            <a:spLocks noChangeArrowheads="1"/>
          </p:cNvSpPr>
          <p:nvPr userDrawn="1"/>
        </p:nvSpPr>
        <p:spPr bwMode="auto">
          <a:xfrm>
            <a:off x="0" y="4919663"/>
            <a:ext cx="9144000" cy="223837"/>
          </a:xfrm>
          <a:prstGeom prst="rect">
            <a:avLst/>
          </a:prstGeom>
          <a:solidFill>
            <a:srgbClr val="555555"/>
          </a:solidFill>
          <a:ln w="9525">
            <a:solidFill>
              <a:srgbClr val="595959"/>
            </a:solidFill>
            <a:round/>
            <a:headEnd/>
            <a:tailEnd/>
          </a:ln>
        </p:spPr>
        <p:txBody>
          <a:bodyPr lIns="91425" tIns="91425" rIns="91425" bIns="91425" anchor="ctr"/>
          <a:lstStyle>
            <a:lvl1pPr>
              <a:defRPr sz="1400">
                <a:solidFill>
                  <a:srgbClr val="000000"/>
                </a:solidFill>
                <a:latin typeface="Arial" pitchFamily="34" charset="0"/>
                <a:ea typeface="ＭＳ Ｐゴシック" pitchFamily="34" charset="-128"/>
                <a:sym typeface="Arial" pitchFamily="34" charset="0"/>
              </a:defRPr>
            </a:lvl1pPr>
            <a:lvl2pPr marL="742950" indent="-285750">
              <a:defRPr sz="1400">
                <a:solidFill>
                  <a:srgbClr val="000000"/>
                </a:solidFill>
                <a:latin typeface="Arial" pitchFamily="34" charset="0"/>
                <a:ea typeface="ＭＳ Ｐゴシック" pitchFamily="34" charset="-128"/>
                <a:sym typeface="Arial" pitchFamily="34" charset="0"/>
              </a:defRPr>
            </a:lvl2pPr>
            <a:lvl3pPr marL="1143000" indent="-228600">
              <a:defRPr sz="1400">
                <a:solidFill>
                  <a:srgbClr val="000000"/>
                </a:solidFill>
                <a:latin typeface="Arial" pitchFamily="34" charset="0"/>
                <a:ea typeface="ＭＳ Ｐゴシック" pitchFamily="34" charset="-128"/>
                <a:sym typeface="Arial" pitchFamily="34" charset="0"/>
              </a:defRPr>
            </a:lvl3pPr>
            <a:lvl4pPr marL="1600200" indent="-228600">
              <a:defRPr sz="1400">
                <a:solidFill>
                  <a:srgbClr val="000000"/>
                </a:solidFill>
                <a:latin typeface="Arial" pitchFamily="34" charset="0"/>
                <a:ea typeface="ＭＳ Ｐゴシック" pitchFamily="34" charset="-128"/>
                <a:sym typeface="Arial" pitchFamily="34" charset="0"/>
              </a:defRPr>
            </a:lvl4pPr>
            <a:lvl5pPr marL="2057400" indent="-228600">
              <a:defRPr sz="1400">
                <a:solidFill>
                  <a:srgbClr val="000000"/>
                </a:solidFill>
                <a:latin typeface="Arial" pitchFamily="34" charset="0"/>
                <a:ea typeface="ＭＳ Ｐゴシック" pitchFamily="34" charset="-128"/>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ea typeface="ＭＳ Ｐゴシック" pitchFamily="34" charset="-128"/>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ea typeface="ＭＳ Ｐゴシック" pitchFamily="34" charset="-128"/>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ea typeface="ＭＳ Ｐゴシック" pitchFamily="34" charset="-128"/>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ea typeface="ＭＳ Ｐゴシック" pitchFamily="34" charset="-128"/>
                <a:sym typeface="Arial" pitchFamily="34" charset="0"/>
              </a:defRPr>
            </a:lvl9pPr>
          </a:lstStyle>
          <a:p>
            <a:pPr eaLnBrk="1" hangingPunct="1"/>
            <a:endParaRPr lang="en-US" altLang="en-US"/>
          </a:p>
        </p:txBody>
      </p:sp>
      <p:pic>
        <p:nvPicPr>
          <p:cNvPr id="1037" name="Shape 58" descr="Screen Shot 2016-12-11 at 9.35.27 PM.png"/>
          <p:cNvPicPr preferRelativeResize="0">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792163"/>
            <a:ext cx="9144000"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882" r:id="rId1"/>
    <p:sldLayoutId id="2147483883" r:id="rId2"/>
    <p:sldLayoutId id="2147483879" r:id="rId3"/>
    <p:sldLayoutId id="2147483880" r:id="rId4"/>
    <p:sldLayoutId id="2147483885" r:id="rId5"/>
    <p:sldLayoutId id="2147483881" r:id="rId6"/>
    <p:sldLayoutId id="2147483886" r:id="rId7"/>
    <p:sldLayoutId id="2147483892" r:id="rId8"/>
    <p:sldLayoutId id="2147483893" r:id="rId9"/>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ＭＳ Ｐゴシック" charset="0"/>
          <a:cs typeface="Arial"/>
          <a:sym typeface="Arial" pitchFamily="34" charset="0"/>
        </a:defRPr>
      </a:lvl1pPr>
      <a:lvl2pPr algn="l" rtl="0" eaLnBrk="0" fontAlgn="base" hangingPunct="0">
        <a:spcBef>
          <a:spcPct val="0"/>
        </a:spcBef>
        <a:spcAft>
          <a:spcPct val="0"/>
        </a:spcAft>
        <a:defRPr sz="1400">
          <a:solidFill>
            <a:srgbClr val="000000"/>
          </a:solidFill>
          <a:latin typeface="Arial" charset="0"/>
          <a:ea typeface="ＭＳ Ｐゴシック" charset="0"/>
          <a:cs typeface="Arial" charset="0"/>
          <a:sym typeface="Arial" pitchFamily="34" charset="0"/>
        </a:defRPr>
      </a:lvl2pPr>
      <a:lvl3pPr algn="l" rtl="0" eaLnBrk="0" fontAlgn="base" hangingPunct="0">
        <a:spcBef>
          <a:spcPct val="0"/>
        </a:spcBef>
        <a:spcAft>
          <a:spcPct val="0"/>
        </a:spcAft>
        <a:defRPr sz="1400">
          <a:solidFill>
            <a:srgbClr val="000000"/>
          </a:solidFill>
          <a:latin typeface="Arial" charset="0"/>
          <a:ea typeface="ＭＳ Ｐゴシック" charset="0"/>
          <a:cs typeface="Arial" charset="0"/>
          <a:sym typeface="Arial" pitchFamily="34" charset="0"/>
        </a:defRPr>
      </a:lvl3pPr>
      <a:lvl4pPr algn="l" rtl="0" eaLnBrk="0" fontAlgn="base" hangingPunct="0">
        <a:spcBef>
          <a:spcPct val="0"/>
        </a:spcBef>
        <a:spcAft>
          <a:spcPct val="0"/>
        </a:spcAft>
        <a:defRPr sz="1400">
          <a:solidFill>
            <a:srgbClr val="000000"/>
          </a:solidFill>
          <a:latin typeface="Arial" charset="0"/>
          <a:ea typeface="ＭＳ Ｐゴシック" charset="0"/>
          <a:cs typeface="Arial" charset="0"/>
          <a:sym typeface="Arial" pitchFamily="34" charset="0"/>
        </a:defRPr>
      </a:lvl4pPr>
      <a:lvl5pPr algn="l" rtl="0" eaLnBrk="0" fontAlgn="base" hangingPunct="0">
        <a:spcBef>
          <a:spcPct val="0"/>
        </a:spcBef>
        <a:spcAft>
          <a:spcPct val="0"/>
        </a:spcAft>
        <a:defRPr sz="1400">
          <a:solidFill>
            <a:srgbClr val="000000"/>
          </a:solidFill>
          <a:latin typeface="Arial" charset="0"/>
          <a:ea typeface="ＭＳ Ｐゴシック" charset="0"/>
          <a:cs typeface="Arial" charset="0"/>
          <a:sym typeface="Arial" pitchFamily="34" charset="0"/>
        </a:defRPr>
      </a:lvl5pPr>
      <a:lvl6pPr marL="4572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6pPr>
      <a:lvl7pPr marL="9144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7pPr>
      <a:lvl8pPr marL="13716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8pPr>
      <a:lvl9pPr marL="18288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defRPr sz="1400">
          <a:solidFill>
            <a:srgbClr val="000000"/>
          </a:solidFill>
          <a:latin typeface="Arial"/>
          <a:ea typeface="ＭＳ Ｐゴシック" charset="0"/>
          <a:cs typeface="Arial"/>
          <a:sym typeface="Arial" pitchFamily="34" charset="0"/>
        </a:defRPr>
      </a:lvl1pPr>
      <a:lvl2pPr marL="742950" lvl="1" indent="-285750" algn="l" rtl="0" eaLnBrk="0" fontAlgn="base" hangingPunct="0">
        <a:spcBef>
          <a:spcPct val="0"/>
        </a:spcBef>
        <a:spcAft>
          <a:spcPct val="0"/>
        </a:spcAft>
        <a:defRPr sz="1400">
          <a:solidFill>
            <a:srgbClr val="000000"/>
          </a:solidFill>
          <a:latin typeface="Arial"/>
          <a:ea typeface="Arial"/>
          <a:cs typeface="Arial"/>
          <a:sym typeface="Arial" pitchFamily="34" charset="0"/>
        </a:defRPr>
      </a:lvl2pPr>
      <a:lvl3pPr marL="1143000" lvl="2" indent="-228600" algn="l" rtl="0" eaLnBrk="0" fontAlgn="base" hangingPunct="0">
        <a:spcBef>
          <a:spcPct val="0"/>
        </a:spcBef>
        <a:spcAft>
          <a:spcPct val="0"/>
        </a:spcAft>
        <a:defRPr sz="1400">
          <a:solidFill>
            <a:srgbClr val="000000"/>
          </a:solidFill>
          <a:latin typeface="Arial"/>
          <a:ea typeface="Arial"/>
          <a:cs typeface="Arial"/>
          <a:sym typeface="Arial" pitchFamily="34" charset="0"/>
        </a:defRPr>
      </a:lvl3pPr>
      <a:lvl4pPr marL="1600200" lvl="3" indent="-228600" algn="l" rtl="0" eaLnBrk="0" fontAlgn="base" hangingPunct="0">
        <a:spcBef>
          <a:spcPct val="0"/>
        </a:spcBef>
        <a:spcAft>
          <a:spcPct val="0"/>
        </a:spcAft>
        <a:defRPr sz="1400">
          <a:solidFill>
            <a:srgbClr val="000000"/>
          </a:solidFill>
          <a:latin typeface="Arial"/>
          <a:ea typeface="Arial"/>
          <a:cs typeface="Arial"/>
          <a:sym typeface="Arial" pitchFamily="34" charset="0"/>
        </a:defRPr>
      </a:lvl4pPr>
      <a:lvl5pPr marL="2057400" lvl="4" indent="-228600" algn="l" rtl="0" eaLnBrk="0" fontAlgn="base" hangingPunct="0">
        <a:spcBef>
          <a:spcPct val="0"/>
        </a:spcBef>
        <a:spcAft>
          <a:spcPct val="0"/>
        </a:spcAft>
        <a:defRPr sz="1400">
          <a:solidFill>
            <a:srgbClr val="000000"/>
          </a:solidFill>
          <a:latin typeface="Arial"/>
          <a:ea typeface="Arial"/>
          <a:cs typeface="Arial"/>
          <a:sym typeface="Arial" pitchFamily="34" charset="0"/>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essentialomm.substack.com/p/chapter-24-lymphatic-technique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ideo" Target="https://www.youtube.com/embed/r6KAZUF_zQs?feature=oembed" TargetMode="External"/><Relationship Id="rId5" Type="http://schemas.openxmlformats.org/officeDocument/2006/relationships/image" Target="../media/image3.jpeg"/><Relationship Id="rId4" Type="http://schemas.openxmlformats.org/officeDocument/2006/relationships/hyperlink" Target="https://youtu.be/r6KAZUF_zQ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ideo" Target="https://www.youtube.com/embed/UaGIMsJEFcc?feature=oembed" TargetMode="External"/><Relationship Id="rId5" Type="http://schemas.openxmlformats.org/officeDocument/2006/relationships/image" Target="../media/image4.jpeg"/><Relationship Id="rId4" Type="http://schemas.openxmlformats.org/officeDocument/2006/relationships/hyperlink" Target="https://youtu.be/UaGIMsJEFcc"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ideo" Target="https://www.youtube.com/embed/4REKowYJDVE?feature=oembed" TargetMode="External"/><Relationship Id="rId5" Type="http://schemas.openxmlformats.org/officeDocument/2006/relationships/image" Target="../media/image5.jpeg"/><Relationship Id="rId4" Type="http://schemas.openxmlformats.org/officeDocument/2006/relationships/hyperlink" Target="https://youtu.be/4REKowYJDV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ideo" Target="https://www.youtube.com/embed/nH7ElSvZcow?feature=oembed" TargetMode="External"/><Relationship Id="rId5" Type="http://schemas.openxmlformats.org/officeDocument/2006/relationships/image" Target="../media/image6.jpeg"/><Relationship Id="rId4" Type="http://schemas.openxmlformats.org/officeDocument/2006/relationships/hyperlink" Target="https://youtu.be/nH7ElSvZcow"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8.jpeg"/><Relationship Id="rId2" Type="http://schemas.openxmlformats.org/officeDocument/2006/relationships/slideLayout" Target="../slideLayouts/slideLayout3.xml"/><Relationship Id="rId1" Type="http://schemas.openxmlformats.org/officeDocument/2006/relationships/video" Target="https://www.youtube.com/embed/6rXcNmQWKQc?feature=oembed" TargetMode="External"/><Relationship Id="rId6" Type="http://schemas.openxmlformats.org/officeDocument/2006/relationships/hyperlink" Target="https://substackcdn.com/image/fetch/$s_!aO75!,f_auto,q_auto:good,fl_progressive:steep/https%3A%2F%2Fsubstack-post-media.s3.amazonaws.com%2Fpublic%2Fimages%2Fa88b5d4c-521c-4488-9513-fd8b23a94c77_704x1080.png" TargetMode="External"/><Relationship Id="rId5" Type="http://schemas.openxmlformats.org/officeDocument/2006/relationships/image" Target="../media/image7.jpeg"/><Relationship Id="rId4" Type="http://schemas.openxmlformats.org/officeDocument/2006/relationships/hyperlink" Target="https://youtu.be/6rXcNmQWKQc"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video" Target="https://www.youtube.com/embed/trN855cMArs?feature=oembed" TargetMode="External"/><Relationship Id="rId5" Type="http://schemas.openxmlformats.org/officeDocument/2006/relationships/image" Target="../media/image12.jpeg"/><Relationship Id="rId4" Type="http://schemas.openxmlformats.org/officeDocument/2006/relationships/hyperlink" Target="https://youtu.be/trN855cMAr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video" Target="https://www.youtube.com/embed/-uMdk6XTwj4?feature=oembed" TargetMode="External"/><Relationship Id="rId5" Type="http://schemas.openxmlformats.org/officeDocument/2006/relationships/image" Target="../media/image13.jpeg"/><Relationship Id="rId4" Type="http://schemas.openxmlformats.org/officeDocument/2006/relationships/hyperlink" Target="https://youtu.be/-uMdk6XTwj4"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video" Target="https://www.youtube.com/embed/oy2eQBcLavQ?feature=oembed" TargetMode="External"/><Relationship Id="rId5" Type="http://schemas.openxmlformats.org/officeDocument/2006/relationships/image" Target="../media/image14.jpeg"/><Relationship Id="rId4" Type="http://schemas.openxmlformats.org/officeDocument/2006/relationships/hyperlink" Target="https://youtu.be/oy2eQBcLavQ"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video" Target="https://www.youtube.com/embed/dgxUkK-9MuY?feature=oembed" TargetMode="External"/><Relationship Id="rId5" Type="http://schemas.openxmlformats.org/officeDocument/2006/relationships/image" Target="../media/image15.jpeg"/><Relationship Id="rId4" Type="http://schemas.openxmlformats.org/officeDocument/2006/relationships/hyperlink" Target="https://youtu.be/dgxUkK-9MuY"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video" Target="https://www.youtube.com/embed/DXwqMlFmmW4?feature=oembed" TargetMode="External"/><Relationship Id="rId5" Type="http://schemas.openxmlformats.org/officeDocument/2006/relationships/image" Target="../media/image16.jpeg"/><Relationship Id="rId4" Type="http://schemas.openxmlformats.org/officeDocument/2006/relationships/hyperlink" Target="https://youtu.be/DXwqMlFmmW4"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video" Target="https://www.youtube.com/embed/a-MXVlAtNBA?feature=oembed" TargetMode="External"/><Relationship Id="rId5" Type="http://schemas.openxmlformats.org/officeDocument/2006/relationships/image" Target="../media/image17.jpeg"/><Relationship Id="rId4" Type="http://schemas.openxmlformats.org/officeDocument/2006/relationships/hyperlink" Target="https://youtu.be/a-MXVlAtNBA"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video" Target="https://www.youtube.com/embed/KBj61AV6kgo?feature=oembed" TargetMode="External"/><Relationship Id="rId5" Type="http://schemas.openxmlformats.org/officeDocument/2006/relationships/image" Target="../media/image18.jpeg"/><Relationship Id="rId4" Type="http://schemas.openxmlformats.org/officeDocument/2006/relationships/hyperlink" Target="https://youtu.be/KBj61AV6kgo"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video" Target="https://www.youtube.com/embed/cFIsmOGyhVU?feature=oembed" TargetMode="External"/><Relationship Id="rId5" Type="http://schemas.openxmlformats.org/officeDocument/2006/relationships/image" Target="../media/image19.jpeg"/><Relationship Id="rId4" Type="http://schemas.openxmlformats.org/officeDocument/2006/relationships/hyperlink" Target="https://youtu.be/cFIsmOGyhVU"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txBox="1">
            <a:spLocks noGrp="1"/>
          </p:cNvSpPr>
          <p:nvPr>
            <p:ph type="title"/>
          </p:nvPr>
        </p:nvSpPr>
        <p:spPr>
          <a:xfrm>
            <a:off x="190831" y="966341"/>
            <a:ext cx="8769392" cy="3177034"/>
          </a:xfrm>
        </p:spPr>
        <p:txBody>
          <a:bodyPr/>
          <a:lstStyle/>
          <a:p>
            <a:br>
              <a:rPr lang="en-US" sz="3200" b="1" dirty="0"/>
            </a:br>
            <a:r>
              <a:rPr lang="en-US" sz="3200" b="1" dirty="0"/>
              <a:t>OMM Block 6 06 </a:t>
            </a:r>
            <a:r>
              <a:rPr lang="en-US" sz="3200" b="1" dirty="0" err="1"/>
              <a:t>PreSession</a:t>
            </a:r>
            <a:r>
              <a:rPr lang="en-US" sz="3200" b="1" dirty="0"/>
              <a:t> and Lab</a:t>
            </a:r>
            <a:br>
              <a:rPr lang="en-US" sz="3200" b="1" dirty="0"/>
            </a:br>
            <a:r>
              <a:rPr lang="en-US" sz="3200" b="1" dirty="0"/>
              <a:t> Upper Respiratory</a:t>
            </a:r>
            <a:br>
              <a:rPr lang="en-US" sz="2800" dirty="0"/>
            </a:br>
            <a:r>
              <a:rPr lang="en-US" sz="2800" b="1" dirty="0"/>
              <a:t> </a:t>
            </a:r>
            <a:br>
              <a:rPr lang="en-US" sz="2000" dirty="0"/>
            </a:br>
            <a:r>
              <a:rPr lang="en-US" sz="1400" b="1" dirty="0"/>
              <a:t>Adapted from Chapter 24: Lymphatic Techniques</a:t>
            </a:r>
            <a:br>
              <a:rPr lang="en-US" sz="1400" dirty="0"/>
            </a:br>
            <a:r>
              <a:rPr lang="en-US" sz="1400" dirty="0"/>
              <a:t> </a:t>
            </a:r>
            <a:br>
              <a:rPr lang="en-US" sz="1400" dirty="0"/>
            </a:br>
            <a:r>
              <a:rPr lang="en-US" sz="1400" u="sng" dirty="0">
                <a:hlinkClick r:id="rId2"/>
              </a:rPr>
              <a:t>https://essentialomm.substack.com/p/chapter-24-lymphatic-techniques</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79F5C-ED15-5313-3B42-BD98489D6AD6}"/>
            </a:ext>
          </a:extLst>
        </p:cNvPr>
        <p:cNvGrpSpPr/>
        <p:nvPr/>
      </p:nvGrpSpPr>
      <p:grpSpPr>
        <a:xfrm>
          <a:off x="0" y="0"/>
          <a:ext cx="0" cy="0"/>
          <a:chOff x="0" y="0"/>
          <a:chExt cx="0" cy="0"/>
        </a:xfrm>
      </p:grpSpPr>
      <p:sp>
        <p:nvSpPr>
          <p:cNvPr id="90114" name="Title 1">
            <a:extLst>
              <a:ext uri="{FF2B5EF4-FFF2-40B4-BE49-F238E27FC236}">
                <a16:creationId xmlns:a16="http://schemas.microsoft.com/office/drawing/2014/main" id="{70610F4E-573C-7DEA-67BF-766983F1D44D}"/>
              </a:ext>
            </a:extLst>
          </p:cNvPr>
          <p:cNvSpPr>
            <a:spLocks noGrp="1"/>
          </p:cNvSpPr>
          <p:nvPr>
            <p:ph type="title"/>
          </p:nvPr>
        </p:nvSpPr>
        <p:spPr/>
        <p:txBody>
          <a:bodyPr>
            <a:normAutofit/>
          </a:bodyPr>
          <a:lstStyle/>
          <a:p>
            <a:r>
              <a:rPr lang="en-US" sz="2400" b="1" u="sng" dirty="0">
                <a:hlinkClick r:id="rId4"/>
              </a:rPr>
              <a:t>Thoracic Inlet Release</a:t>
            </a:r>
            <a:r>
              <a:rPr lang="en-US" sz="2400" b="1" dirty="0"/>
              <a:t> </a:t>
            </a:r>
            <a:endParaRPr lang="en-US" sz="2400" dirty="0"/>
          </a:p>
        </p:txBody>
      </p:sp>
      <p:sp>
        <p:nvSpPr>
          <p:cNvPr id="2" name="Text Placeholder 1">
            <a:extLst>
              <a:ext uri="{FF2B5EF4-FFF2-40B4-BE49-F238E27FC236}">
                <a16:creationId xmlns:a16="http://schemas.microsoft.com/office/drawing/2014/main" id="{FA98F89E-9652-2596-CFA4-E1DB2424A258}"/>
              </a:ext>
            </a:extLst>
          </p:cNvPr>
          <p:cNvSpPr>
            <a:spLocks noGrp="1"/>
          </p:cNvSpPr>
          <p:nvPr>
            <p:ph type="body" idx="1"/>
          </p:nvPr>
        </p:nvSpPr>
        <p:spPr>
          <a:xfrm>
            <a:off x="311700" y="1602476"/>
            <a:ext cx="8603700" cy="2826649"/>
          </a:xfrm>
        </p:spPr>
        <p:txBody>
          <a:bodyPr/>
          <a:lstStyle/>
          <a:p>
            <a:endParaRPr lang="en-US" dirty="0"/>
          </a:p>
          <a:p>
            <a:endParaRPr lang="en-US" dirty="0"/>
          </a:p>
          <a:p>
            <a:endParaRPr lang="en-US" dirty="0"/>
          </a:p>
        </p:txBody>
      </p:sp>
      <p:pic>
        <p:nvPicPr>
          <p:cNvPr id="3" name="Online Media 2" title="LYMPH Thoracic inlet release supine">
            <a:hlinkClick r:id="" action="ppaction://media"/>
            <a:extLst>
              <a:ext uri="{FF2B5EF4-FFF2-40B4-BE49-F238E27FC236}">
                <a16:creationId xmlns:a16="http://schemas.microsoft.com/office/drawing/2014/main" id="{AA10AE75-0D1B-11F1-6DE1-7AFEFF34E33D}"/>
              </a:ext>
            </a:extLst>
          </p:cNvPr>
          <p:cNvPicPr>
            <a:picLocks noRot="1" noChangeAspect="1"/>
          </p:cNvPicPr>
          <p:nvPr>
            <a:videoFile r:link="rId1"/>
          </p:nvPr>
        </p:nvPicPr>
        <p:blipFill>
          <a:blip r:embed="rId5"/>
          <a:stretch>
            <a:fillRect/>
          </a:stretch>
        </p:blipFill>
        <p:spPr>
          <a:xfrm>
            <a:off x="439130" y="1592263"/>
            <a:ext cx="3243206" cy="1832255"/>
          </a:xfrm>
          <a:prstGeom prst="rect">
            <a:avLst/>
          </a:prstGeom>
        </p:spPr>
      </p:pic>
      <p:sp>
        <p:nvSpPr>
          <p:cNvPr id="4" name="TextBox 3">
            <a:extLst>
              <a:ext uri="{FF2B5EF4-FFF2-40B4-BE49-F238E27FC236}">
                <a16:creationId xmlns:a16="http://schemas.microsoft.com/office/drawing/2014/main" id="{2253D22A-8FF3-5AA8-FD67-20E8D406AC09}"/>
              </a:ext>
            </a:extLst>
          </p:cNvPr>
          <p:cNvSpPr txBox="1"/>
          <p:nvPr/>
        </p:nvSpPr>
        <p:spPr>
          <a:xfrm>
            <a:off x="3809766" y="1623355"/>
            <a:ext cx="5105634" cy="2246769"/>
          </a:xfrm>
          <a:prstGeom prst="rect">
            <a:avLst/>
          </a:prstGeom>
          <a:noFill/>
        </p:spPr>
        <p:txBody>
          <a:bodyPr wrap="square">
            <a:spAutoFit/>
          </a:bodyPr>
          <a:lstStyle/>
          <a:p>
            <a:pPr marL="342900" indent="-342900">
              <a:buFont typeface="Arial" panose="020B0604020202020204" pitchFamily="34" charset="0"/>
              <a:buChar char="•"/>
            </a:pPr>
            <a:r>
              <a:rPr lang="en-US" sz="2000" dirty="0"/>
              <a:t>Improves lymphatic drainage, reduces fascial restriction</a:t>
            </a:r>
          </a:p>
          <a:p>
            <a:pPr marL="342900" indent="-342900">
              <a:buFont typeface="Arial" panose="020B0604020202020204" pitchFamily="34" charset="0"/>
              <a:buChar char="•"/>
            </a:pPr>
            <a:r>
              <a:rPr lang="en-US" sz="2000" dirty="0"/>
              <a:t>Pt supine; physician at head, hands on clavicles/manubrium, thumbs on 1st ribs</a:t>
            </a:r>
          </a:p>
          <a:p>
            <a:pPr marL="342900" indent="-342900">
              <a:buFont typeface="Arial" panose="020B0604020202020204" pitchFamily="34" charset="0"/>
              <a:buChar char="•"/>
            </a:pPr>
            <a:r>
              <a:rPr lang="en-US" sz="2000" dirty="0"/>
              <a:t>Direct/indirect myofascial release until softening</a:t>
            </a:r>
          </a:p>
          <a:p>
            <a:pPr marL="342900" indent="-342900">
              <a:buFont typeface="Arial" panose="020B0604020202020204" pitchFamily="34" charset="0"/>
              <a:buChar char="•"/>
            </a:pPr>
            <a:r>
              <a:rPr lang="en-US" sz="2000" dirty="0"/>
              <a:t>Add respiratory cooperation</a:t>
            </a:r>
          </a:p>
        </p:txBody>
      </p:sp>
    </p:spTree>
    <p:extLst>
      <p:ext uri="{BB962C8B-B14F-4D97-AF65-F5344CB8AC3E}">
        <p14:creationId xmlns:p14="http://schemas.microsoft.com/office/powerpoint/2010/main" val="153068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0EB6A-CBFD-2D68-5A6F-06DC2E1EE37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06C2981-3E1B-49A4-006C-4F9AAE16901C}"/>
              </a:ext>
            </a:extLst>
          </p:cNvPr>
          <p:cNvSpPr>
            <a:spLocks noGrp="1"/>
          </p:cNvSpPr>
          <p:nvPr>
            <p:ph type="body" idx="1"/>
          </p:nvPr>
        </p:nvSpPr>
        <p:spPr>
          <a:xfrm>
            <a:off x="311700" y="1602476"/>
            <a:ext cx="8603700" cy="2826649"/>
          </a:xfrm>
        </p:spPr>
        <p:txBody>
          <a:bodyPr/>
          <a:lstStyle/>
          <a:p>
            <a:endParaRPr lang="en-US" dirty="0"/>
          </a:p>
          <a:p>
            <a:endParaRPr lang="en-US" dirty="0"/>
          </a:p>
          <a:p>
            <a:endParaRPr lang="en-US" dirty="0"/>
          </a:p>
        </p:txBody>
      </p:sp>
      <p:sp>
        <p:nvSpPr>
          <p:cNvPr id="6" name="TextBox 5">
            <a:extLst>
              <a:ext uri="{FF2B5EF4-FFF2-40B4-BE49-F238E27FC236}">
                <a16:creationId xmlns:a16="http://schemas.microsoft.com/office/drawing/2014/main" id="{B9AFB06A-0FFA-2F8D-45DA-995869A8457C}"/>
              </a:ext>
            </a:extLst>
          </p:cNvPr>
          <p:cNvSpPr txBox="1"/>
          <p:nvPr/>
        </p:nvSpPr>
        <p:spPr>
          <a:xfrm>
            <a:off x="468863" y="1046030"/>
            <a:ext cx="8446537" cy="3939540"/>
          </a:xfrm>
          <a:prstGeom prst="rect">
            <a:avLst/>
          </a:prstGeom>
          <a:noFill/>
        </p:spPr>
        <p:txBody>
          <a:bodyPr wrap="square">
            <a:spAutoFit/>
          </a:bodyPr>
          <a:lstStyle/>
          <a:p>
            <a:pPr>
              <a:buNone/>
            </a:pPr>
            <a:r>
              <a:rPr lang="en-US" sz="1800" b="1" dirty="0"/>
              <a:t>Thoracic Inlet Release</a:t>
            </a:r>
          </a:p>
          <a:p>
            <a:r>
              <a:rPr lang="en-US" sz="1200" dirty="0"/>
              <a:t>Purpose</a:t>
            </a:r>
            <a:br>
              <a:rPr lang="en-US" sz="1200" dirty="0"/>
            </a:br>
            <a:r>
              <a:rPr lang="en-US" sz="1200" dirty="0"/>
              <a:t>To improve motion at the thoracic inlet, reduce fascial restriction, and ensure the primary drainage pathway's patency for both the thoracic and right lymphatic duct.</a:t>
            </a:r>
          </a:p>
          <a:p>
            <a:r>
              <a:rPr lang="en-US" sz="1200" dirty="0"/>
              <a:t>Patient Positioning</a:t>
            </a:r>
            <a:br>
              <a:rPr lang="en-US" sz="1200" dirty="0"/>
            </a:br>
            <a:r>
              <a:rPr lang="en-US" sz="1200" dirty="0"/>
              <a:t>The patient lies supine.</a:t>
            </a:r>
          </a:p>
          <a:p>
            <a:r>
              <a:rPr lang="en-US" sz="1200" dirty="0"/>
              <a:t>Physician Positioning and Hand Placement</a:t>
            </a:r>
            <a:br>
              <a:rPr lang="en-US" sz="1200" dirty="0"/>
            </a:br>
            <a:r>
              <a:rPr lang="en-US" sz="1200" dirty="0"/>
              <a:t>The physician sits at the head of the table, contacting the thoracic inlet bilaterally. Thumbs rest posteriorly over the first ribs, and the fingers curve anteriorly around the clavicles and manubrium.</a:t>
            </a:r>
          </a:p>
          <a:p>
            <a:r>
              <a:rPr lang="en-US" sz="1200" dirty="0"/>
              <a:t>Technique Application</a:t>
            </a:r>
            <a:br>
              <a:rPr lang="en-US" sz="1200" dirty="0"/>
            </a:br>
            <a:r>
              <a:rPr lang="en-US" sz="1200" dirty="0"/>
              <a:t>The physician assesses tissue compliance in flexion, extension, sidebending, and rotation. Direct or indirect myofascial release is then applied, engaging either the barrier or the ease. Pressure is sustained until a release is palpated. Respiratory cooperation may be added by asking the patient to take deep breaths or hold briefly at the phase of respiration that promotes greater softening.</a:t>
            </a:r>
          </a:p>
          <a:p>
            <a:r>
              <a:rPr lang="en-US" sz="1200" dirty="0"/>
              <a:t>Duration</a:t>
            </a:r>
            <a:br>
              <a:rPr lang="en-US" sz="1200" dirty="0"/>
            </a:br>
            <a:r>
              <a:rPr lang="en-US" sz="1200" dirty="0"/>
              <a:t>Continue until tissue softening is noted, usually 1 to 2 minutes.</a:t>
            </a:r>
          </a:p>
          <a:p>
            <a:r>
              <a:rPr lang="en-US" sz="1200" dirty="0"/>
              <a:t>Reassessment</a:t>
            </a:r>
            <a:br>
              <a:rPr lang="en-US" sz="1200" dirty="0"/>
            </a:br>
            <a:r>
              <a:rPr lang="en-US" sz="1200" dirty="0"/>
              <a:t>Recheck motion of the thoracic inlet and confirm that central drainage is improved.</a:t>
            </a:r>
          </a:p>
          <a:p>
            <a:pPr>
              <a:buFont typeface="Arial" panose="020B0604020202020204" pitchFamily="34" charset="0"/>
              <a:buChar char="•"/>
            </a:pPr>
            <a:endParaRPr lang="en-US" sz="2000" dirty="0"/>
          </a:p>
        </p:txBody>
      </p:sp>
    </p:spTree>
    <p:extLst>
      <p:ext uri="{BB962C8B-B14F-4D97-AF65-F5344CB8AC3E}">
        <p14:creationId xmlns:p14="http://schemas.microsoft.com/office/powerpoint/2010/main" val="3442169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61F57-D208-22A7-4A30-650303893119}"/>
            </a:ext>
          </a:extLst>
        </p:cNvPr>
        <p:cNvGrpSpPr/>
        <p:nvPr/>
      </p:nvGrpSpPr>
      <p:grpSpPr>
        <a:xfrm>
          <a:off x="0" y="0"/>
          <a:ext cx="0" cy="0"/>
          <a:chOff x="0" y="0"/>
          <a:chExt cx="0" cy="0"/>
        </a:xfrm>
      </p:grpSpPr>
      <p:sp>
        <p:nvSpPr>
          <p:cNvPr id="90114" name="Title 1">
            <a:extLst>
              <a:ext uri="{FF2B5EF4-FFF2-40B4-BE49-F238E27FC236}">
                <a16:creationId xmlns:a16="http://schemas.microsoft.com/office/drawing/2014/main" id="{481E75B6-3A3E-6823-925D-9492B3AFCC9C}"/>
              </a:ext>
            </a:extLst>
          </p:cNvPr>
          <p:cNvSpPr>
            <a:spLocks noGrp="1"/>
          </p:cNvSpPr>
          <p:nvPr>
            <p:ph type="title"/>
          </p:nvPr>
        </p:nvSpPr>
        <p:spPr/>
        <p:txBody>
          <a:bodyPr>
            <a:normAutofit/>
          </a:bodyPr>
          <a:lstStyle/>
          <a:p>
            <a:r>
              <a:rPr lang="en-US" sz="2400" b="1" u="sng" dirty="0">
                <a:hlinkClick r:id="rId4"/>
              </a:rPr>
              <a:t>Doming the Diaphragm</a:t>
            </a:r>
            <a:endParaRPr lang="en-US" sz="2400" dirty="0"/>
          </a:p>
        </p:txBody>
      </p:sp>
      <p:pic>
        <p:nvPicPr>
          <p:cNvPr id="4" name="Online Media 3" title="LYMPH Doming the diaphragm">
            <a:hlinkClick r:id="" action="ppaction://media"/>
            <a:extLst>
              <a:ext uri="{FF2B5EF4-FFF2-40B4-BE49-F238E27FC236}">
                <a16:creationId xmlns:a16="http://schemas.microsoft.com/office/drawing/2014/main" id="{32CF4426-7AF1-9BC4-7293-CC1D9CDA6A1D}"/>
              </a:ext>
            </a:extLst>
          </p:cNvPr>
          <p:cNvPicPr>
            <a:picLocks noRot="1" noChangeAspect="1"/>
          </p:cNvPicPr>
          <p:nvPr>
            <a:videoFile r:link="rId1"/>
          </p:nvPr>
        </p:nvPicPr>
        <p:blipFill>
          <a:blip r:embed="rId5"/>
          <a:stretch>
            <a:fillRect/>
          </a:stretch>
        </p:blipFill>
        <p:spPr>
          <a:xfrm>
            <a:off x="418781" y="1720450"/>
            <a:ext cx="3678113" cy="2077957"/>
          </a:xfrm>
          <a:prstGeom prst="rect">
            <a:avLst/>
          </a:prstGeom>
        </p:spPr>
      </p:pic>
      <p:sp>
        <p:nvSpPr>
          <p:cNvPr id="3" name="TextBox 2">
            <a:extLst>
              <a:ext uri="{FF2B5EF4-FFF2-40B4-BE49-F238E27FC236}">
                <a16:creationId xmlns:a16="http://schemas.microsoft.com/office/drawing/2014/main" id="{5DE4C38F-B19A-0865-3E51-3CBB6B89E42E}"/>
              </a:ext>
            </a:extLst>
          </p:cNvPr>
          <p:cNvSpPr txBox="1"/>
          <p:nvPr/>
        </p:nvSpPr>
        <p:spPr>
          <a:xfrm>
            <a:off x="4376553" y="1720450"/>
            <a:ext cx="4538847" cy="2246769"/>
          </a:xfrm>
          <a:prstGeom prst="rect">
            <a:avLst/>
          </a:prstGeom>
          <a:noFill/>
        </p:spPr>
        <p:txBody>
          <a:bodyPr wrap="square">
            <a:spAutoFit/>
          </a:bodyPr>
          <a:lstStyle/>
          <a:p>
            <a:pPr marL="342900" indent="-342900">
              <a:buFont typeface="Arial" panose="020B0604020202020204" pitchFamily="34" charset="0"/>
              <a:buChar char="•"/>
            </a:pPr>
            <a:r>
              <a:rPr lang="en-US" sz="2000" dirty="0"/>
              <a:t>Restores diaphragmatic excursion and pressure differentials</a:t>
            </a:r>
          </a:p>
          <a:p>
            <a:pPr marL="342900" indent="-342900">
              <a:buFont typeface="Arial" panose="020B0604020202020204" pitchFamily="34" charset="0"/>
              <a:buChar char="•"/>
            </a:pPr>
            <a:r>
              <a:rPr lang="en-US" sz="2000" dirty="0"/>
              <a:t>Pt supine, hips/knees flexed</a:t>
            </a:r>
          </a:p>
          <a:p>
            <a:pPr marL="342900" indent="-342900">
              <a:buFont typeface="Arial" panose="020B0604020202020204" pitchFamily="34" charset="0"/>
              <a:buChar char="•"/>
            </a:pPr>
            <a:r>
              <a:rPr lang="en-US" sz="2000" dirty="0"/>
              <a:t>Hands under the costal margin</a:t>
            </a:r>
          </a:p>
          <a:p>
            <a:pPr marL="342900" indent="-342900">
              <a:buFont typeface="Arial" panose="020B0604020202020204" pitchFamily="34" charset="0"/>
              <a:buChar char="•"/>
            </a:pPr>
            <a:r>
              <a:rPr lang="en-US" sz="2000" dirty="0"/>
              <a:t>Resist descent on inhalation, follow up on exhalation</a:t>
            </a:r>
          </a:p>
          <a:p>
            <a:pPr marL="342900" indent="-342900">
              <a:buFont typeface="Arial" panose="020B0604020202020204" pitchFamily="34" charset="0"/>
              <a:buChar char="•"/>
            </a:pPr>
            <a:r>
              <a:rPr lang="en-US" sz="2000" dirty="0"/>
              <a:t>Repeat until motion improves</a:t>
            </a:r>
          </a:p>
        </p:txBody>
      </p:sp>
    </p:spTree>
    <p:extLst>
      <p:ext uri="{BB962C8B-B14F-4D97-AF65-F5344CB8AC3E}">
        <p14:creationId xmlns:p14="http://schemas.microsoft.com/office/powerpoint/2010/main" val="84618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A9A9B-B21D-5573-D63A-B5218FA2262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A955DAD-781E-7E46-32CF-1FE2AC27622A}"/>
              </a:ext>
            </a:extLst>
          </p:cNvPr>
          <p:cNvSpPr txBox="1"/>
          <p:nvPr/>
        </p:nvSpPr>
        <p:spPr>
          <a:xfrm>
            <a:off x="468863" y="914399"/>
            <a:ext cx="8446537" cy="3908762"/>
          </a:xfrm>
          <a:prstGeom prst="rect">
            <a:avLst/>
          </a:prstGeom>
          <a:noFill/>
        </p:spPr>
        <p:txBody>
          <a:bodyPr wrap="square">
            <a:spAutoFit/>
          </a:bodyPr>
          <a:lstStyle/>
          <a:p>
            <a:r>
              <a:rPr lang="en-US" sz="2400" b="1" dirty="0"/>
              <a:t>Doming the Diaphragm</a:t>
            </a:r>
          </a:p>
          <a:p>
            <a:r>
              <a:rPr lang="en-US" dirty="0"/>
              <a:t>Purpose</a:t>
            </a:r>
            <a:br>
              <a:rPr lang="en-US" dirty="0"/>
            </a:br>
            <a:r>
              <a:rPr lang="en-US" dirty="0"/>
              <a:t>To improve diaphragmatic excursion and restore the pressure differentials essential for lymphatic and venous return.</a:t>
            </a:r>
          </a:p>
          <a:p>
            <a:r>
              <a:rPr lang="en-US" dirty="0"/>
              <a:t>Patient Positioning</a:t>
            </a:r>
            <a:br>
              <a:rPr lang="en-US" dirty="0"/>
            </a:br>
            <a:r>
              <a:rPr lang="en-US" dirty="0"/>
              <a:t>The patient lies supine with hips and knees flexed to relax the abdominal wall.</a:t>
            </a:r>
          </a:p>
          <a:p>
            <a:r>
              <a:rPr lang="en-US" dirty="0"/>
              <a:t>Physician Positioning and Hand Placement</a:t>
            </a:r>
            <a:br>
              <a:rPr lang="en-US" dirty="0"/>
            </a:br>
            <a:r>
              <a:rPr lang="en-US" dirty="0"/>
              <a:t>The physician stands or sits at the patient’s side. Fingertips are placed just inferior to the costal margin, pointing cephalad beneath the rib cage.</a:t>
            </a:r>
          </a:p>
          <a:p>
            <a:r>
              <a:rPr lang="en-US" dirty="0"/>
              <a:t>Technique Application</a:t>
            </a:r>
            <a:br>
              <a:rPr lang="en-US" dirty="0"/>
            </a:br>
            <a:r>
              <a:rPr lang="en-US" dirty="0"/>
              <a:t>As the patient exhales, the physician gently follows the diaphragm superiorly. During inhalation, resistance is maintained, limiting diaphragmatic descent. This doming motion is repeated in rhythm with the patient’s breathing until increased compliance is noted.</a:t>
            </a:r>
          </a:p>
          <a:p>
            <a:r>
              <a:rPr lang="en-US" dirty="0"/>
              <a:t>Duration</a:t>
            </a:r>
            <a:br>
              <a:rPr lang="en-US" dirty="0"/>
            </a:br>
            <a:r>
              <a:rPr lang="en-US" dirty="0"/>
              <a:t>Continue for 1 to 2 minutes, or until diaphragmatic motion becomes freer and more symmetrical.</a:t>
            </a:r>
          </a:p>
          <a:p>
            <a:r>
              <a:rPr lang="en-US" dirty="0"/>
              <a:t>Reassessment</a:t>
            </a:r>
            <a:br>
              <a:rPr lang="en-US" dirty="0"/>
            </a:br>
            <a:r>
              <a:rPr lang="en-US" dirty="0"/>
              <a:t>Recheck diaphragmatic excursion and abdominal motion with respiration.</a:t>
            </a:r>
          </a:p>
        </p:txBody>
      </p:sp>
    </p:spTree>
    <p:extLst>
      <p:ext uri="{BB962C8B-B14F-4D97-AF65-F5344CB8AC3E}">
        <p14:creationId xmlns:p14="http://schemas.microsoft.com/office/powerpoint/2010/main" val="2469371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54E30-83F9-5B1D-14B9-BABADF1C5142}"/>
            </a:ext>
          </a:extLst>
        </p:cNvPr>
        <p:cNvGrpSpPr/>
        <p:nvPr/>
      </p:nvGrpSpPr>
      <p:grpSpPr>
        <a:xfrm>
          <a:off x="0" y="0"/>
          <a:ext cx="0" cy="0"/>
          <a:chOff x="0" y="0"/>
          <a:chExt cx="0" cy="0"/>
        </a:xfrm>
      </p:grpSpPr>
      <p:sp>
        <p:nvSpPr>
          <p:cNvPr id="90114" name="Title 1">
            <a:extLst>
              <a:ext uri="{FF2B5EF4-FFF2-40B4-BE49-F238E27FC236}">
                <a16:creationId xmlns:a16="http://schemas.microsoft.com/office/drawing/2014/main" id="{5DCDFB23-5454-0DF9-A241-49B384ECE60B}"/>
              </a:ext>
            </a:extLst>
          </p:cNvPr>
          <p:cNvSpPr>
            <a:spLocks noGrp="1"/>
          </p:cNvSpPr>
          <p:nvPr>
            <p:ph type="title"/>
          </p:nvPr>
        </p:nvSpPr>
        <p:spPr/>
        <p:txBody>
          <a:bodyPr>
            <a:normAutofit/>
          </a:bodyPr>
          <a:lstStyle/>
          <a:p>
            <a:r>
              <a:rPr lang="en-US" sz="2000" b="1" u="sng" dirty="0">
                <a:hlinkClick r:id="rId4"/>
              </a:rPr>
              <a:t>Anterior Cervical Myofascial Release</a:t>
            </a:r>
            <a:endParaRPr lang="en-US" sz="2000" dirty="0"/>
          </a:p>
        </p:txBody>
      </p:sp>
      <p:sp>
        <p:nvSpPr>
          <p:cNvPr id="2" name="Text Placeholder 1">
            <a:extLst>
              <a:ext uri="{FF2B5EF4-FFF2-40B4-BE49-F238E27FC236}">
                <a16:creationId xmlns:a16="http://schemas.microsoft.com/office/drawing/2014/main" id="{1DFFAD8E-BA7E-5848-5B30-5C6B538D3CED}"/>
              </a:ext>
            </a:extLst>
          </p:cNvPr>
          <p:cNvSpPr>
            <a:spLocks noGrp="1"/>
          </p:cNvSpPr>
          <p:nvPr>
            <p:ph type="body" idx="1"/>
          </p:nvPr>
        </p:nvSpPr>
        <p:spPr>
          <a:xfrm>
            <a:off x="311700" y="1602476"/>
            <a:ext cx="8603700" cy="2826649"/>
          </a:xfrm>
        </p:spPr>
        <p:txBody>
          <a:bodyPr/>
          <a:lstStyle/>
          <a:p>
            <a:endParaRPr lang="en-US" dirty="0"/>
          </a:p>
          <a:p>
            <a:endParaRPr lang="en-US" dirty="0"/>
          </a:p>
          <a:p>
            <a:endParaRPr lang="en-US" dirty="0"/>
          </a:p>
        </p:txBody>
      </p:sp>
      <p:pic>
        <p:nvPicPr>
          <p:cNvPr id="3" name="Online Media 2" title="LYMPH Anterior cervical myofascial release">
            <a:hlinkClick r:id="" action="ppaction://media"/>
            <a:extLst>
              <a:ext uri="{FF2B5EF4-FFF2-40B4-BE49-F238E27FC236}">
                <a16:creationId xmlns:a16="http://schemas.microsoft.com/office/drawing/2014/main" id="{90376ECB-CAC1-B7BF-F0CF-2BC3A451267D}"/>
              </a:ext>
            </a:extLst>
          </p:cNvPr>
          <p:cNvPicPr>
            <a:picLocks noRot="1" noChangeAspect="1"/>
          </p:cNvPicPr>
          <p:nvPr>
            <a:videoFile r:link="rId1"/>
          </p:nvPr>
        </p:nvPicPr>
        <p:blipFill>
          <a:blip r:embed="rId5"/>
          <a:stretch>
            <a:fillRect/>
          </a:stretch>
        </p:blipFill>
        <p:spPr>
          <a:xfrm>
            <a:off x="378085" y="1720302"/>
            <a:ext cx="4094707" cy="2313313"/>
          </a:xfrm>
          <a:prstGeom prst="rect">
            <a:avLst/>
          </a:prstGeom>
        </p:spPr>
      </p:pic>
      <p:sp>
        <p:nvSpPr>
          <p:cNvPr id="5" name="TextBox 4">
            <a:extLst>
              <a:ext uri="{FF2B5EF4-FFF2-40B4-BE49-F238E27FC236}">
                <a16:creationId xmlns:a16="http://schemas.microsoft.com/office/drawing/2014/main" id="{8C026A6C-8CDB-8733-9000-4715EBB1B5CF}"/>
              </a:ext>
            </a:extLst>
          </p:cNvPr>
          <p:cNvSpPr txBox="1"/>
          <p:nvPr/>
        </p:nvSpPr>
        <p:spPr>
          <a:xfrm>
            <a:off x="4836920" y="1720302"/>
            <a:ext cx="4078480" cy="2308324"/>
          </a:xfrm>
          <a:prstGeom prst="rect">
            <a:avLst/>
          </a:prstGeom>
          <a:noFill/>
        </p:spPr>
        <p:txBody>
          <a:bodyPr wrap="square">
            <a:spAutoFit/>
          </a:bodyPr>
          <a:lstStyle/>
          <a:p>
            <a:pPr marL="342900" indent="-342900">
              <a:buFont typeface="Arial" panose="020B0604020202020204" pitchFamily="34" charset="0"/>
              <a:buChar char="•"/>
            </a:pPr>
            <a:r>
              <a:rPr lang="en-US" sz="1800" dirty="0"/>
              <a:t>Reduces fascial restriction around the hyoid, thyroid, and cricoid</a:t>
            </a:r>
          </a:p>
          <a:p>
            <a:pPr marL="342900" indent="-342900">
              <a:buFont typeface="Arial" panose="020B0604020202020204" pitchFamily="34" charset="0"/>
              <a:buChar char="•"/>
            </a:pPr>
            <a:r>
              <a:rPr lang="en-US" sz="1800" dirty="0"/>
              <a:t>Pt supine; cephalad hand stabilizes head, caudad hand contacts cartilages</a:t>
            </a:r>
          </a:p>
          <a:p>
            <a:pPr marL="342900" indent="-342900">
              <a:buFont typeface="Arial" panose="020B0604020202020204" pitchFamily="34" charset="0"/>
              <a:buChar char="•"/>
            </a:pPr>
            <a:r>
              <a:rPr lang="en-US" sz="1800" dirty="0"/>
              <a:t>Direct or indirect pressure</a:t>
            </a:r>
          </a:p>
          <a:p>
            <a:pPr marL="342900" indent="-342900">
              <a:buFont typeface="Arial" panose="020B0604020202020204" pitchFamily="34" charset="0"/>
              <a:buChar char="•"/>
            </a:pPr>
            <a:r>
              <a:rPr lang="en-US" sz="1800" dirty="0"/>
              <a:t>Use neck motion or breathing to facilitate release</a:t>
            </a:r>
          </a:p>
        </p:txBody>
      </p:sp>
    </p:spTree>
    <p:extLst>
      <p:ext uri="{BB962C8B-B14F-4D97-AF65-F5344CB8AC3E}">
        <p14:creationId xmlns:p14="http://schemas.microsoft.com/office/powerpoint/2010/main" val="315064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444DA-1210-AEDD-45BB-A0C392356EF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EE26B36-1169-DF33-C088-324D6A9A3D78}"/>
              </a:ext>
            </a:extLst>
          </p:cNvPr>
          <p:cNvSpPr txBox="1"/>
          <p:nvPr/>
        </p:nvSpPr>
        <p:spPr>
          <a:xfrm>
            <a:off x="468863" y="914399"/>
            <a:ext cx="8446537" cy="4124206"/>
          </a:xfrm>
          <a:prstGeom prst="rect">
            <a:avLst/>
          </a:prstGeom>
          <a:noFill/>
        </p:spPr>
        <p:txBody>
          <a:bodyPr wrap="square">
            <a:spAutoFit/>
          </a:bodyPr>
          <a:lstStyle/>
          <a:p>
            <a:r>
              <a:rPr lang="en-US" sz="2400" b="1" dirty="0"/>
              <a:t>Anterior Cervical Myofascial Release</a:t>
            </a:r>
          </a:p>
          <a:p>
            <a:r>
              <a:rPr lang="en-US" dirty="0"/>
              <a:t>Purpose</a:t>
            </a:r>
            <a:br>
              <a:rPr lang="en-US" dirty="0"/>
            </a:br>
            <a:r>
              <a:rPr lang="en-US" dirty="0"/>
              <a:t>To reduce fascial restriction around the hyoid, thyroid, and cricoid regions and support lymphatic and venous drainage from the head and neck.</a:t>
            </a:r>
          </a:p>
          <a:p>
            <a:r>
              <a:rPr lang="en-US" dirty="0"/>
              <a:t>Patient Positioning</a:t>
            </a:r>
            <a:br>
              <a:rPr lang="en-US" dirty="0"/>
            </a:br>
            <a:r>
              <a:rPr lang="en-US" dirty="0"/>
              <a:t>The patient lies supine.</a:t>
            </a:r>
          </a:p>
          <a:p>
            <a:r>
              <a:rPr lang="en-US" dirty="0"/>
              <a:t>Physician Positioning and Hand Placement</a:t>
            </a:r>
            <a:br>
              <a:rPr lang="en-US" dirty="0"/>
            </a:br>
            <a:r>
              <a:rPr lang="en-US" dirty="0"/>
              <a:t>The physician stabilizes the head with the cephalad hand at the occiput or forehead. The caudad hand uses the thumb and fingers to contact each side of the hyoid, thyroid, and cricoid cartilages sequentially.</a:t>
            </a:r>
          </a:p>
          <a:p>
            <a:r>
              <a:rPr lang="en-US" dirty="0"/>
              <a:t>Technique Application</a:t>
            </a:r>
            <a:br>
              <a:rPr lang="en-US" dirty="0"/>
            </a:br>
            <a:r>
              <a:rPr lang="en-US" dirty="0"/>
              <a:t>The physician assesses the fascial tissues for directions of ease and restriction. The structures are then engaged either directly into the barrier or indirectly toward ease, with gentle sustained pressure. Neck flexion or extension may be incorporated to facilitate release and reduce crepitus.</a:t>
            </a:r>
          </a:p>
          <a:p>
            <a:r>
              <a:rPr lang="en-US" dirty="0"/>
              <a:t>Duration</a:t>
            </a:r>
            <a:br>
              <a:rPr lang="en-US" dirty="0"/>
            </a:br>
            <a:r>
              <a:rPr lang="en-US" dirty="0"/>
              <a:t>Continue at each level until tissue softening or improved mobility is perceived.</a:t>
            </a:r>
          </a:p>
          <a:p>
            <a:r>
              <a:rPr lang="en-US" dirty="0"/>
              <a:t>Reassessment</a:t>
            </a:r>
            <a:br>
              <a:rPr lang="en-US" dirty="0"/>
            </a:br>
            <a:r>
              <a:rPr lang="en-US" dirty="0"/>
              <a:t>Recheck fascial mobility and tissue compliance across the anterior cervical region.</a:t>
            </a:r>
          </a:p>
          <a:p>
            <a:r>
              <a:rPr lang="en-US" dirty="0"/>
              <a:t> </a:t>
            </a:r>
          </a:p>
        </p:txBody>
      </p:sp>
    </p:spTree>
    <p:extLst>
      <p:ext uri="{BB962C8B-B14F-4D97-AF65-F5344CB8AC3E}">
        <p14:creationId xmlns:p14="http://schemas.microsoft.com/office/powerpoint/2010/main" val="3609775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4BAC9-488B-03FB-2CFC-1C2B732C1B8E}"/>
            </a:ext>
          </a:extLst>
        </p:cNvPr>
        <p:cNvGrpSpPr/>
        <p:nvPr/>
      </p:nvGrpSpPr>
      <p:grpSpPr>
        <a:xfrm>
          <a:off x="0" y="0"/>
          <a:ext cx="0" cy="0"/>
          <a:chOff x="0" y="0"/>
          <a:chExt cx="0" cy="0"/>
        </a:xfrm>
      </p:grpSpPr>
      <p:sp>
        <p:nvSpPr>
          <p:cNvPr id="90114" name="Title 1">
            <a:extLst>
              <a:ext uri="{FF2B5EF4-FFF2-40B4-BE49-F238E27FC236}">
                <a16:creationId xmlns:a16="http://schemas.microsoft.com/office/drawing/2014/main" id="{438E1C79-B41C-D132-4ACC-87BA3DA3E598}"/>
              </a:ext>
            </a:extLst>
          </p:cNvPr>
          <p:cNvSpPr>
            <a:spLocks noGrp="1"/>
          </p:cNvSpPr>
          <p:nvPr>
            <p:ph type="title"/>
          </p:nvPr>
        </p:nvSpPr>
        <p:spPr/>
        <p:txBody>
          <a:bodyPr>
            <a:normAutofit/>
          </a:bodyPr>
          <a:lstStyle/>
          <a:p>
            <a:r>
              <a:rPr lang="en-US" sz="2000" b="1" u="sng" dirty="0">
                <a:hlinkClick r:id="rId4"/>
              </a:rPr>
              <a:t>Submandibular Release</a:t>
            </a:r>
            <a:endParaRPr lang="en-US" sz="2000" dirty="0"/>
          </a:p>
        </p:txBody>
      </p:sp>
      <p:pic>
        <p:nvPicPr>
          <p:cNvPr id="4" name="Online Media 3" title="LYMPH Submandibular myofascial release">
            <a:hlinkClick r:id="" action="ppaction://media"/>
            <a:extLst>
              <a:ext uri="{FF2B5EF4-FFF2-40B4-BE49-F238E27FC236}">
                <a16:creationId xmlns:a16="http://schemas.microsoft.com/office/drawing/2014/main" id="{C758CF19-5E7C-4BF2-B09E-7D24CC15122C}"/>
              </a:ext>
            </a:extLst>
          </p:cNvPr>
          <p:cNvPicPr>
            <a:picLocks noRot="1" noChangeAspect="1"/>
          </p:cNvPicPr>
          <p:nvPr>
            <a:videoFile r:link="rId1"/>
          </p:nvPr>
        </p:nvPicPr>
        <p:blipFill>
          <a:blip r:embed="rId5"/>
          <a:stretch>
            <a:fillRect/>
          </a:stretch>
        </p:blipFill>
        <p:spPr>
          <a:xfrm>
            <a:off x="390228" y="1748813"/>
            <a:ext cx="3968127" cy="2241801"/>
          </a:xfrm>
          <a:prstGeom prst="rect">
            <a:avLst/>
          </a:prstGeom>
        </p:spPr>
      </p:pic>
      <p:sp>
        <p:nvSpPr>
          <p:cNvPr id="3" name="TextBox 2">
            <a:extLst>
              <a:ext uri="{FF2B5EF4-FFF2-40B4-BE49-F238E27FC236}">
                <a16:creationId xmlns:a16="http://schemas.microsoft.com/office/drawing/2014/main" id="{8D9805DD-5718-F614-A549-FC51A3AC7AC1}"/>
              </a:ext>
            </a:extLst>
          </p:cNvPr>
          <p:cNvSpPr txBox="1"/>
          <p:nvPr/>
        </p:nvSpPr>
        <p:spPr>
          <a:xfrm>
            <a:off x="4572000" y="1748812"/>
            <a:ext cx="4343400" cy="2554545"/>
          </a:xfrm>
          <a:prstGeom prst="rect">
            <a:avLst/>
          </a:prstGeom>
          <a:noFill/>
        </p:spPr>
        <p:txBody>
          <a:bodyPr wrap="square">
            <a:spAutoFit/>
          </a:bodyPr>
          <a:lstStyle/>
          <a:p>
            <a:pPr marL="342900" indent="-342900">
              <a:buFont typeface="Arial" panose="020B0604020202020204" pitchFamily="34" charset="0"/>
              <a:buChar char="•"/>
            </a:pPr>
            <a:r>
              <a:rPr lang="en-US" sz="2000" dirty="0"/>
              <a:t>Enhances lymphatic outflow from oral cavity, jaw, face</a:t>
            </a:r>
          </a:p>
          <a:p>
            <a:pPr marL="342900" indent="-342900">
              <a:buFont typeface="Arial" panose="020B0604020202020204" pitchFamily="34" charset="0"/>
              <a:buChar char="•"/>
            </a:pPr>
            <a:r>
              <a:rPr lang="en-US" sz="2000" dirty="0"/>
              <a:t>Pt supine; physician’s fingertips medial/inferior to mandible</a:t>
            </a:r>
          </a:p>
          <a:p>
            <a:pPr marL="342900" indent="-342900">
              <a:buFont typeface="Arial" panose="020B0604020202020204" pitchFamily="34" charset="0"/>
              <a:buChar char="•"/>
            </a:pPr>
            <a:r>
              <a:rPr lang="en-US" sz="2000" dirty="0"/>
              <a:t>Gentle superior pressure, test mobility in all planes</a:t>
            </a:r>
          </a:p>
          <a:p>
            <a:pPr marL="342900" indent="-342900">
              <a:buFont typeface="Arial" panose="020B0604020202020204" pitchFamily="34" charset="0"/>
              <a:buChar char="•"/>
            </a:pPr>
            <a:r>
              <a:rPr lang="en-US" sz="2000" dirty="0"/>
              <a:t>Hold indirect or direct, until tissue softens</a:t>
            </a:r>
          </a:p>
        </p:txBody>
      </p:sp>
    </p:spTree>
    <p:extLst>
      <p:ext uri="{BB962C8B-B14F-4D97-AF65-F5344CB8AC3E}">
        <p14:creationId xmlns:p14="http://schemas.microsoft.com/office/powerpoint/2010/main" val="341297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B45B4-E618-A2B6-0D3E-5938E79A097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21F7BAD-2751-0190-0159-C785E7ACA231}"/>
              </a:ext>
            </a:extLst>
          </p:cNvPr>
          <p:cNvSpPr txBox="1"/>
          <p:nvPr/>
        </p:nvSpPr>
        <p:spPr>
          <a:xfrm>
            <a:off x="468863" y="914399"/>
            <a:ext cx="8446537" cy="3385542"/>
          </a:xfrm>
          <a:prstGeom prst="rect">
            <a:avLst/>
          </a:prstGeom>
          <a:noFill/>
        </p:spPr>
        <p:txBody>
          <a:bodyPr wrap="square">
            <a:spAutoFit/>
          </a:bodyPr>
          <a:lstStyle/>
          <a:p>
            <a:r>
              <a:rPr lang="en-US" sz="2000" b="1" dirty="0"/>
              <a:t>Submandibular Release</a:t>
            </a:r>
          </a:p>
          <a:p>
            <a:r>
              <a:rPr lang="en-US" sz="1200" dirty="0"/>
              <a:t>Purpose</a:t>
            </a:r>
            <a:br>
              <a:rPr lang="en-US" sz="1200" dirty="0"/>
            </a:br>
            <a:r>
              <a:rPr lang="en-US" sz="1200" dirty="0"/>
              <a:t>To reduce fascial restriction in the submandibular region and enhance lymphatic outflow from the oral cavity, jaw, and face.</a:t>
            </a:r>
          </a:p>
          <a:p>
            <a:r>
              <a:rPr lang="en-US" sz="1200" dirty="0"/>
              <a:t>Patient Positioning</a:t>
            </a:r>
            <a:br>
              <a:rPr lang="en-US" sz="1200" dirty="0"/>
            </a:br>
            <a:r>
              <a:rPr lang="en-US" sz="1200" dirty="0"/>
              <a:t>The patient lies supine.</a:t>
            </a:r>
          </a:p>
          <a:p>
            <a:r>
              <a:rPr lang="en-US" sz="1200" dirty="0"/>
              <a:t>Physician Positioning and Hand Placement</a:t>
            </a:r>
            <a:br>
              <a:rPr lang="en-US" sz="1200" dirty="0"/>
            </a:br>
            <a:r>
              <a:rPr lang="en-US" sz="1200" dirty="0"/>
              <a:t>The physician sits at the head of the table and places fingertips bilaterally along the soft tissues just medial and inferior to the mandible.</a:t>
            </a:r>
          </a:p>
          <a:p>
            <a:r>
              <a:rPr lang="en-US" sz="1200" dirty="0"/>
              <a:t>Technique Application</a:t>
            </a:r>
            <a:br>
              <a:rPr lang="en-US" sz="1200" dirty="0"/>
            </a:br>
            <a:r>
              <a:rPr lang="en-US" sz="1200" dirty="0"/>
              <a:t>Gentle superior pressure is applied while assessing tissue mobility. Motion is tested in transverse, anterior–posterior, and lateral directions. The physician may move into restriction (direct) or into ease (indirect) until tissue softens or releases.</a:t>
            </a:r>
          </a:p>
          <a:p>
            <a:r>
              <a:rPr lang="en-US" sz="1200" dirty="0"/>
              <a:t>Duration</a:t>
            </a:r>
            <a:br>
              <a:rPr lang="en-US" sz="1200" dirty="0"/>
            </a:br>
            <a:r>
              <a:rPr lang="en-US" sz="1200" dirty="0"/>
              <a:t>Continue for 1 to 2 minutes, or until improved tissue mobility is palpated.</a:t>
            </a:r>
          </a:p>
          <a:p>
            <a:r>
              <a:rPr lang="en-US" sz="1200" dirty="0"/>
              <a:t>Reassessment</a:t>
            </a:r>
            <a:br>
              <a:rPr lang="en-US" sz="1200" dirty="0"/>
            </a:br>
            <a:r>
              <a:rPr lang="en-US" sz="1200" dirty="0"/>
              <a:t>Recheck mobility and drainage in the submandibular tissues. Improvement may be noted as decreased fascial drag or reduction in submandibular fullness.</a:t>
            </a:r>
          </a:p>
          <a:p>
            <a:r>
              <a:rPr lang="en-US" sz="1200" dirty="0"/>
              <a:t> </a:t>
            </a:r>
          </a:p>
        </p:txBody>
      </p:sp>
    </p:spTree>
    <p:extLst>
      <p:ext uri="{BB962C8B-B14F-4D97-AF65-F5344CB8AC3E}">
        <p14:creationId xmlns:p14="http://schemas.microsoft.com/office/powerpoint/2010/main" val="107264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69DA9-6520-47ED-AA15-504BCCB4D9C0}"/>
            </a:ext>
          </a:extLst>
        </p:cNvPr>
        <p:cNvGrpSpPr/>
        <p:nvPr/>
      </p:nvGrpSpPr>
      <p:grpSpPr>
        <a:xfrm>
          <a:off x="0" y="0"/>
          <a:ext cx="0" cy="0"/>
          <a:chOff x="0" y="0"/>
          <a:chExt cx="0" cy="0"/>
        </a:xfrm>
      </p:grpSpPr>
      <p:sp>
        <p:nvSpPr>
          <p:cNvPr id="90114" name="Title 1">
            <a:extLst>
              <a:ext uri="{FF2B5EF4-FFF2-40B4-BE49-F238E27FC236}">
                <a16:creationId xmlns:a16="http://schemas.microsoft.com/office/drawing/2014/main" id="{F0499F29-FB97-E10A-99CE-50CD07F13D89}"/>
              </a:ext>
            </a:extLst>
          </p:cNvPr>
          <p:cNvSpPr>
            <a:spLocks noGrp="1"/>
          </p:cNvSpPr>
          <p:nvPr>
            <p:ph type="title"/>
          </p:nvPr>
        </p:nvSpPr>
        <p:spPr/>
        <p:txBody>
          <a:bodyPr>
            <a:normAutofit/>
          </a:bodyPr>
          <a:lstStyle/>
          <a:p>
            <a:r>
              <a:rPr lang="en-US" sz="2000" b="1" u="sng" dirty="0">
                <a:hlinkClick r:id="rId4"/>
              </a:rPr>
              <a:t>Trigeminal Nerve Inhibition</a:t>
            </a:r>
            <a:endParaRPr lang="en-US" sz="2000" dirty="0"/>
          </a:p>
        </p:txBody>
      </p:sp>
      <p:pic>
        <p:nvPicPr>
          <p:cNvPr id="3" name="Online Media 2" title="LYMPH Trigeminal nerve inhibition">
            <a:hlinkClick r:id="" action="ppaction://media"/>
            <a:extLst>
              <a:ext uri="{FF2B5EF4-FFF2-40B4-BE49-F238E27FC236}">
                <a16:creationId xmlns:a16="http://schemas.microsoft.com/office/drawing/2014/main" id="{E196A8C5-9C02-114A-55C7-E8B22439DA1A}"/>
              </a:ext>
            </a:extLst>
          </p:cNvPr>
          <p:cNvPicPr>
            <a:picLocks noRot="1" noChangeAspect="1"/>
          </p:cNvPicPr>
          <p:nvPr>
            <a:videoFile r:link="rId1"/>
          </p:nvPr>
        </p:nvPicPr>
        <p:blipFill>
          <a:blip r:embed="rId5"/>
          <a:stretch>
            <a:fillRect/>
          </a:stretch>
        </p:blipFill>
        <p:spPr>
          <a:xfrm>
            <a:off x="424485" y="1532442"/>
            <a:ext cx="3096091" cy="1749143"/>
          </a:xfrm>
          <a:prstGeom prst="rect">
            <a:avLst/>
          </a:prstGeom>
        </p:spPr>
      </p:pic>
      <p:sp>
        <p:nvSpPr>
          <p:cNvPr id="4" name="TextBox 3">
            <a:extLst>
              <a:ext uri="{FF2B5EF4-FFF2-40B4-BE49-F238E27FC236}">
                <a16:creationId xmlns:a16="http://schemas.microsoft.com/office/drawing/2014/main" id="{5DC5B39B-0A28-D7B9-7DDB-06EABDD56FBB}"/>
              </a:ext>
            </a:extLst>
          </p:cNvPr>
          <p:cNvSpPr txBox="1"/>
          <p:nvPr/>
        </p:nvSpPr>
        <p:spPr bwMode="auto">
          <a:xfrm>
            <a:off x="3714368" y="1532442"/>
            <a:ext cx="2881060" cy="3005376"/>
          </a:xfrm>
          <a:prstGeom prst="rect">
            <a:avLst/>
          </a:prstGeom>
          <a:noFill/>
          <a:ln>
            <a:noFill/>
          </a:ln>
        </p:spPr>
        <p:txBody>
          <a:bodyPr vert="horz" wrap="square" lIns="91425" tIns="91425" rIns="91425" bIns="91425" numCol="1" anchor="t" anchorCtr="0" compatLnSpc="1">
            <a:prstTxWarp prst="textNoShape">
              <a:avLst/>
            </a:prstTxWarp>
            <a:noAutofit/>
          </a:bodyPr>
          <a:lstStyle/>
          <a:p>
            <a:pPr marL="342900" indent="-342900" eaLnBrk="1" hangingPunct="1">
              <a:spcAft>
                <a:spcPts val="600"/>
              </a:spcAft>
              <a:buFont typeface="Arial" panose="020B0604020202020204" pitchFamily="34" charset="0"/>
              <a:buChar char="•"/>
            </a:pPr>
            <a:r>
              <a:rPr lang="en-US" sz="1600" dirty="0">
                <a:latin typeface="Arial"/>
                <a:cs typeface="Arial"/>
              </a:rPr>
              <a:t>Reduces inflammation, edema, congestion, sinus pain</a:t>
            </a:r>
          </a:p>
          <a:p>
            <a:pPr marL="342900" indent="-342900" eaLnBrk="1" hangingPunct="1">
              <a:spcAft>
                <a:spcPts val="600"/>
              </a:spcAft>
              <a:buFont typeface="Arial" panose="020B0604020202020204" pitchFamily="34" charset="0"/>
              <a:buChar char="•"/>
            </a:pPr>
            <a:r>
              <a:rPr lang="en-US" sz="1600" dirty="0">
                <a:latin typeface="Arial"/>
                <a:cs typeface="Arial"/>
              </a:rPr>
              <a:t>Pt supine; fingers on supraorbital, infraorbital, mental foramina</a:t>
            </a:r>
          </a:p>
          <a:p>
            <a:pPr marL="342900" indent="-342900" eaLnBrk="1" hangingPunct="1">
              <a:spcAft>
                <a:spcPts val="600"/>
              </a:spcAft>
              <a:buFont typeface="Arial" panose="020B0604020202020204" pitchFamily="34" charset="0"/>
              <a:buChar char="•"/>
            </a:pPr>
            <a:r>
              <a:rPr lang="en-US" sz="1600" dirty="0">
                <a:latin typeface="Arial"/>
                <a:cs typeface="Arial"/>
              </a:rPr>
              <a:t>Gentle inhibitory pressure or small circles</a:t>
            </a:r>
          </a:p>
          <a:p>
            <a:pPr marL="342900" indent="-342900" eaLnBrk="1" hangingPunct="1">
              <a:spcAft>
                <a:spcPts val="600"/>
              </a:spcAft>
              <a:buFont typeface="Arial" panose="020B0604020202020204" pitchFamily="34" charset="0"/>
              <a:buChar char="•"/>
            </a:pPr>
            <a:r>
              <a:rPr lang="en-US" sz="1600" dirty="0">
                <a:latin typeface="Arial"/>
                <a:cs typeface="Arial"/>
              </a:rPr>
              <a:t>Hold 30s–2 min until tenderness decreases</a:t>
            </a:r>
          </a:p>
        </p:txBody>
      </p:sp>
      <p:pic>
        <p:nvPicPr>
          <p:cNvPr id="6" name="Picture 5" descr="A skull with green points&#10;&#10;AI-generated content may be incorrect.">
            <a:hlinkClick r:id="rId6" tgtFrame="&quot;_blank&quot;"/>
            <a:extLst>
              <a:ext uri="{FF2B5EF4-FFF2-40B4-BE49-F238E27FC236}">
                <a16:creationId xmlns:a16="http://schemas.microsoft.com/office/drawing/2014/main" id="{5CA870F3-06E9-DFC7-F8B6-28692A865D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6789220" y="1447109"/>
            <a:ext cx="2115856" cy="3242690"/>
          </a:xfrm>
          <a:prstGeom prst="rect">
            <a:avLst/>
          </a:prstGeom>
          <a:noFill/>
          <a:ln>
            <a:noFill/>
          </a:ln>
        </p:spPr>
      </p:pic>
    </p:spTree>
    <p:extLst>
      <p:ext uri="{BB962C8B-B14F-4D97-AF65-F5344CB8AC3E}">
        <p14:creationId xmlns:p14="http://schemas.microsoft.com/office/powerpoint/2010/main" val="250156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D482E-A8AC-3994-729C-A7DDEDC3068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9766FE8-C1A0-60C6-9F76-BD96875A50DE}"/>
              </a:ext>
            </a:extLst>
          </p:cNvPr>
          <p:cNvSpPr txBox="1"/>
          <p:nvPr/>
        </p:nvSpPr>
        <p:spPr>
          <a:xfrm>
            <a:off x="468863" y="914399"/>
            <a:ext cx="8446537" cy="3600986"/>
          </a:xfrm>
          <a:prstGeom prst="rect">
            <a:avLst/>
          </a:prstGeom>
          <a:noFill/>
        </p:spPr>
        <p:txBody>
          <a:bodyPr wrap="square">
            <a:spAutoFit/>
          </a:bodyPr>
          <a:lstStyle/>
          <a:p>
            <a:r>
              <a:rPr lang="en-US" sz="1800" b="1" dirty="0"/>
              <a:t>Trigeminal Nerve Inhibition</a:t>
            </a:r>
          </a:p>
          <a:p>
            <a:r>
              <a:rPr lang="en-US" sz="1200" dirty="0"/>
              <a:t>Purpose</a:t>
            </a:r>
            <a:br>
              <a:rPr lang="en-US" sz="1200" dirty="0"/>
            </a:br>
            <a:r>
              <a:rPr lang="en-US" sz="1200" dirty="0"/>
              <a:t>To decrease edema, congestion, and tenderness in areas innervated by the trigeminal nerve, particularly in the face and sinuses. This technique can also reduce pain associated with trigeminal distribution.</a:t>
            </a:r>
          </a:p>
          <a:p>
            <a:r>
              <a:rPr lang="en-US" sz="1200" dirty="0"/>
              <a:t>Patient Positioning</a:t>
            </a:r>
            <a:br>
              <a:rPr lang="en-US" sz="1200" dirty="0"/>
            </a:br>
            <a:r>
              <a:rPr lang="en-US" sz="1200" dirty="0"/>
              <a:t>The patient lies supine with the head in a neutral position.</a:t>
            </a:r>
          </a:p>
          <a:p>
            <a:r>
              <a:rPr lang="en-US" sz="1200" dirty="0"/>
              <a:t>Physician Positioning and Hand Placement</a:t>
            </a:r>
            <a:br>
              <a:rPr lang="en-US" sz="1200" dirty="0"/>
            </a:br>
            <a:r>
              <a:rPr lang="en-US" sz="1200" dirty="0"/>
              <a:t>The physician sits at the head of the table and identifies the supraorbital, infraorbital, and mental foramina bilaterally. Fingertip pads are placed gently over these points.</a:t>
            </a:r>
          </a:p>
          <a:p>
            <a:r>
              <a:rPr lang="en-US" sz="1200" dirty="0"/>
              <a:t>Technique Application</a:t>
            </a:r>
            <a:br>
              <a:rPr lang="en-US" sz="1200" dirty="0"/>
            </a:br>
            <a:r>
              <a:rPr lang="en-US" sz="1200" dirty="0"/>
              <a:t>Slow, gentle inhibitory pressure is applied at one or more foramina. The pressure may be sustained or combined with small circular motions. Points may be treated sequentially or simultaneously, depending on patient tolerance and findings.</a:t>
            </a:r>
          </a:p>
          <a:p>
            <a:r>
              <a:rPr lang="en-US" sz="1200" dirty="0"/>
              <a:t>Duration</a:t>
            </a:r>
            <a:br>
              <a:rPr lang="en-US" sz="1200" dirty="0"/>
            </a:br>
            <a:r>
              <a:rPr lang="en-US" sz="1200" dirty="0"/>
              <a:t>Pressure is maintained for 30 seconds to 2 minutes at each site, or until a release or decrease in tenderness is palpated.</a:t>
            </a:r>
          </a:p>
          <a:p>
            <a:r>
              <a:rPr lang="en-US" sz="1200" dirty="0"/>
              <a:t>Reassessment</a:t>
            </a:r>
            <a:br>
              <a:rPr lang="en-US" sz="1200" dirty="0"/>
            </a:br>
            <a:r>
              <a:rPr lang="en-US" sz="1200" dirty="0"/>
              <a:t>Recheck for reduction in tissue tenderness, facial congestion, and sinus-related discomfort. Patients may also report decreased pain or pressure sensations in the trigeminal distribution.</a:t>
            </a:r>
          </a:p>
          <a:p>
            <a:endParaRPr lang="en-US" sz="1100" dirty="0"/>
          </a:p>
        </p:txBody>
      </p:sp>
    </p:spTree>
    <p:extLst>
      <p:ext uri="{BB962C8B-B14F-4D97-AF65-F5344CB8AC3E}">
        <p14:creationId xmlns:p14="http://schemas.microsoft.com/office/powerpoint/2010/main" val="1401041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b="1" dirty="0">
                <a:solidFill>
                  <a:schemeClr val="accent2"/>
                </a:solidFill>
              </a:rPr>
              <a:t>CUSOM Notice and Agreement</a:t>
            </a:r>
            <a:endParaRPr lang="en-US" dirty="0">
              <a:solidFill>
                <a:schemeClr val="accent2"/>
              </a:solidFill>
            </a:endParaRPr>
          </a:p>
        </p:txBody>
      </p:sp>
      <p:sp>
        <p:nvSpPr>
          <p:cNvPr id="3" name="Content Placeholder 2"/>
          <p:cNvSpPr>
            <a:spLocks noGrp="1"/>
          </p:cNvSpPr>
          <p:nvPr>
            <p:ph type="body" idx="1"/>
          </p:nvPr>
        </p:nvSpPr>
        <p:spPr/>
        <p:txBody>
          <a:bodyPr>
            <a:normAutofit fontScale="77500" lnSpcReduction="20000"/>
          </a:bodyPr>
          <a:lstStyle/>
          <a:p>
            <a:pPr marL="0" indent="0">
              <a:buNone/>
            </a:pPr>
            <a:endParaRPr lang="en-US" sz="1600" dirty="0"/>
          </a:p>
          <a:p>
            <a:r>
              <a:rPr lang="en-US" sz="1600" dirty="0"/>
              <a:t>Class materials (hereafter including PowerPoints, Handouts and Lecture Recordings) are distributed for the exclusive use of students in the Jerry M Wallace School of Osteopathic Medicine. Student access to and use of materials are conditioned on agreement with the terms and conditions set out below. Any student who does not agree to them is prohibited from accessing or making any use of such materials. </a:t>
            </a:r>
          </a:p>
          <a:p>
            <a:endParaRPr lang="en-US" sz="1600" dirty="0"/>
          </a:p>
          <a:p>
            <a:r>
              <a:rPr lang="en-US" sz="1600" dirty="0"/>
              <a:t>Any student accessing materials (1) acknowledges the faculty members’ intellectual property rights and that distribution of the materials violates the CUSOM Copyright Policy; (2) recognizes the privacy rights of fellow students who speak in class; (3) accepts that distributing, posting, or uploading materials to students or any other third party not authorized to receive them or to those outside CUSOM is an Honor Code violation; and (4) agrees that the materials are to be accessed and used only as directed by the faculty member(s) teaching the course. Students are not permitted to take photographs or screenshots of any screens or projected materials during lectures, exams or quizzes. Audio recording are also not permitted outside of what is provided through the recorded </a:t>
            </a:r>
            <a:r>
              <a:rPr lang="en-US" sz="1600" dirty="0" err="1"/>
              <a:t>Tegrity</a:t>
            </a:r>
            <a:r>
              <a:rPr lang="en-US" sz="1600" dirty="0"/>
              <a:t> sessions. </a:t>
            </a:r>
          </a:p>
        </p:txBody>
      </p:sp>
    </p:spTree>
    <p:extLst>
      <p:ext uri="{BB962C8B-B14F-4D97-AF65-F5344CB8AC3E}">
        <p14:creationId xmlns:p14="http://schemas.microsoft.com/office/powerpoint/2010/main" val="999332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F713E-0F3A-62F6-C53F-23247E31EA4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466268-69CF-A33B-B32A-DE90E83FBCBE}"/>
              </a:ext>
            </a:extLst>
          </p:cNvPr>
          <p:cNvSpPr>
            <a:spLocks noGrp="1"/>
          </p:cNvSpPr>
          <p:nvPr>
            <p:ph sz="quarter" idx="1"/>
          </p:nvPr>
        </p:nvSpPr>
        <p:spPr>
          <a:xfrm>
            <a:off x="191127" y="899954"/>
            <a:ext cx="4791071" cy="589547"/>
          </a:xfrm>
        </p:spPr>
        <p:txBody>
          <a:bodyPr>
            <a:noAutofit/>
          </a:bodyPr>
          <a:lstStyle/>
          <a:p>
            <a:r>
              <a:rPr lang="en-US" sz="2400" b="1" dirty="0"/>
              <a:t>URI Related Chapman Points </a:t>
            </a:r>
          </a:p>
        </p:txBody>
      </p:sp>
      <p:pic>
        <p:nvPicPr>
          <p:cNvPr id="5" name="Picture 4" descr="A table with text on it">
            <a:extLst>
              <a:ext uri="{FF2B5EF4-FFF2-40B4-BE49-F238E27FC236}">
                <a16:creationId xmlns:a16="http://schemas.microsoft.com/office/drawing/2014/main" id="{FC44F7DB-D866-FC49-0830-2D28D4ABC6B9}"/>
              </a:ext>
            </a:extLst>
          </p:cNvPr>
          <p:cNvPicPr>
            <a:picLocks noChangeAspect="1"/>
          </p:cNvPicPr>
          <p:nvPr/>
        </p:nvPicPr>
        <p:blipFill>
          <a:blip r:embed="rId3"/>
          <a:stretch>
            <a:fillRect/>
          </a:stretch>
        </p:blipFill>
        <p:spPr>
          <a:xfrm>
            <a:off x="2115878" y="1274506"/>
            <a:ext cx="4544727" cy="3644493"/>
          </a:xfrm>
          <a:prstGeom prst="rect">
            <a:avLst/>
          </a:prstGeom>
        </p:spPr>
      </p:pic>
    </p:spTree>
    <p:extLst>
      <p:ext uri="{BB962C8B-B14F-4D97-AF65-F5344CB8AC3E}">
        <p14:creationId xmlns:p14="http://schemas.microsoft.com/office/powerpoint/2010/main" val="453875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8298D04-08B2-ADBF-B960-310B38F3BB6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F04024-645C-4543-B353-EDAABB82591E}"/>
              </a:ext>
            </a:extLst>
          </p:cNvPr>
          <p:cNvSpPr>
            <a:spLocks noGrp="1"/>
          </p:cNvSpPr>
          <p:nvPr>
            <p:ph sz="quarter" idx="1"/>
          </p:nvPr>
        </p:nvSpPr>
        <p:spPr>
          <a:xfrm>
            <a:off x="491917" y="626115"/>
            <a:ext cx="5413227" cy="589547"/>
          </a:xfrm>
        </p:spPr>
        <p:txBody>
          <a:bodyPr>
            <a:noAutofit/>
          </a:bodyPr>
          <a:lstStyle/>
          <a:p>
            <a:r>
              <a:rPr lang="en-US" sz="2400" b="1" dirty="0"/>
              <a:t>URI Related Chapman Points </a:t>
            </a:r>
          </a:p>
          <a:p>
            <a:r>
              <a:rPr lang="en-US" sz="2400" b="1" dirty="0"/>
              <a:t> </a:t>
            </a:r>
            <a:endParaRPr lang="en-US" sz="2400" dirty="0"/>
          </a:p>
        </p:txBody>
      </p:sp>
      <p:pic>
        <p:nvPicPr>
          <p:cNvPr id="7" name="Picture 6">
            <a:extLst>
              <a:ext uri="{FF2B5EF4-FFF2-40B4-BE49-F238E27FC236}">
                <a16:creationId xmlns:a16="http://schemas.microsoft.com/office/drawing/2014/main" id="{3C22BA85-6EFC-D016-2735-B1442FF70DF9}"/>
              </a:ext>
            </a:extLst>
          </p:cNvPr>
          <p:cNvPicPr>
            <a:picLocks noChangeAspect="1"/>
          </p:cNvPicPr>
          <p:nvPr/>
        </p:nvPicPr>
        <p:blipFill>
          <a:blip r:embed="rId3"/>
          <a:stretch>
            <a:fillRect/>
          </a:stretch>
        </p:blipFill>
        <p:spPr>
          <a:xfrm>
            <a:off x="704309" y="1715648"/>
            <a:ext cx="4033707" cy="2801737"/>
          </a:xfrm>
          <a:prstGeom prst="rect">
            <a:avLst/>
          </a:prstGeom>
        </p:spPr>
      </p:pic>
      <p:pic>
        <p:nvPicPr>
          <p:cNvPr id="4" name="Picture 3" descr="A diagram of a human body&#10;&#10;AI-generated content may be incorrect.">
            <a:extLst>
              <a:ext uri="{FF2B5EF4-FFF2-40B4-BE49-F238E27FC236}">
                <a16:creationId xmlns:a16="http://schemas.microsoft.com/office/drawing/2014/main" id="{658B6C27-BD3F-C81B-241D-C4BFB4D96C53}"/>
              </a:ext>
            </a:extLst>
          </p:cNvPr>
          <p:cNvPicPr>
            <a:picLocks noChangeAspect="1"/>
          </p:cNvPicPr>
          <p:nvPr/>
        </p:nvPicPr>
        <p:blipFill>
          <a:blip r:embed="rId4"/>
          <a:stretch>
            <a:fillRect/>
          </a:stretch>
        </p:blipFill>
        <p:spPr>
          <a:xfrm>
            <a:off x="5263116" y="1715648"/>
            <a:ext cx="3176575" cy="2718100"/>
          </a:xfrm>
          <a:prstGeom prst="rect">
            <a:avLst/>
          </a:prstGeom>
        </p:spPr>
      </p:pic>
    </p:spTree>
    <p:extLst>
      <p:ext uri="{BB962C8B-B14F-4D97-AF65-F5344CB8AC3E}">
        <p14:creationId xmlns:p14="http://schemas.microsoft.com/office/powerpoint/2010/main" val="1207134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CC9C5-DEEB-ACEC-C858-5EECAF368CBA}"/>
            </a:ext>
          </a:extLst>
        </p:cNvPr>
        <p:cNvGrpSpPr/>
        <p:nvPr/>
      </p:nvGrpSpPr>
      <p:grpSpPr>
        <a:xfrm>
          <a:off x="0" y="0"/>
          <a:ext cx="0" cy="0"/>
          <a:chOff x="0" y="0"/>
          <a:chExt cx="0" cy="0"/>
        </a:xfrm>
      </p:grpSpPr>
      <p:sp>
        <p:nvSpPr>
          <p:cNvPr id="90114" name="Title 1">
            <a:extLst>
              <a:ext uri="{FF2B5EF4-FFF2-40B4-BE49-F238E27FC236}">
                <a16:creationId xmlns:a16="http://schemas.microsoft.com/office/drawing/2014/main" id="{1AB42E87-9A90-8373-C4BB-6DFB1ACED0F9}"/>
              </a:ext>
            </a:extLst>
          </p:cNvPr>
          <p:cNvSpPr>
            <a:spLocks noGrp="1"/>
          </p:cNvSpPr>
          <p:nvPr>
            <p:ph type="title"/>
          </p:nvPr>
        </p:nvSpPr>
        <p:spPr/>
        <p:txBody>
          <a:bodyPr>
            <a:normAutofit/>
          </a:bodyPr>
          <a:lstStyle/>
          <a:p>
            <a:r>
              <a:rPr lang="en-US" sz="2000" b="1" u="sng" dirty="0">
                <a:hlinkClick r:id="rId4"/>
              </a:rPr>
              <a:t>Anterior Cervical Lymphatic Drainage (Effleurage)</a:t>
            </a:r>
            <a:endParaRPr lang="en-US" sz="2000" dirty="0"/>
          </a:p>
        </p:txBody>
      </p:sp>
      <p:sp>
        <p:nvSpPr>
          <p:cNvPr id="2" name="Text Placeholder 1">
            <a:extLst>
              <a:ext uri="{FF2B5EF4-FFF2-40B4-BE49-F238E27FC236}">
                <a16:creationId xmlns:a16="http://schemas.microsoft.com/office/drawing/2014/main" id="{FC70A112-89EC-B702-5661-426C5A5CE489}"/>
              </a:ext>
            </a:extLst>
          </p:cNvPr>
          <p:cNvSpPr>
            <a:spLocks noGrp="1"/>
          </p:cNvSpPr>
          <p:nvPr>
            <p:ph type="body" idx="1"/>
          </p:nvPr>
        </p:nvSpPr>
        <p:spPr>
          <a:xfrm>
            <a:off x="311700" y="1602476"/>
            <a:ext cx="8603700" cy="2826649"/>
          </a:xfrm>
        </p:spPr>
        <p:txBody>
          <a:bodyPr/>
          <a:lstStyle/>
          <a:p>
            <a:endParaRPr lang="en-US" dirty="0"/>
          </a:p>
          <a:p>
            <a:endParaRPr lang="en-US" dirty="0"/>
          </a:p>
          <a:p>
            <a:endParaRPr lang="en-US" dirty="0"/>
          </a:p>
        </p:txBody>
      </p:sp>
      <p:pic>
        <p:nvPicPr>
          <p:cNvPr id="4" name="Online Media 3" title="LYMPH Anterior cervical lymphatic drainage">
            <a:hlinkClick r:id="" action="ppaction://media"/>
            <a:extLst>
              <a:ext uri="{FF2B5EF4-FFF2-40B4-BE49-F238E27FC236}">
                <a16:creationId xmlns:a16="http://schemas.microsoft.com/office/drawing/2014/main" id="{79E58181-1D82-284F-8F16-E748A1D21BBE}"/>
              </a:ext>
            </a:extLst>
          </p:cNvPr>
          <p:cNvPicPr>
            <a:picLocks noRot="1" noChangeAspect="1"/>
          </p:cNvPicPr>
          <p:nvPr>
            <a:videoFile r:link="rId1"/>
          </p:nvPr>
        </p:nvPicPr>
        <p:blipFill>
          <a:blip r:embed="rId5"/>
          <a:stretch>
            <a:fillRect/>
          </a:stretch>
        </p:blipFill>
        <p:spPr>
          <a:xfrm>
            <a:off x="402395" y="1592263"/>
            <a:ext cx="4211155" cy="2379100"/>
          </a:xfrm>
          <a:prstGeom prst="rect">
            <a:avLst/>
          </a:prstGeom>
        </p:spPr>
      </p:pic>
      <p:sp>
        <p:nvSpPr>
          <p:cNvPr id="3" name="TextBox 2">
            <a:extLst>
              <a:ext uri="{FF2B5EF4-FFF2-40B4-BE49-F238E27FC236}">
                <a16:creationId xmlns:a16="http://schemas.microsoft.com/office/drawing/2014/main" id="{08F243D4-2920-F23E-8917-83F27AA2D6BD}"/>
              </a:ext>
            </a:extLst>
          </p:cNvPr>
          <p:cNvSpPr txBox="1"/>
          <p:nvPr/>
        </p:nvSpPr>
        <p:spPr bwMode="auto">
          <a:xfrm>
            <a:off x="4704244" y="1602475"/>
            <a:ext cx="3875734" cy="3018699"/>
          </a:xfrm>
          <a:prstGeom prst="rect">
            <a:avLst/>
          </a:prstGeom>
          <a:noFill/>
          <a:ln>
            <a:noFill/>
          </a:ln>
        </p:spPr>
        <p:txBody>
          <a:bodyPr vert="horz" wrap="square" lIns="91425" tIns="91425" rIns="91425" bIns="91425" numCol="1" anchor="t" anchorCtr="0" compatLnSpc="1">
            <a:prstTxWarp prst="textNoShape">
              <a:avLst/>
            </a:prstTxWarp>
            <a:normAutofit lnSpcReduction="10000"/>
          </a:bodyPr>
          <a:lstStyle/>
          <a:p>
            <a:pPr marL="285750" indent="-285750">
              <a:buFont typeface="Arial" panose="020B0604020202020204" pitchFamily="34" charset="0"/>
              <a:buChar char="•"/>
            </a:pPr>
            <a:r>
              <a:rPr lang="en-US" sz="2000" dirty="0"/>
              <a:t>Mobilizes lymph from the head/neck after central restrictions are cleared</a:t>
            </a:r>
          </a:p>
          <a:p>
            <a:pPr marL="285750" indent="-285750">
              <a:buFont typeface="Arial" panose="020B0604020202020204" pitchFamily="34" charset="0"/>
              <a:buChar char="•"/>
            </a:pPr>
            <a:r>
              <a:rPr lang="en-US" sz="2000" dirty="0"/>
              <a:t>Pt supine, head turned slightly away</a:t>
            </a:r>
          </a:p>
          <a:p>
            <a:pPr marL="285750" indent="-285750">
              <a:buFont typeface="Arial" panose="020B0604020202020204" pitchFamily="34" charset="0"/>
              <a:buChar char="•"/>
            </a:pPr>
            <a:r>
              <a:rPr lang="en-US" sz="2000" dirty="0"/>
              <a:t>Transverse glide of midline structures, then gentle inferior strokes along cervical chains</a:t>
            </a:r>
          </a:p>
          <a:p>
            <a:pPr marL="285750" indent="-285750">
              <a:buFont typeface="Arial" panose="020B0604020202020204" pitchFamily="34" charset="0"/>
              <a:buChar char="•"/>
            </a:pPr>
            <a:r>
              <a:rPr lang="en-US" sz="2000" dirty="0"/>
              <a:t>Repeat bilaterally for 30s–2 min</a:t>
            </a:r>
          </a:p>
        </p:txBody>
      </p:sp>
    </p:spTree>
    <p:extLst>
      <p:ext uri="{BB962C8B-B14F-4D97-AF65-F5344CB8AC3E}">
        <p14:creationId xmlns:p14="http://schemas.microsoft.com/office/powerpoint/2010/main" val="371280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5C2C4-FD3E-9FAA-A9FF-95FCB33D5E1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DC0B87F-7A65-EF55-5303-06997F549822}"/>
              </a:ext>
            </a:extLst>
          </p:cNvPr>
          <p:cNvSpPr txBox="1"/>
          <p:nvPr/>
        </p:nvSpPr>
        <p:spPr>
          <a:xfrm>
            <a:off x="468863" y="914399"/>
            <a:ext cx="8446537" cy="3770263"/>
          </a:xfrm>
          <a:prstGeom prst="rect">
            <a:avLst/>
          </a:prstGeom>
          <a:noFill/>
        </p:spPr>
        <p:txBody>
          <a:bodyPr wrap="square">
            <a:spAutoFit/>
          </a:bodyPr>
          <a:lstStyle/>
          <a:p>
            <a:r>
              <a:rPr lang="en-US" sz="1600" b="1" dirty="0"/>
              <a:t>Anterior Cervical Lymphatic Drainage (Effleurage)</a:t>
            </a:r>
          </a:p>
          <a:p>
            <a:r>
              <a:rPr lang="en-US" sz="1200" dirty="0"/>
              <a:t>Purpose</a:t>
            </a:r>
            <a:br>
              <a:rPr lang="en-US" sz="1200" dirty="0"/>
            </a:br>
            <a:r>
              <a:rPr lang="en-US" sz="1200" dirty="0"/>
              <a:t>To directly mobilize lymphatic fluid in the anterior and posterior cervical chains after central restrictions have been treated. This technique is often used for head and neck congestion.</a:t>
            </a:r>
          </a:p>
          <a:p>
            <a:r>
              <a:rPr lang="en-US" sz="1200" dirty="0"/>
              <a:t>Patient Positioning</a:t>
            </a:r>
            <a:br>
              <a:rPr lang="en-US" sz="1200" dirty="0"/>
            </a:br>
            <a:r>
              <a:rPr lang="en-US" sz="1200" dirty="0"/>
              <a:t>The patient lies supine with the head slightly turned away from the side being treated.</a:t>
            </a:r>
          </a:p>
          <a:p>
            <a:r>
              <a:rPr lang="en-US" sz="1200" dirty="0"/>
              <a:t>Physician Positioning and Hand Placement</a:t>
            </a:r>
            <a:br>
              <a:rPr lang="en-US" sz="1200" dirty="0"/>
            </a:br>
            <a:r>
              <a:rPr lang="en-US" sz="1200" dirty="0"/>
              <a:t>The physician sits beside the patient’s head. The cephalad hand stabilizes the head while the caudad hand applies gentle contact with the fingertips along the cervical lymphatic chains.</a:t>
            </a:r>
          </a:p>
          <a:p>
            <a:r>
              <a:rPr lang="en-US" sz="1200" dirty="0"/>
              <a:t>Technique Application</a:t>
            </a:r>
            <a:br>
              <a:rPr lang="en-US" sz="1200" dirty="0"/>
            </a:br>
            <a:r>
              <a:rPr lang="en-US" sz="1200" dirty="0"/>
              <a:t>Effleurage strokes are performed inferiorly along the anterior and posterior cervical chains. Movements are repeated sequentially on inferior, middle, and superior levels, and applied bilaterally as needed. As a preparatory step, the anterior cervical arches may be mobilized with gentle rhythmic motion back and forth to promote drainage from central structures into the cervical chains when infection, inflammation, or edema is present.</a:t>
            </a:r>
          </a:p>
          <a:p>
            <a:r>
              <a:rPr lang="en-US" sz="1200" dirty="0"/>
              <a:t>Duration</a:t>
            </a:r>
            <a:br>
              <a:rPr lang="en-US" sz="1200" dirty="0"/>
            </a:br>
            <a:r>
              <a:rPr lang="en-US" sz="1200" dirty="0"/>
              <a:t>Continue for 30 seconds to 2 minutes, or until lymphatic flow improves and congestion lessens.</a:t>
            </a:r>
          </a:p>
          <a:p>
            <a:r>
              <a:rPr lang="en-US" sz="1200" dirty="0"/>
              <a:t>Reassessment</a:t>
            </a:r>
            <a:br>
              <a:rPr lang="en-US" sz="1200" dirty="0"/>
            </a:br>
            <a:r>
              <a:rPr lang="en-US" sz="1200" dirty="0"/>
              <a:t>Reevaluate cervical tissue compliance and drainage, noting any reduction in fullness or tenderness.</a:t>
            </a:r>
          </a:p>
          <a:p>
            <a:endParaRPr lang="en-US" sz="1050" dirty="0"/>
          </a:p>
        </p:txBody>
      </p:sp>
    </p:spTree>
    <p:extLst>
      <p:ext uri="{BB962C8B-B14F-4D97-AF65-F5344CB8AC3E}">
        <p14:creationId xmlns:p14="http://schemas.microsoft.com/office/powerpoint/2010/main" val="2329180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94771-A510-C23A-04F4-D63C72AB581D}"/>
            </a:ext>
          </a:extLst>
        </p:cNvPr>
        <p:cNvGrpSpPr/>
        <p:nvPr/>
      </p:nvGrpSpPr>
      <p:grpSpPr>
        <a:xfrm>
          <a:off x="0" y="0"/>
          <a:ext cx="0" cy="0"/>
          <a:chOff x="0" y="0"/>
          <a:chExt cx="0" cy="0"/>
        </a:xfrm>
      </p:grpSpPr>
      <p:sp>
        <p:nvSpPr>
          <p:cNvPr id="90114" name="Title 1">
            <a:extLst>
              <a:ext uri="{FF2B5EF4-FFF2-40B4-BE49-F238E27FC236}">
                <a16:creationId xmlns:a16="http://schemas.microsoft.com/office/drawing/2014/main" id="{816BF321-2424-63F2-36DC-083AE3170983}"/>
              </a:ext>
            </a:extLst>
          </p:cNvPr>
          <p:cNvSpPr>
            <a:spLocks noGrp="1"/>
          </p:cNvSpPr>
          <p:nvPr>
            <p:ph type="title"/>
          </p:nvPr>
        </p:nvSpPr>
        <p:spPr/>
        <p:txBody>
          <a:bodyPr>
            <a:normAutofit/>
          </a:bodyPr>
          <a:lstStyle/>
          <a:p>
            <a:r>
              <a:rPr lang="en-US" sz="2000" b="1" u="sng" dirty="0">
                <a:hlinkClick r:id="rId4"/>
              </a:rPr>
              <a:t>Auricular Drainage Technique</a:t>
            </a:r>
            <a:endParaRPr lang="en-US" sz="2000" dirty="0"/>
          </a:p>
        </p:txBody>
      </p:sp>
      <p:pic>
        <p:nvPicPr>
          <p:cNvPr id="6" name="Online Media 5" title="LYMPH Auricular drainage">
            <a:hlinkClick r:id="" action="ppaction://media"/>
            <a:extLst>
              <a:ext uri="{FF2B5EF4-FFF2-40B4-BE49-F238E27FC236}">
                <a16:creationId xmlns:a16="http://schemas.microsoft.com/office/drawing/2014/main" id="{2A3C379F-A332-A5D0-0287-D8FAEEDFF30D}"/>
              </a:ext>
            </a:extLst>
          </p:cNvPr>
          <p:cNvPicPr>
            <a:picLocks noRot="1" noChangeAspect="1"/>
          </p:cNvPicPr>
          <p:nvPr>
            <a:videoFile r:link="rId1"/>
          </p:nvPr>
        </p:nvPicPr>
        <p:blipFill>
          <a:blip r:embed="rId5"/>
          <a:stretch>
            <a:fillRect/>
          </a:stretch>
        </p:blipFill>
        <p:spPr>
          <a:xfrm>
            <a:off x="391304" y="1602476"/>
            <a:ext cx="4182255" cy="2362773"/>
          </a:xfrm>
          <a:prstGeom prst="rect">
            <a:avLst/>
          </a:prstGeom>
        </p:spPr>
      </p:pic>
      <p:sp>
        <p:nvSpPr>
          <p:cNvPr id="3" name="TextBox 2">
            <a:extLst>
              <a:ext uri="{FF2B5EF4-FFF2-40B4-BE49-F238E27FC236}">
                <a16:creationId xmlns:a16="http://schemas.microsoft.com/office/drawing/2014/main" id="{FD4BAD7C-1B56-0C36-E34D-7C08343B778D}"/>
              </a:ext>
            </a:extLst>
          </p:cNvPr>
          <p:cNvSpPr txBox="1"/>
          <p:nvPr/>
        </p:nvSpPr>
        <p:spPr bwMode="auto">
          <a:xfrm>
            <a:off x="4785644" y="1602475"/>
            <a:ext cx="3967052" cy="3018699"/>
          </a:xfrm>
          <a:prstGeom prst="rect">
            <a:avLst/>
          </a:prstGeom>
          <a:noFill/>
          <a:ln>
            <a:noFill/>
          </a:ln>
        </p:spPr>
        <p:txBody>
          <a:bodyPr vert="horz" wrap="square" lIns="91425" tIns="91425" rIns="91425" bIns="91425" numCol="1" anchor="t" anchorCtr="0" compatLnSpc="1">
            <a:prstTxWarp prst="textNoShape">
              <a:avLst/>
            </a:prstTxWarp>
            <a:normAutofit/>
          </a:bodyPr>
          <a:lstStyle/>
          <a:p>
            <a:pPr marL="342900" indent="-342900">
              <a:buFont typeface="Arial" panose="020B0604020202020204" pitchFamily="34" charset="0"/>
              <a:buChar char="•"/>
            </a:pPr>
            <a:r>
              <a:rPr lang="en-US" sz="2000" dirty="0"/>
              <a:t>Drains periauricular tissues (e.g., otitis externa, scalp infection)</a:t>
            </a:r>
          </a:p>
          <a:p>
            <a:pPr marL="342900" indent="-342900">
              <a:buFont typeface="Arial" panose="020B0604020202020204" pitchFamily="34" charset="0"/>
              <a:buChar char="•"/>
            </a:pPr>
            <a:r>
              <a:rPr lang="en-US" sz="2000" dirty="0"/>
              <a:t>Pt supine; physician cups auricle between fingers</a:t>
            </a:r>
          </a:p>
          <a:p>
            <a:pPr marL="342900" indent="-342900">
              <a:buFont typeface="Arial" panose="020B0604020202020204" pitchFamily="34" charset="0"/>
              <a:buChar char="•"/>
            </a:pPr>
            <a:r>
              <a:rPr lang="en-US" sz="2000" dirty="0"/>
              <a:t>Gentle circular motions and/or myofascial release</a:t>
            </a:r>
          </a:p>
          <a:p>
            <a:pPr marL="342900" indent="-342900">
              <a:buFont typeface="Arial" panose="020B0604020202020204" pitchFamily="34" charset="0"/>
              <a:buChar char="•"/>
            </a:pPr>
            <a:r>
              <a:rPr lang="en-US" sz="2000" dirty="0"/>
              <a:t>Continue 30–90s until release noted</a:t>
            </a:r>
          </a:p>
        </p:txBody>
      </p:sp>
    </p:spTree>
    <p:extLst>
      <p:ext uri="{BB962C8B-B14F-4D97-AF65-F5344CB8AC3E}">
        <p14:creationId xmlns:p14="http://schemas.microsoft.com/office/powerpoint/2010/main" val="327433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0A04A-3265-6DCB-7A39-C8E7DF9395F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3358660-33D8-74F8-851D-2E48B7067DA0}"/>
              </a:ext>
            </a:extLst>
          </p:cNvPr>
          <p:cNvSpPr txBox="1"/>
          <p:nvPr/>
        </p:nvSpPr>
        <p:spPr>
          <a:xfrm>
            <a:off x="468863" y="914399"/>
            <a:ext cx="8446537" cy="3916457"/>
          </a:xfrm>
          <a:prstGeom prst="rect">
            <a:avLst/>
          </a:prstGeom>
          <a:noFill/>
        </p:spPr>
        <p:txBody>
          <a:bodyPr wrap="square">
            <a:spAutoFit/>
          </a:bodyPr>
          <a:lstStyle/>
          <a:p>
            <a:r>
              <a:rPr lang="en-US" sz="1600" b="1" dirty="0"/>
              <a:t>Auricular Drainage Technique</a:t>
            </a:r>
          </a:p>
          <a:p>
            <a:r>
              <a:rPr lang="en-US" sz="1200" dirty="0"/>
              <a:t>Purpose</a:t>
            </a:r>
            <a:br>
              <a:rPr lang="en-US" sz="1200" dirty="0"/>
            </a:br>
            <a:r>
              <a:rPr lang="en-US" sz="1200" dirty="0"/>
              <a:t>To reduce tissue restriction and facilitate lymphatic drainage of the periauricular region and adjacent scalp, often used in cases of otitis media, sinus congestion, or post-upper respiratory infection swelling.</a:t>
            </a:r>
          </a:p>
          <a:p>
            <a:r>
              <a:rPr lang="en-US" sz="1200" dirty="0"/>
              <a:t>Patient Positioning</a:t>
            </a:r>
            <a:br>
              <a:rPr lang="en-US" sz="1200" dirty="0"/>
            </a:br>
            <a:r>
              <a:rPr lang="en-US" sz="1200" dirty="0"/>
              <a:t>The patient lies supine with the head turned slightly away from the side being treated.</a:t>
            </a:r>
          </a:p>
          <a:p>
            <a:r>
              <a:rPr lang="en-US" sz="1200" dirty="0"/>
              <a:t>Physician Positioning and Hand Placement</a:t>
            </a:r>
            <a:br>
              <a:rPr lang="en-US" sz="1200" dirty="0"/>
            </a:br>
            <a:r>
              <a:rPr lang="en-US" sz="1200" dirty="0"/>
              <a:t>The physician sits beside the patient’s head. The cephalad hand supports the occiput. The caudad hand gently cups the external ear, positioning the auricle between the second and third or third and fourth fingers.</a:t>
            </a:r>
          </a:p>
          <a:p>
            <a:r>
              <a:rPr lang="en-US" sz="1200" dirty="0"/>
              <a:t>Technique Application</a:t>
            </a:r>
            <a:br>
              <a:rPr lang="en-US" sz="1200" dirty="0"/>
            </a:br>
            <a:r>
              <a:rPr lang="en-US" sz="1200" dirty="0"/>
              <a:t>Gentle circular motions are applied to mobilize both superficial and deeper fascial layers of the auricular and periauricular tissues. The motion may be bidirectional and can be combined with light effleurage strokes directed toward regional drainage pathways. The physician may also use a direct or indirect myofascial release approach depending on tissue response.</a:t>
            </a:r>
          </a:p>
          <a:p>
            <a:r>
              <a:rPr lang="en-US" sz="1200" dirty="0"/>
              <a:t>Duration</a:t>
            </a:r>
            <a:br>
              <a:rPr lang="en-US" sz="1200" dirty="0"/>
            </a:br>
            <a:r>
              <a:rPr lang="en-US" sz="1200" dirty="0"/>
              <a:t>Treatment is continued for 30 to 90 seconds, or until a palpable release or softening of the tissues is perceived.</a:t>
            </a:r>
          </a:p>
          <a:p>
            <a:r>
              <a:rPr lang="en-US" sz="1200" dirty="0"/>
              <a:t>Reassessment</a:t>
            </a:r>
            <a:br>
              <a:rPr lang="en-US" sz="1200" dirty="0"/>
            </a:br>
            <a:r>
              <a:rPr lang="en-US" sz="1200" dirty="0"/>
              <a:t>After the technique, re-evaluate tissue mobility and lymphatic drainage in the auricular and surrounding regions. Clinical improvement may be noted as decreased fullness, warmth, or tenderness.</a:t>
            </a:r>
          </a:p>
          <a:p>
            <a:endParaRPr lang="en-US" sz="1050" dirty="0"/>
          </a:p>
        </p:txBody>
      </p:sp>
    </p:spTree>
    <p:extLst>
      <p:ext uri="{BB962C8B-B14F-4D97-AF65-F5344CB8AC3E}">
        <p14:creationId xmlns:p14="http://schemas.microsoft.com/office/powerpoint/2010/main" val="1596039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41D5C-2732-4201-CA25-FA4CFC4F37AC}"/>
            </a:ext>
          </a:extLst>
        </p:cNvPr>
        <p:cNvGrpSpPr/>
        <p:nvPr/>
      </p:nvGrpSpPr>
      <p:grpSpPr>
        <a:xfrm>
          <a:off x="0" y="0"/>
          <a:ext cx="0" cy="0"/>
          <a:chOff x="0" y="0"/>
          <a:chExt cx="0" cy="0"/>
        </a:xfrm>
      </p:grpSpPr>
      <p:sp>
        <p:nvSpPr>
          <p:cNvPr id="90114" name="Title 1">
            <a:extLst>
              <a:ext uri="{FF2B5EF4-FFF2-40B4-BE49-F238E27FC236}">
                <a16:creationId xmlns:a16="http://schemas.microsoft.com/office/drawing/2014/main" id="{975036CE-10EE-0516-79F0-7B93BF318DCD}"/>
              </a:ext>
            </a:extLst>
          </p:cNvPr>
          <p:cNvSpPr>
            <a:spLocks noGrp="1"/>
          </p:cNvSpPr>
          <p:nvPr>
            <p:ph type="title"/>
          </p:nvPr>
        </p:nvSpPr>
        <p:spPr/>
        <p:txBody>
          <a:bodyPr>
            <a:normAutofit/>
          </a:bodyPr>
          <a:lstStyle/>
          <a:p>
            <a:r>
              <a:rPr lang="en-US" sz="2000" b="1" u="sng" dirty="0">
                <a:hlinkClick r:id="rId4"/>
              </a:rPr>
              <a:t>Maxillary Drainage (Effleurage)</a:t>
            </a:r>
            <a:endParaRPr lang="en-US" sz="2000" dirty="0"/>
          </a:p>
        </p:txBody>
      </p:sp>
      <p:sp>
        <p:nvSpPr>
          <p:cNvPr id="2" name="Text Placeholder 1">
            <a:extLst>
              <a:ext uri="{FF2B5EF4-FFF2-40B4-BE49-F238E27FC236}">
                <a16:creationId xmlns:a16="http://schemas.microsoft.com/office/drawing/2014/main" id="{6868747E-1FB5-9780-F234-08488A1EC705}"/>
              </a:ext>
            </a:extLst>
          </p:cNvPr>
          <p:cNvSpPr>
            <a:spLocks noGrp="1"/>
          </p:cNvSpPr>
          <p:nvPr>
            <p:ph type="body" idx="1"/>
          </p:nvPr>
        </p:nvSpPr>
        <p:spPr>
          <a:xfrm>
            <a:off x="311700" y="1602476"/>
            <a:ext cx="8603700" cy="2826649"/>
          </a:xfrm>
        </p:spPr>
        <p:txBody>
          <a:bodyPr/>
          <a:lstStyle/>
          <a:p>
            <a:endParaRPr lang="en-US" dirty="0"/>
          </a:p>
          <a:p>
            <a:endParaRPr lang="en-US" dirty="0"/>
          </a:p>
          <a:p>
            <a:endParaRPr lang="en-US" dirty="0"/>
          </a:p>
        </p:txBody>
      </p:sp>
      <p:pic>
        <p:nvPicPr>
          <p:cNvPr id="3" name="Online Media 2" title="LYMPH Maxillary drainage">
            <a:hlinkClick r:id="" action="ppaction://media"/>
            <a:extLst>
              <a:ext uri="{FF2B5EF4-FFF2-40B4-BE49-F238E27FC236}">
                <a16:creationId xmlns:a16="http://schemas.microsoft.com/office/drawing/2014/main" id="{A90FAD40-567A-9B5E-B902-3FCB5EB4F582}"/>
              </a:ext>
            </a:extLst>
          </p:cNvPr>
          <p:cNvPicPr>
            <a:picLocks noRot="1" noChangeAspect="1"/>
          </p:cNvPicPr>
          <p:nvPr>
            <a:videoFile r:link="rId1"/>
          </p:nvPr>
        </p:nvPicPr>
        <p:blipFill>
          <a:blip r:embed="rId5"/>
          <a:stretch>
            <a:fillRect/>
          </a:stretch>
        </p:blipFill>
        <p:spPr>
          <a:xfrm>
            <a:off x="372803" y="1718976"/>
            <a:ext cx="4199197" cy="2372345"/>
          </a:xfrm>
          <a:prstGeom prst="rect">
            <a:avLst/>
          </a:prstGeom>
        </p:spPr>
      </p:pic>
      <p:sp>
        <p:nvSpPr>
          <p:cNvPr id="4" name="TextBox 3">
            <a:extLst>
              <a:ext uri="{FF2B5EF4-FFF2-40B4-BE49-F238E27FC236}">
                <a16:creationId xmlns:a16="http://schemas.microsoft.com/office/drawing/2014/main" id="{2F298DBA-F5D7-18F7-E666-C04C30D1AA3C}"/>
              </a:ext>
            </a:extLst>
          </p:cNvPr>
          <p:cNvSpPr txBox="1"/>
          <p:nvPr/>
        </p:nvSpPr>
        <p:spPr bwMode="auto">
          <a:xfrm>
            <a:off x="4888193" y="1718975"/>
            <a:ext cx="3883003" cy="2902199"/>
          </a:xfrm>
          <a:prstGeom prst="rect">
            <a:avLst/>
          </a:prstGeom>
          <a:noFill/>
          <a:ln>
            <a:noFill/>
          </a:ln>
        </p:spPr>
        <p:txBody>
          <a:bodyPr vert="horz" wrap="square" lIns="91425" tIns="91425" rIns="91425" bIns="91425" numCol="1" anchor="t" anchorCtr="0" compatLnSpc="1">
            <a:prstTxWarp prst="textNoShape">
              <a:avLst/>
            </a:prstTxWarp>
            <a:normAutofit/>
          </a:bodyPr>
          <a:lstStyle/>
          <a:p>
            <a:pPr marL="342900" indent="-342900">
              <a:buFont typeface="Arial" panose="020B0604020202020204" pitchFamily="34" charset="0"/>
              <a:buChar char="•"/>
            </a:pPr>
            <a:r>
              <a:rPr lang="en-US" sz="2000" dirty="0"/>
              <a:t>Facilitates sinus/venous drainage of maxilla, face</a:t>
            </a:r>
          </a:p>
          <a:p>
            <a:pPr marL="342900" indent="-342900">
              <a:buFont typeface="Arial" panose="020B0604020202020204" pitchFamily="34" charset="0"/>
              <a:buChar char="•"/>
            </a:pPr>
            <a:r>
              <a:rPr lang="en-US" sz="2000" dirty="0"/>
              <a:t>Pt supine; fingers lateral to nose along maxilla</a:t>
            </a:r>
          </a:p>
          <a:p>
            <a:pPr marL="342900" indent="-342900">
              <a:buFont typeface="Arial" panose="020B0604020202020204" pitchFamily="34" charset="0"/>
              <a:buChar char="•"/>
            </a:pPr>
            <a:r>
              <a:rPr lang="en-US" sz="2000" dirty="0"/>
              <a:t>Gentle downward/lateral strokes toward masseter</a:t>
            </a:r>
          </a:p>
          <a:p>
            <a:pPr marL="342900" indent="-342900">
              <a:buFont typeface="Arial" panose="020B0604020202020204" pitchFamily="34" charset="0"/>
              <a:buChar char="•"/>
            </a:pPr>
            <a:r>
              <a:rPr lang="en-US" sz="2000" dirty="0"/>
              <a:t>Repeat until congestion lessens</a:t>
            </a:r>
          </a:p>
        </p:txBody>
      </p:sp>
    </p:spTree>
    <p:extLst>
      <p:ext uri="{BB962C8B-B14F-4D97-AF65-F5344CB8AC3E}">
        <p14:creationId xmlns:p14="http://schemas.microsoft.com/office/powerpoint/2010/main" val="235001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7F88C-BA5F-F50C-FB5F-1AD13906B91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1173FD4-5C5E-8963-ED70-58BC7A5B9A65}"/>
              </a:ext>
            </a:extLst>
          </p:cNvPr>
          <p:cNvSpPr txBox="1"/>
          <p:nvPr/>
        </p:nvSpPr>
        <p:spPr>
          <a:xfrm>
            <a:off x="468863" y="914399"/>
            <a:ext cx="8446537" cy="3731791"/>
          </a:xfrm>
          <a:prstGeom prst="rect">
            <a:avLst/>
          </a:prstGeom>
          <a:noFill/>
        </p:spPr>
        <p:txBody>
          <a:bodyPr wrap="square">
            <a:spAutoFit/>
          </a:bodyPr>
          <a:lstStyle/>
          <a:p>
            <a:r>
              <a:rPr lang="en-US" sz="1600" b="1" dirty="0"/>
              <a:t>Maxillary Drainage (Effleurage)</a:t>
            </a:r>
          </a:p>
          <a:p>
            <a:r>
              <a:rPr lang="en-US" sz="1200" dirty="0"/>
              <a:t>Purpose</a:t>
            </a:r>
            <a:br>
              <a:rPr lang="en-US" sz="1200" dirty="0"/>
            </a:br>
            <a:r>
              <a:rPr lang="en-US" sz="1200" dirty="0"/>
              <a:t>To facilitate lymphatic and venous drainage of the maxillary and facial regions, reduce sinus congestion, and support improved sinus function.</a:t>
            </a:r>
          </a:p>
          <a:p>
            <a:r>
              <a:rPr lang="en-US" sz="1200" dirty="0"/>
              <a:t>Patient Positioning</a:t>
            </a:r>
            <a:br>
              <a:rPr lang="en-US" sz="1200" dirty="0"/>
            </a:br>
            <a:r>
              <a:rPr lang="en-US" sz="1200" dirty="0"/>
              <a:t>The patient lies supine with the head in a neutral midline position.</a:t>
            </a:r>
          </a:p>
          <a:p>
            <a:r>
              <a:rPr lang="en-US" sz="1200" dirty="0"/>
              <a:t>Physician Positioning and Hand Placement</a:t>
            </a:r>
            <a:br>
              <a:rPr lang="en-US" sz="1200" dirty="0"/>
            </a:br>
            <a:r>
              <a:rPr lang="en-US" sz="1200" dirty="0"/>
              <a:t>The physician sits at the head of the table. Fingertips or thumbs are placed just lateral to the nose and along the superior border of the maxilla.</a:t>
            </a:r>
          </a:p>
          <a:p>
            <a:r>
              <a:rPr lang="en-US" sz="1200" dirty="0"/>
              <a:t>Technique Application</a:t>
            </a:r>
            <a:br>
              <a:rPr lang="en-US" sz="1200" dirty="0"/>
            </a:br>
            <a:r>
              <a:rPr lang="en-US" sz="1200" dirty="0"/>
              <a:t>Gentle effleurage strokes are applied inferiorly, then swept laterally and posteriorly along the anterior maxilla toward the anterior border of the masseter muscle. Movements are light, slow, and superficial, following the natural drainage pathways.</a:t>
            </a:r>
          </a:p>
          <a:p>
            <a:r>
              <a:rPr lang="en-US" sz="1200" dirty="0"/>
              <a:t>Duration</a:t>
            </a:r>
            <a:br>
              <a:rPr lang="en-US" sz="1200" dirty="0"/>
            </a:br>
            <a:r>
              <a:rPr lang="en-US" sz="1200" dirty="0"/>
              <a:t>Continue for 30 seconds to 2 minutes, or until tissues soften and local congestion improves.</a:t>
            </a:r>
          </a:p>
          <a:p>
            <a:r>
              <a:rPr lang="en-US" sz="1200" dirty="0"/>
              <a:t>Reassessment</a:t>
            </a:r>
            <a:br>
              <a:rPr lang="en-US" sz="1200" dirty="0"/>
            </a:br>
            <a:r>
              <a:rPr lang="en-US" sz="1200" dirty="0"/>
              <a:t>Reevaluate maxillary and periorbital tissue mobility. Clinical improvement may be noted as reduced fullness, decreased tenderness, or easier nasal airflow.</a:t>
            </a:r>
          </a:p>
          <a:p>
            <a:endParaRPr lang="en-US" sz="1050" dirty="0"/>
          </a:p>
        </p:txBody>
      </p:sp>
    </p:spTree>
    <p:extLst>
      <p:ext uri="{BB962C8B-B14F-4D97-AF65-F5344CB8AC3E}">
        <p14:creationId xmlns:p14="http://schemas.microsoft.com/office/powerpoint/2010/main" val="1354114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23010-D58F-067F-C65A-3B41BF367A6A}"/>
            </a:ext>
          </a:extLst>
        </p:cNvPr>
        <p:cNvGrpSpPr/>
        <p:nvPr/>
      </p:nvGrpSpPr>
      <p:grpSpPr>
        <a:xfrm>
          <a:off x="0" y="0"/>
          <a:ext cx="0" cy="0"/>
          <a:chOff x="0" y="0"/>
          <a:chExt cx="0" cy="0"/>
        </a:xfrm>
      </p:grpSpPr>
      <p:sp>
        <p:nvSpPr>
          <p:cNvPr id="90114" name="Title 1">
            <a:extLst>
              <a:ext uri="{FF2B5EF4-FFF2-40B4-BE49-F238E27FC236}">
                <a16:creationId xmlns:a16="http://schemas.microsoft.com/office/drawing/2014/main" id="{4B915634-6C07-D807-53DB-2C83E8DB8762}"/>
              </a:ext>
            </a:extLst>
          </p:cNvPr>
          <p:cNvSpPr>
            <a:spLocks noGrp="1"/>
          </p:cNvSpPr>
          <p:nvPr>
            <p:ph type="title"/>
          </p:nvPr>
        </p:nvSpPr>
        <p:spPr/>
        <p:txBody>
          <a:bodyPr>
            <a:normAutofit/>
          </a:bodyPr>
          <a:lstStyle/>
          <a:p>
            <a:r>
              <a:rPr lang="en-US" sz="2000" b="1" u="sng" dirty="0">
                <a:hlinkClick r:id="rId4"/>
              </a:rPr>
              <a:t>Frontal Temporomandibular Drainage (Effleurage)</a:t>
            </a:r>
            <a:endParaRPr lang="en-US" sz="2000" dirty="0"/>
          </a:p>
        </p:txBody>
      </p:sp>
      <p:pic>
        <p:nvPicPr>
          <p:cNvPr id="4" name="Online Media 3" title="LYMPH Frontotemporomandidular drainage">
            <a:hlinkClick r:id="" action="ppaction://media"/>
            <a:extLst>
              <a:ext uri="{FF2B5EF4-FFF2-40B4-BE49-F238E27FC236}">
                <a16:creationId xmlns:a16="http://schemas.microsoft.com/office/drawing/2014/main" id="{4754A78D-7DC1-1FC9-3179-4298F2D57DFD}"/>
              </a:ext>
            </a:extLst>
          </p:cNvPr>
          <p:cNvPicPr>
            <a:picLocks noRot="1" noChangeAspect="1"/>
          </p:cNvPicPr>
          <p:nvPr>
            <a:videoFile r:link="rId1"/>
          </p:nvPr>
        </p:nvPicPr>
        <p:blipFill>
          <a:blip r:embed="rId5"/>
          <a:stretch>
            <a:fillRect/>
          </a:stretch>
        </p:blipFill>
        <p:spPr>
          <a:xfrm>
            <a:off x="421685" y="1554588"/>
            <a:ext cx="4150315" cy="2344729"/>
          </a:xfrm>
          <a:prstGeom prst="rect">
            <a:avLst/>
          </a:prstGeom>
        </p:spPr>
      </p:pic>
      <p:sp>
        <p:nvSpPr>
          <p:cNvPr id="3" name="TextBox 2">
            <a:extLst>
              <a:ext uri="{FF2B5EF4-FFF2-40B4-BE49-F238E27FC236}">
                <a16:creationId xmlns:a16="http://schemas.microsoft.com/office/drawing/2014/main" id="{64EB7A1C-A730-E869-DC78-AE0E5645D06B}"/>
              </a:ext>
            </a:extLst>
          </p:cNvPr>
          <p:cNvSpPr txBox="1"/>
          <p:nvPr/>
        </p:nvSpPr>
        <p:spPr bwMode="auto">
          <a:xfrm>
            <a:off x="4888193" y="1554588"/>
            <a:ext cx="3834122" cy="2981128"/>
          </a:xfrm>
          <a:prstGeom prst="rect">
            <a:avLst/>
          </a:prstGeom>
          <a:noFill/>
          <a:ln>
            <a:noFill/>
          </a:ln>
        </p:spPr>
        <p:txBody>
          <a:bodyPr vert="horz" wrap="square" lIns="91425" tIns="91425" rIns="91425" bIns="91425" numCol="1" anchor="t" anchorCtr="0" compatLnSpc="1">
            <a:prstTxWarp prst="textNoShape">
              <a:avLst/>
            </a:prstTxWarp>
            <a:normAutofit/>
          </a:bodyPr>
          <a:lstStyle/>
          <a:p>
            <a:pPr marL="342900" indent="-342900">
              <a:buFont typeface="Arial" panose="020B0604020202020204" pitchFamily="34" charset="0"/>
              <a:buChar char="•"/>
            </a:pPr>
            <a:r>
              <a:rPr lang="en-US" sz="2000" dirty="0"/>
              <a:t>Drains frontal, temporal, zygomatic, and mandibular regions</a:t>
            </a:r>
          </a:p>
          <a:p>
            <a:pPr marL="342900" indent="-342900">
              <a:buFont typeface="Arial" panose="020B0604020202020204" pitchFamily="34" charset="0"/>
              <a:buChar char="•"/>
            </a:pPr>
            <a:r>
              <a:rPr lang="en-US" sz="2000" dirty="0"/>
              <a:t>Pt supine; fingers sweep laterally from glabella across face/TMJ, superior ramus or mandible</a:t>
            </a:r>
          </a:p>
          <a:p>
            <a:pPr marL="342900" indent="-342900">
              <a:buFont typeface="Arial" panose="020B0604020202020204" pitchFamily="34" charset="0"/>
              <a:buChar char="•"/>
            </a:pPr>
            <a:r>
              <a:rPr lang="en-US" sz="2000" dirty="0"/>
              <a:t>Light rhythmic strokes</a:t>
            </a:r>
          </a:p>
          <a:p>
            <a:pPr marL="342900" indent="-342900">
              <a:buFont typeface="Arial" panose="020B0604020202020204" pitchFamily="34" charset="0"/>
              <a:buChar char="•"/>
            </a:pPr>
            <a:r>
              <a:rPr lang="en-US" sz="2000" dirty="0"/>
              <a:t>Continue 30s–2 min</a:t>
            </a:r>
          </a:p>
        </p:txBody>
      </p:sp>
    </p:spTree>
    <p:extLst>
      <p:ext uri="{BB962C8B-B14F-4D97-AF65-F5344CB8AC3E}">
        <p14:creationId xmlns:p14="http://schemas.microsoft.com/office/powerpoint/2010/main" val="326349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A7BBA-6B19-3849-4637-9445F57D248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048FDA8-A803-8134-775B-29CB6929F406}"/>
              </a:ext>
            </a:extLst>
          </p:cNvPr>
          <p:cNvSpPr txBox="1"/>
          <p:nvPr/>
        </p:nvSpPr>
        <p:spPr>
          <a:xfrm>
            <a:off x="468863" y="914399"/>
            <a:ext cx="8446537" cy="3731791"/>
          </a:xfrm>
          <a:prstGeom prst="rect">
            <a:avLst/>
          </a:prstGeom>
          <a:noFill/>
        </p:spPr>
        <p:txBody>
          <a:bodyPr wrap="square">
            <a:spAutoFit/>
          </a:bodyPr>
          <a:lstStyle/>
          <a:p>
            <a:r>
              <a:rPr lang="en-US" sz="1600" b="1" dirty="0"/>
              <a:t>Frontal Temporomandibular Drainage (Effleurage)</a:t>
            </a:r>
          </a:p>
          <a:p>
            <a:r>
              <a:rPr lang="en-US" sz="1200" dirty="0"/>
              <a:t>Purpose</a:t>
            </a:r>
            <a:br>
              <a:rPr lang="en-US" sz="1200" dirty="0"/>
            </a:br>
            <a:r>
              <a:rPr lang="en-US" sz="1200" dirty="0"/>
              <a:t>To assist lymphatic and venous drainage of the frontal, temporal, zygomatic, and mandibular regions. This technique also indirectly supports sinus drainage.</a:t>
            </a:r>
          </a:p>
          <a:p>
            <a:r>
              <a:rPr lang="en-US" sz="1200" dirty="0"/>
              <a:t>Patient Positioning</a:t>
            </a:r>
            <a:br>
              <a:rPr lang="en-US" sz="1200" dirty="0"/>
            </a:br>
            <a:r>
              <a:rPr lang="en-US" sz="1200" dirty="0"/>
              <a:t>The patient lies supine with the head in a neutral position.</a:t>
            </a:r>
          </a:p>
          <a:p>
            <a:r>
              <a:rPr lang="en-US" sz="1200" dirty="0"/>
              <a:t>Physician Positioning and Hand Placement</a:t>
            </a:r>
            <a:br>
              <a:rPr lang="en-US" sz="1200" dirty="0"/>
            </a:br>
            <a:r>
              <a:rPr lang="en-US" sz="1200" dirty="0"/>
              <a:t>The physician sits at the head of the table. Fingertips or thumbs contact the glabella, moving laterally across the forehead, over the zygomatic arch, the temporomandibular joint (TMJ), and along the mandibular ramus.</a:t>
            </a:r>
          </a:p>
          <a:p>
            <a:r>
              <a:rPr lang="en-US" sz="1200" dirty="0"/>
              <a:t>Technique Application</a:t>
            </a:r>
            <a:br>
              <a:rPr lang="en-US" sz="1200" dirty="0"/>
            </a:br>
            <a:r>
              <a:rPr lang="en-US" sz="1200" dirty="0"/>
              <a:t>Gentle effleurage is applied in a continuous sweeping pattern laterally and posteriorly across the frontal and temporal regions, continuing over the zygomatic arch and TMJ, and finishing along the mandible. The strokes are light, rhythmic, and superficial, supporting physiologic drainage.</a:t>
            </a:r>
          </a:p>
          <a:p>
            <a:r>
              <a:rPr lang="en-US" sz="1200" dirty="0"/>
              <a:t>Duration</a:t>
            </a:r>
            <a:br>
              <a:rPr lang="en-US" sz="1200" dirty="0"/>
            </a:br>
            <a:r>
              <a:rPr lang="en-US" sz="1200" dirty="0"/>
              <a:t>Continue for 30 seconds to 2 minutes, or until improved tissue mobility and softening are palpated.</a:t>
            </a:r>
          </a:p>
          <a:p>
            <a:r>
              <a:rPr lang="en-US" sz="1200" dirty="0"/>
              <a:t>Reassessment</a:t>
            </a:r>
            <a:br>
              <a:rPr lang="en-US" sz="1200" dirty="0"/>
            </a:br>
            <a:r>
              <a:rPr lang="en-US" sz="1200" dirty="0"/>
              <a:t>Recheck tissue compliance in the frontal, temporal, and mandibular regions. Patients may report decreased pressure, less tenderness, or improved sinus comfort.</a:t>
            </a:r>
          </a:p>
          <a:p>
            <a:endParaRPr lang="en-US" sz="1050" dirty="0"/>
          </a:p>
        </p:txBody>
      </p:sp>
    </p:spTree>
    <p:extLst>
      <p:ext uri="{BB962C8B-B14F-4D97-AF65-F5344CB8AC3E}">
        <p14:creationId xmlns:p14="http://schemas.microsoft.com/office/powerpoint/2010/main" val="2098402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normAutofit/>
          </a:bodyPr>
          <a:lstStyle/>
          <a:p>
            <a:pPr eaLnBrk="1" hangingPunct="1"/>
            <a:r>
              <a:rPr lang="en-US" sz="2000" b="1" dirty="0">
                <a:solidFill>
                  <a:schemeClr val="accent2"/>
                </a:solidFill>
              </a:rPr>
              <a:t>Learning Objectives</a:t>
            </a:r>
          </a:p>
        </p:txBody>
      </p:sp>
      <p:sp>
        <p:nvSpPr>
          <p:cNvPr id="2" name="Text Placeholder 1"/>
          <p:cNvSpPr>
            <a:spLocks noGrp="1"/>
          </p:cNvSpPr>
          <p:nvPr>
            <p:ph type="body" idx="1"/>
          </p:nvPr>
        </p:nvSpPr>
        <p:spPr>
          <a:xfrm>
            <a:off x="311700" y="1507331"/>
            <a:ext cx="8520600" cy="3019840"/>
          </a:xfrm>
        </p:spPr>
        <p:txBody>
          <a:bodyPr/>
          <a:lstStyle/>
          <a:p>
            <a:r>
              <a:rPr lang="en-US" sz="2000" dirty="0"/>
              <a:t>By the end of this session, you should be able to:</a:t>
            </a:r>
          </a:p>
          <a:p>
            <a:pPr lvl="0">
              <a:buFont typeface="Arial" panose="020B0604020202020204" pitchFamily="34" charset="0"/>
              <a:buChar char="•"/>
            </a:pPr>
            <a:r>
              <a:rPr lang="en-US" sz="2000" dirty="0"/>
              <a:t>Obtain informed consent for treating URI with OMT</a:t>
            </a:r>
          </a:p>
          <a:p>
            <a:pPr lvl="0">
              <a:buFont typeface="Arial" panose="020B0604020202020204" pitchFamily="34" charset="0"/>
              <a:buChar char="•"/>
            </a:pPr>
            <a:r>
              <a:rPr lang="en-US" sz="2000" dirty="0"/>
              <a:t>Apply lymphatic technique principles to upper respiratory infection</a:t>
            </a:r>
          </a:p>
          <a:p>
            <a:pPr lvl="0">
              <a:buFont typeface="Arial" panose="020B0604020202020204" pitchFamily="34" charset="0"/>
              <a:buChar char="•"/>
            </a:pPr>
            <a:r>
              <a:rPr lang="en-US" sz="2000" dirty="0"/>
              <a:t>Recognize and locate URI-related Chapman points.</a:t>
            </a:r>
          </a:p>
          <a:p>
            <a:pPr lvl="0">
              <a:buFont typeface="Arial" panose="020B0604020202020204" pitchFamily="34" charset="0"/>
              <a:buChar char="•"/>
            </a:pPr>
            <a:r>
              <a:rPr lang="en-US" sz="2000" dirty="0"/>
              <a:t>Implement appropriate treatments in a proper sequence for URI complaints</a:t>
            </a:r>
          </a:p>
          <a:p>
            <a:r>
              <a:rPr lang="en-US" sz="2000" dirty="0"/>
              <a:t>	</a:t>
            </a:r>
          </a:p>
          <a:p>
            <a:endParaRPr lang="en-US" sz="2000" dirty="0"/>
          </a:p>
          <a:p>
            <a:endParaRPr lang="en-US" sz="2000" dirty="0"/>
          </a:p>
        </p:txBody>
      </p:sp>
    </p:spTree>
    <p:extLst>
      <p:ext uri="{BB962C8B-B14F-4D97-AF65-F5344CB8AC3E}">
        <p14:creationId xmlns:p14="http://schemas.microsoft.com/office/powerpoint/2010/main" val="2836501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D806E-B156-153B-D7B0-C26DAB3B7096}"/>
            </a:ext>
          </a:extLst>
        </p:cNvPr>
        <p:cNvGrpSpPr/>
        <p:nvPr/>
      </p:nvGrpSpPr>
      <p:grpSpPr>
        <a:xfrm>
          <a:off x="0" y="0"/>
          <a:ext cx="0" cy="0"/>
          <a:chOff x="0" y="0"/>
          <a:chExt cx="0" cy="0"/>
        </a:xfrm>
      </p:grpSpPr>
      <p:sp>
        <p:nvSpPr>
          <p:cNvPr id="90114" name="Title 1">
            <a:extLst>
              <a:ext uri="{FF2B5EF4-FFF2-40B4-BE49-F238E27FC236}">
                <a16:creationId xmlns:a16="http://schemas.microsoft.com/office/drawing/2014/main" id="{00207616-200B-FC13-5FF0-4CAB377C3678}"/>
              </a:ext>
            </a:extLst>
          </p:cNvPr>
          <p:cNvSpPr>
            <a:spLocks noGrp="1"/>
          </p:cNvSpPr>
          <p:nvPr>
            <p:ph type="title"/>
          </p:nvPr>
        </p:nvSpPr>
        <p:spPr/>
        <p:txBody>
          <a:bodyPr>
            <a:normAutofit/>
          </a:bodyPr>
          <a:lstStyle/>
          <a:p>
            <a:r>
              <a:rPr lang="en-US" sz="2000" b="1" u="sng" dirty="0">
                <a:hlinkClick r:id="rId4"/>
              </a:rPr>
              <a:t>Alternating Nasal Pressure Technique</a:t>
            </a:r>
            <a:endParaRPr lang="en-US" sz="2000" dirty="0"/>
          </a:p>
        </p:txBody>
      </p:sp>
      <p:sp>
        <p:nvSpPr>
          <p:cNvPr id="2" name="Text Placeholder 1">
            <a:extLst>
              <a:ext uri="{FF2B5EF4-FFF2-40B4-BE49-F238E27FC236}">
                <a16:creationId xmlns:a16="http://schemas.microsoft.com/office/drawing/2014/main" id="{59C6FE97-C22B-8082-6083-4DDE336EFB32}"/>
              </a:ext>
            </a:extLst>
          </p:cNvPr>
          <p:cNvSpPr>
            <a:spLocks noGrp="1"/>
          </p:cNvSpPr>
          <p:nvPr>
            <p:ph type="body" idx="1"/>
          </p:nvPr>
        </p:nvSpPr>
        <p:spPr>
          <a:xfrm>
            <a:off x="311700" y="1602476"/>
            <a:ext cx="8603700" cy="2826649"/>
          </a:xfrm>
        </p:spPr>
        <p:txBody>
          <a:bodyPr/>
          <a:lstStyle/>
          <a:p>
            <a:endParaRPr lang="en-US" dirty="0"/>
          </a:p>
          <a:p>
            <a:endParaRPr lang="en-US" dirty="0"/>
          </a:p>
          <a:p>
            <a:endParaRPr lang="en-US" dirty="0"/>
          </a:p>
        </p:txBody>
      </p:sp>
      <p:pic>
        <p:nvPicPr>
          <p:cNvPr id="3" name="Online Media 2" title="LYMPH Alternating nasal pressure">
            <a:hlinkClick r:id="" action="ppaction://media"/>
            <a:extLst>
              <a:ext uri="{FF2B5EF4-FFF2-40B4-BE49-F238E27FC236}">
                <a16:creationId xmlns:a16="http://schemas.microsoft.com/office/drawing/2014/main" id="{22A789B2-E9C1-F901-0975-E47E818537D7}"/>
              </a:ext>
            </a:extLst>
          </p:cNvPr>
          <p:cNvPicPr>
            <a:picLocks noRot="1" noChangeAspect="1"/>
          </p:cNvPicPr>
          <p:nvPr>
            <a:videoFile r:link="rId1"/>
          </p:nvPr>
        </p:nvPicPr>
        <p:blipFill>
          <a:blip r:embed="rId5"/>
          <a:stretch>
            <a:fillRect/>
          </a:stretch>
        </p:blipFill>
        <p:spPr>
          <a:xfrm>
            <a:off x="411460" y="1583384"/>
            <a:ext cx="4337061" cy="2450231"/>
          </a:xfrm>
          <a:prstGeom prst="rect">
            <a:avLst/>
          </a:prstGeom>
        </p:spPr>
      </p:pic>
      <p:sp>
        <p:nvSpPr>
          <p:cNvPr id="4" name="TextBox 3">
            <a:extLst>
              <a:ext uri="{FF2B5EF4-FFF2-40B4-BE49-F238E27FC236}">
                <a16:creationId xmlns:a16="http://schemas.microsoft.com/office/drawing/2014/main" id="{E677D086-D402-1305-0D92-63572B05CA45}"/>
              </a:ext>
            </a:extLst>
          </p:cNvPr>
          <p:cNvSpPr txBox="1"/>
          <p:nvPr/>
        </p:nvSpPr>
        <p:spPr bwMode="auto">
          <a:xfrm>
            <a:off x="4948015" y="1583383"/>
            <a:ext cx="3984595" cy="3037791"/>
          </a:xfrm>
          <a:prstGeom prst="rect">
            <a:avLst/>
          </a:prstGeom>
          <a:noFill/>
          <a:ln>
            <a:noFill/>
          </a:ln>
        </p:spPr>
        <p:txBody>
          <a:bodyPr vert="horz" wrap="square" lIns="91425" tIns="91425" rIns="91425" bIns="91425" numCol="1" anchor="t" anchorCtr="0" compatLnSpc="1">
            <a:prstTxWarp prst="textNoShape">
              <a:avLst/>
            </a:prstTxWarp>
            <a:normAutofit/>
          </a:bodyPr>
          <a:lstStyle/>
          <a:p>
            <a:pPr marL="342900" indent="-342900">
              <a:buFont typeface="Arial" panose="020B0604020202020204" pitchFamily="34" charset="0"/>
              <a:buChar char="•"/>
            </a:pPr>
            <a:r>
              <a:rPr lang="en-US" sz="2000" dirty="0"/>
              <a:t>Mobilizes nasal sutures, aids sinus drainage</a:t>
            </a:r>
          </a:p>
          <a:p>
            <a:pPr marL="342900" indent="-342900">
              <a:buFont typeface="Arial" panose="020B0604020202020204" pitchFamily="34" charset="0"/>
              <a:buChar char="•"/>
            </a:pPr>
            <a:r>
              <a:rPr lang="en-US" sz="2000" dirty="0"/>
              <a:t>Pt supine; cephalad hand on frontal bone, caudad hand on nasal/</a:t>
            </a:r>
            <a:r>
              <a:rPr lang="en-US" sz="2000" dirty="0" err="1"/>
              <a:t>maxillabones</a:t>
            </a:r>
            <a:endParaRPr lang="en-US" sz="2000" dirty="0"/>
          </a:p>
          <a:p>
            <a:pPr marL="342900" indent="-342900">
              <a:buFont typeface="Arial" panose="020B0604020202020204" pitchFamily="34" charset="0"/>
              <a:buChar char="•"/>
            </a:pPr>
            <a:r>
              <a:rPr lang="en-US" sz="2000" dirty="0"/>
              <a:t>Gentle alternating diagonal pressure</a:t>
            </a:r>
          </a:p>
          <a:p>
            <a:pPr marL="342900" indent="-342900">
              <a:buFont typeface="Arial" panose="020B0604020202020204" pitchFamily="34" charset="0"/>
              <a:buChar char="•"/>
            </a:pPr>
            <a:r>
              <a:rPr lang="en-US" sz="2000" dirty="0"/>
              <a:t>Continue 30–90s until motion improves</a:t>
            </a:r>
          </a:p>
        </p:txBody>
      </p:sp>
    </p:spTree>
    <p:extLst>
      <p:ext uri="{BB962C8B-B14F-4D97-AF65-F5344CB8AC3E}">
        <p14:creationId xmlns:p14="http://schemas.microsoft.com/office/powerpoint/2010/main" val="172028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08ACE-35BB-0849-98F9-CB6A9F15A42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BC078E7-1856-411E-1451-5F4E8FFCCAC3}"/>
              </a:ext>
            </a:extLst>
          </p:cNvPr>
          <p:cNvSpPr txBox="1"/>
          <p:nvPr/>
        </p:nvSpPr>
        <p:spPr>
          <a:xfrm>
            <a:off x="468863" y="914399"/>
            <a:ext cx="8446537" cy="4131900"/>
          </a:xfrm>
          <a:prstGeom prst="rect">
            <a:avLst/>
          </a:prstGeom>
          <a:noFill/>
        </p:spPr>
        <p:txBody>
          <a:bodyPr wrap="square">
            <a:spAutoFit/>
          </a:bodyPr>
          <a:lstStyle/>
          <a:p>
            <a:r>
              <a:rPr lang="en-US" sz="1600" b="1" dirty="0"/>
              <a:t>Alternating Nasal Pressure</a:t>
            </a:r>
          </a:p>
          <a:p>
            <a:r>
              <a:rPr lang="en-US" sz="1200" dirty="0"/>
              <a:t>Purpose</a:t>
            </a:r>
            <a:br>
              <a:rPr lang="en-US" sz="1200" dirty="0"/>
            </a:br>
            <a:r>
              <a:rPr lang="en-US" sz="1200" dirty="0"/>
              <a:t>To mobilize the frontal–nasal and </a:t>
            </a:r>
            <a:r>
              <a:rPr lang="en-US" sz="1200" dirty="0" err="1"/>
              <a:t>maxillofrontal</a:t>
            </a:r>
            <a:r>
              <a:rPr lang="en-US" sz="1200" dirty="0"/>
              <a:t> sutures and facilitate sinus and nasal drainage, supporting improved lymphatic and venous outflow.</a:t>
            </a:r>
          </a:p>
          <a:p>
            <a:r>
              <a:rPr lang="en-US" sz="1200" dirty="0"/>
              <a:t>Patient Positioning</a:t>
            </a:r>
            <a:br>
              <a:rPr lang="en-US" sz="1200" dirty="0"/>
            </a:br>
            <a:r>
              <a:rPr lang="en-US" sz="1200" dirty="0"/>
              <a:t>The patient lies supine with the head in a neutral midline position.</a:t>
            </a:r>
          </a:p>
          <a:p>
            <a:r>
              <a:rPr lang="en-US" sz="1200" dirty="0"/>
              <a:t>Physician Positioning and Hand Placement</a:t>
            </a:r>
            <a:br>
              <a:rPr lang="en-US" sz="1200" dirty="0"/>
            </a:br>
            <a:r>
              <a:rPr lang="en-US" sz="1200" dirty="0"/>
              <a:t>The physician sits at the head or side of the table. The cephalad hand’s thumb and index finger contact the frontal bone just above the frontonasal suture. The caudad hand’s thumb and index finger contact the superior area of the nasal bones, inferior to the frontonasal suture.</a:t>
            </a:r>
          </a:p>
          <a:p>
            <a:r>
              <a:rPr lang="en-US" sz="1200" dirty="0"/>
              <a:t>Technique Application</a:t>
            </a:r>
            <a:br>
              <a:rPr lang="en-US" sz="1200" dirty="0"/>
            </a:br>
            <a:r>
              <a:rPr lang="en-US" sz="1200" dirty="0"/>
              <a:t>Gentle alternating diagonal pressure is applied so that when the cephalad hand exerts pressure in one direction, the caudad hand provides counterpressure in the opposite direction. The motion is rhythmic and sustained, intending to mobilize the sutural region and enhance sinus drainage.</a:t>
            </a:r>
          </a:p>
          <a:p>
            <a:r>
              <a:rPr lang="en-US" sz="1200" dirty="0"/>
              <a:t>Duration</a:t>
            </a:r>
            <a:br>
              <a:rPr lang="en-US" sz="1200" dirty="0"/>
            </a:br>
            <a:r>
              <a:rPr lang="en-US" sz="1200" dirty="0"/>
              <a:t>Treatment lasts 30 to 90 seconds, or until the tissues soften and motion improves.</a:t>
            </a:r>
          </a:p>
          <a:p>
            <a:r>
              <a:rPr lang="en-US" sz="1200" dirty="0"/>
              <a:t>Reassessment</a:t>
            </a:r>
            <a:br>
              <a:rPr lang="en-US" sz="1200" dirty="0"/>
            </a:br>
            <a:r>
              <a:rPr lang="en-US" sz="1200" dirty="0"/>
              <a:t>Reevaluate sinus and nasal tissue mobility and drainage. Improvement may be noted as reduced fullness or increased ease of breathing through the nasal passages.</a:t>
            </a:r>
          </a:p>
          <a:p>
            <a:r>
              <a:rPr lang="en-US" sz="1200" b="1" dirty="0"/>
              <a:t> </a:t>
            </a:r>
            <a:endParaRPr lang="en-US" sz="1200" dirty="0"/>
          </a:p>
          <a:p>
            <a:endParaRPr lang="en-US" sz="1050" dirty="0"/>
          </a:p>
        </p:txBody>
      </p:sp>
    </p:spTree>
    <p:extLst>
      <p:ext uri="{BB962C8B-B14F-4D97-AF65-F5344CB8AC3E}">
        <p14:creationId xmlns:p14="http://schemas.microsoft.com/office/powerpoint/2010/main" val="3498876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7B6AF-3341-D2EA-65EA-D62311E6ECC8}"/>
            </a:ext>
          </a:extLst>
        </p:cNvPr>
        <p:cNvGrpSpPr/>
        <p:nvPr/>
      </p:nvGrpSpPr>
      <p:grpSpPr>
        <a:xfrm>
          <a:off x="0" y="0"/>
          <a:ext cx="0" cy="0"/>
          <a:chOff x="0" y="0"/>
          <a:chExt cx="0" cy="0"/>
        </a:xfrm>
      </p:grpSpPr>
      <p:sp>
        <p:nvSpPr>
          <p:cNvPr id="90114" name="Title 1">
            <a:extLst>
              <a:ext uri="{FF2B5EF4-FFF2-40B4-BE49-F238E27FC236}">
                <a16:creationId xmlns:a16="http://schemas.microsoft.com/office/drawing/2014/main" id="{71D55E68-4F20-5546-A770-71E2965A5AA6}"/>
              </a:ext>
            </a:extLst>
          </p:cNvPr>
          <p:cNvSpPr>
            <a:spLocks noGrp="1"/>
          </p:cNvSpPr>
          <p:nvPr>
            <p:ph type="title"/>
          </p:nvPr>
        </p:nvSpPr>
        <p:spPr/>
        <p:txBody>
          <a:bodyPr>
            <a:normAutofit/>
          </a:bodyPr>
          <a:lstStyle/>
          <a:p>
            <a:r>
              <a:rPr lang="en-US" sz="1800" b="1" u="sng" dirty="0">
                <a:hlinkClick r:id="rId4"/>
              </a:rPr>
              <a:t>Mandibular Drainage (Galbreath Technique)</a:t>
            </a:r>
            <a:endParaRPr lang="en-US" sz="1800" dirty="0"/>
          </a:p>
        </p:txBody>
      </p:sp>
      <p:sp>
        <p:nvSpPr>
          <p:cNvPr id="2" name="Text Placeholder 1">
            <a:extLst>
              <a:ext uri="{FF2B5EF4-FFF2-40B4-BE49-F238E27FC236}">
                <a16:creationId xmlns:a16="http://schemas.microsoft.com/office/drawing/2014/main" id="{EB621049-9A0B-B94B-E993-6DC659176811}"/>
              </a:ext>
            </a:extLst>
          </p:cNvPr>
          <p:cNvSpPr>
            <a:spLocks noGrp="1"/>
          </p:cNvSpPr>
          <p:nvPr>
            <p:ph type="body" idx="1"/>
          </p:nvPr>
        </p:nvSpPr>
        <p:spPr>
          <a:xfrm>
            <a:off x="311700" y="1602476"/>
            <a:ext cx="8603700" cy="2826649"/>
          </a:xfrm>
        </p:spPr>
        <p:txBody>
          <a:bodyPr/>
          <a:lstStyle/>
          <a:p>
            <a:endParaRPr lang="en-US" dirty="0"/>
          </a:p>
          <a:p>
            <a:endParaRPr lang="en-US" dirty="0"/>
          </a:p>
          <a:p>
            <a:endParaRPr lang="en-US" dirty="0"/>
          </a:p>
        </p:txBody>
      </p:sp>
      <p:pic>
        <p:nvPicPr>
          <p:cNvPr id="4" name="Online Media 3" title="LYMPH Mandibular drainage">
            <a:hlinkClick r:id="" action="ppaction://media"/>
            <a:extLst>
              <a:ext uri="{FF2B5EF4-FFF2-40B4-BE49-F238E27FC236}">
                <a16:creationId xmlns:a16="http://schemas.microsoft.com/office/drawing/2014/main" id="{9E5F0E99-40EC-7610-D7E2-0B26330CCCCE}"/>
              </a:ext>
            </a:extLst>
          </p:cNvPr>
          <p:cNvPicPr>
            <a:picLocks noRot="1" noChangeAspect="1"/>
          </p:cNvPicPr>
          <p:nvPr>
            <a:videoFile r:link="rId1"/>
          </p:nvPr>
        </p:nvPicPr>
        <p:blipFill>
          <a:blip r:embed="rId5"/>
          <a:stretch>
            <a:fillRect/>
          </a:stretch>
        </p:blipFill>
        <p:spPr>
          <a:xfrm>
            <a:off x="380491" y="1547061"/>
            <a:ext cx="4561917" cy="2577264"/>
          </a:xfrm>
          <a:prstGeom prst="rect">
            <a:avLst/>
          </a:prstGeom>
        </p:spPr>
      </p:pic>
      <p:sp>
        <p:nvSpPr>
          <p:cNvPr id="3" name="TextBox 2">
            <a:extLst>
              <a:ext uri="{FF2B5EF4-FFF2-40B4-BE49-F238E27FC236}">
                <a16:creationId xmlns:a16="http://schemas.microsoft.com/office/drawing/2014/main" id="{EEB22747-BC7A-CEBA-CD29-34810AD3CBEF}"/>
              </a:ext>
            </a:extLst>
          </p:cNvPr>
          <p:cNvSpPr txBox="1"/>
          <p:nvPr/>
        </p:nvSpPr>
        <p:spPr bwMode="auto">
          <a:xfrm>
            <a:off x="5161659" y="1547061"/>
            <a:ext cx="3739981" cy="3074114"/>
          </a:xfrm>
          <a:prstGeom prst="rect">
            <a:avLst/>
          </a:prstGeom>
          <a:noFill/>
          <a:ln>
            <a:noFill/>
          </a:ln>
        </p:spPr>
        <p:txBody>
          <a:bodyPr vert="horz" wrap="square" lIns="91425" tIns="91425" rIns="91425" bIns="91425" numCol="1" anchor="t" anchorCtr="0" compatLnSpc="1">
            <a:prstTxWarp prst="textNoShape">
              <a:avLst/>
            </a:prstTxWarp>
            <a:normAutofit/>
          </a:bodyPr>
          <a:lstStyle/>
          <a:p>
            <a:pPr marL="342900" indent="-342900">
              <a:buFont typeface="Arial" panose="020B0604020202020204" pitchFamily="34" charset="0"/>
              <a:buChar char="•"/>
            </a:pPr>
            <a:r>
              <a:rPr lang="en-US" sz="2000" dirty="0"/>
              <a:t>Improves drainage of eustachian tube, middle ear</a:t>
            </a:r>
          </a:p>
          <a:p>
            <a:pPr marL="342900" indent="-342900">
              <a:buFont typeface="Arial" panose="020B0604020202020204" pitchFamily="34" charset="0"/>
              <a:buChar char="•"/>
            </a:pPr>
            <a:r>
              <a:rPr lang="en-US" sz="2000" dirty="0"/>
              <a:t>Pt supine, head slightly turned, jaw open/relaxed</a:t>
            </a:r>
          </a:p>
          <a:p>
            <a:pPr marL="342900" indent="-342900">
              <a:buFont typeface="Arial" panose="020B0604020202020204" pitchFamily="34" charset="0"/>
              <a:buChar char="•"/>
            </a:pPr>
            <a:r>
              <a:rPr lang="en-US" sz="2000" dirty="0"/>
              <a:t>Hand contacts mandible, apply rhythmic lateral/anterior springing</a:t>
            </a:r>
          </a:p>
          <a:p>
            <a:pPr marL="342900" indent="-342900">
              <a:buFont typeface="Arial" panose="020B0604020202020204" pitchFamily="34" charset="0"/>
              <a:buChar char="•"/>
            </a:pPr>
            <a:r>
              <a:rPr lang="en-US" sz="2000" dirty="0"/>
              <a:t>Continue 1–2 min</a:t>
            </a:r>
          </a:p>
        </p:txBody>
      </p:sp>
    </p:spTree>
    <p:extLst>
      <p:ext uri="{BB962C8B-B14F-4D97-AF65-F5344CB8AC3E}">
        <p14:creationId xmlns:p14="http://schemas.microsoft.com/office/powerpoint/2010/main" val="103904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BFCBB-9E57-D478-BA3D-F9BBF0DB4F8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70977B9-8BB1-AD1C-3EC7-E6AD0A2EC486}"/>
              </a:ext>
            </a:extLst>
          </p:cNvPr>
          <p:cNvSpPr txBox="1"/>
          <p:nvPr/>
        </p:nvSpPr>
        <p:spPr>
          <a:xfrm>
            <a:off x="468863" y="914399"/>
            <a:ext cx="8446537" cy="3731791"/>
          </a:xfrm>
          <a:prstGeom prst="rect">
            <a:avLst/>
          </a:prstGeom>
          <a:noFill/>
        </p:spPr>
        <p:txBody>
          <a:bodyPr wrap="square">
            <a:spAutoFit/>
          </a:bodyPr>
          <a:lstStyle/>
          <a:p>
            <a:r>
              <a:rPr lang="en-US" sz="1600" b="1" dirty="0"/>
              <a:t>Mandibular Drainage (Galbreath Technique)</a:t>
            </a:r>
          </a:p>
          <a:p>
            <a:r>
              <a:rPr lang="en-US" sz="1200" dirty="0"/>
              <a:t>Purpose</a:t>
            </a:r>
            <a:br>
              <a:rPr lang="en-US" sz="1200" dirty="0"/>
            </a:br>
            <a:r>
              <a:rPr lang="en-US" sz="1200" dirty="0"/>
              <a:t>To promote lymphatic and venous drainage of the eustachian tube, middle ear, and surrounding oropharyngeal tissues. This technique is often used in cases of otitis media, sinus congestion, or upper respiratory infection.</a:t>
            </a:r>
          </a:p>
          <a:p>
            <a:r>
              <a:rPr lang="en-US" sz="1200" dirty="0"/>
              <a:t>Patient Positioning</a:t>
            </a:r>
            <a:br>
              <a:rPr lang="en-US" sz="1200" dirty="0"/>
            </a:br>
            <a:r>
              <a:rPr lang="en-US" sz="1200" dirty="0"/>
              <a:t>The patient lies supine with the head slightly turned away from the side being treated. The jaw is relaxed and slightly open.</a:t>
            </a:r>
          </a:p>
          <a:p>
            <a:r>
              <a:rPr lang="en-US" sz="1200" dirty="0"/>
              <a:t>Physician Positioning and Hand Placement</a:t>
            </a:r>
            <a:br>
              <a:rPr lang="en-US" sz="1200" dirty="0"/>
            </a:br>
            <a:r>
              <a:rPr lang="en-US" sz="1200" dirty="0"/>
              <a:t>The physician sits beside the patient at the head of the table. The cephalad hand supports the head. The caudad hand contacts the mandible with the hypothenar eminence along the body of the mandible and fingertips resting along the ramus.</a:t>
            </a:r>
          </a:p>
          <a:p>
            <a:r>
              <a:rPr lang="en-US" sz="1200" dirty="0"/>
              <a:t>Technique Application</a:t>
            </a:r>
            <a:br>
              <a:rPr lang="en-US" sz="1200" dirty="0"/>
            </a:br>
            <a:r>
              <a:rPr lang="en-US" sz="1200" dirty="0"/>
              <a:t>Gentle lateral and slightly anterior pressure is applied to the mandible, moving it away from the midline. The pressure is then released, allowing passive return. This is repeated as a rhythmic springing motion.</a:t>
            </a:r>
          </a:p>
          <a:p>
            <a:r>
              <a:rPr lang="en-US" sz="1200" dirty="0"/>
              <a:t>Duration</a:t>
            </a:r>
            <a:br>
              <a:rPr lang="en-US" sz="1200" dirty="0"/>
            </a:br>
            <a:r>
              <a:rPr lang="en-US" sz="1200" dirty="0"/>
              <a:t>Continue for 1 to 2 minutes, or until improved mandibular mobility and softening of surrounding tissues is noted.</a:t>
            </a:r>
          </a:p>
          <a:p>
            <a:r>
              <a:rPr lang="en-US" sz="1200" dirty="0"/>
              <a:t>Reassessment</a:t>
            </a:r>
            <a:br>
              <a:rPr lang="en-US" sz="1200" dirty="0"/>
            </a:br>
            <a:r>
              <a:rPr lang="en-US" sz="1200" dirty="0"/>
              <a:t>Reevaluate mandibular motion and middle ear or sinus congestion. Patients may report decreased ear fullness, less discomfort, or improved ability to equalize ear pressure.</a:t>
            </a:r>
            <a:r>
              <a:rPr lang="en-US" sz="1100" b="1" dirty="0"/>
              <a:t> </a:t>
            </a:r>
            <a:endParaRPr lang="en-US" sz="1100" dirty="0"/>
          </a:p>
          <a:p>
            <a:endParaRPr lang="en-US" sz="1050" dirty="0"/>
          </a:p>
        </p:txBody>
      </p:sp>
    </p:spTree>
    <p:extLst>
      <p:ext uri="{BB962C8B-B14F-4D97-AF65-F5344CB8AC3E}">
        <p14:creationId xmlns:p14="http://schemas.microsoft.com/office/powerpoint/2010/main" val="690071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4F764-A81A-26AB-9E3C-7BD80AD33535}"/>
            </a:ext>
          </a:extLst>
        </p:cNvPr>
        <p:cNvGrpSpPr/>
        <p:nvPr/>
      </p:nvGrpSpPr>
      <p:grpSpPr>
        <a:xfrm>
          <a:off x="0" y="0"/>
          <a:ext cx="0" cy="0"/>
          <a:chOff x="0" y="0"/>
          <a:chExt cx="0" cy="0"/>
        </a:xfrm>
      </p:grpSpPr>
      <p:sp>
        <p:nvSpPr>
          <p:cNvPr id="90114" name="Title 1">
            <a:extLst>
              <a:ext uri="{FF2B5EF4-FFF2-40B4-BE49-F238E27FC236}">
                <a16:creationId xmlns:a16="http://schemas.microsoft.com/office/drawing/2014/main" id="{1EA604B2-FAC3-32BC-3625-CD12B97D355F}"/>
              </a:ext>
            </a:extLst>
          </p:cNvPr>
          <p:cNvSpPr>
            <a:spLocks noGrp="1"/>
          </p:cNvSpPr>
          <p:nvPr>
            <p:ph type="title"/>
          </p:nvPr>
        </p:nvSpPr>
        <p:spPr/>
        <p:txBody>
          <a:bodyPr>
            <a:normAutofit/>
          </a:bodyPr>
          <a:lstStyle/>
          <a:p>
            <a:r>
              <a:rPr lang="en-US" sz="2000" b="1" u="sng" dirty="0">
                <a:hlinkClick r:id="rId4"/>
              </a:rPr>
              <a:t>Thoracic Pump</a:t>
            </a:r>
            <a:endParaRPr lang="en-US" sz="2000" dirty="0"/>
          </a:p>
        </p:txBody>
      </p:sp>
      <p:sp>
        <p:nvSpPr>
          <p:cNvPr id="2" name="Text Placeholder 1">
            <a:extLst>
              <a:ext uri="{FF2B5EF4-FFF2-40B4-BE49-F238E27FC236}">
                <a16:creationId xmlns:a16="http://schemas.microsoft.com/office/drawing/2014/main" id="{D06F9AD3-C501-3279-2362-4B1A771F65FF}"/>
              </a:ext>
            </a:extLst>
          </p:cNvPr>
          <p:cNvSpPr>
            <a:spLocks noGrp="1"/>
          </p:cNvSpPr>
          <p:nvPr>
            <p:ph type="body" idx="1"/>
          </p:nvPr>
        </p:nvSpPr>
        <p:spPr>
          <a:xfrm>
            <a:off x="311700" y="1602476"/>
            <a:ext cx="8603700" cy="2826649"/>
          </a:xfrm>
        </p:spPr>
        <p:txBody>
          <a:bodyPr/>
          <a:lstStyle/>
          <a:p>
            <a:endParaRPr lang="en-US" dirty="0"/>
          </a:p>
          <a:p>
            <a:endParaRPr lang="en-US" dirty="0"/>
          </a:p>
          <a:p>
            <a:endParaRPr lang="en-US" dirty="0"/>
          </a:p>
        </p:txBody>
      </p:sp>
      <p:pic>
        <p:nvPicPr>
          <p:cNvPr id="3" name="Online Media 2" title="LYMPH Thoracic pump supine">
            <a:hlinkClick r:id="" action="ppaction://media"/>
            <a:extLst>
              <a:ext uri="{FF2B5EF4-FFF2-40B4-BE49-F238E27FC236}">
                <a16:creationId xmlns:a16="http://schemas.microsoft.com/office/drawing/2014/main" id="{B53D04BA-CD66-D6AD-99F2-0DB1D1B3468A}"/>
              </a:ext>
            </a:extLst>
          </p:cNvPr>
          <p:cNvPicPr>
            <a:picLocks noRot="1" noChangeAspect="1"/>
          </p:cNvPicPr>
          <p:nvPr>
            <a:videoFile r:link="rId1"/>
          </p:nvPr>
        </p:nvPicPr>
        <p:blipFill>
          <a:blip r:embed="rId5"/>
          <a:stretch>
            <a:fillRect/>
          </a:stretch>
        </p:blipFill>
        <p:spPr>
          <a:xfrm>
            <a:off x="385626" y="1602476"/>
            <a:ext cx="4091494" cy="2311498"/>
          </a:xfrm>
          <a:prstGeom prst="rect">
            <a:avLst/>
          </a:prstGeom>
        </p:spPr>
      </p:pic>
      <p:sp>
        <p:nvSpPr>
          <p:cNvPr id="4" name="TextBox 3">
            <a:extLst>
              <a:ext uri="{FF2B5EF4-FFF2-40B4-BE49-F238E27FC236}">
                <a16:creationId xmlns:a16="http://schemas.microsoft.com/office/drawing/2014/main" id="{68966028-1E06-03A0-B282-92B9E3BBC4AC}"/>
              </a:ext>
            </a:extLst>
          </p:cNvPr>
          <p:cNvSpPr txBox="1"/>
          <p:nvPr/>
        </p:nvSpPr>
        <p:spPr bwMode="auto">
          <a:xfrm>
            <a:off x="4572000" y="1602475"/>
            <a:ext cx="4343400" cy="3018699"/>
          </a:xfrm>
          <a:prstGeom prst="rect">
            <a:avLst/>
          </a:prstGeom>
          <a:noFill/>
          <a:ln>
            <a:noFill/>
          </a:ln>
        </p:spPr>
        <p:txBody>
          <a:bodyPr vert="horz" wrap="square" lIns="91425" tIns="91425" rIns="91425" bIns="91425" numCol="1" anchor="t" anchorCtr="0" compatLnSpc="1">
            <a:prstTxWarp prst="textNoShape">
              <a:avLst/>
            </a:prstTxWarp>
            <a:normAutofit/>
          </a:bodyPr>
          <a:lstStyle/>
          <a:p>
            <a:pPr marL="342900" indent="-342900">
              <a:buFont typeface="Arial" panose="020B0604020202020204" pitchFamily="34" charset="0"/>
              <a:buChar char="•"/>
            </a:pPr>
            <a:r>
              <a:rPr lang="en-US" sz="2000" dirty="0"/>
              <a:t>Mobilizes lymph from lungs, chest, entire body</a:t>
            </a:r>
          </a:p>
          <a:p>
            <a:pPr marL="342900" indent="-342900">
              <a:buFont typeface="Arial" panose="020B0604020202020204" pitchFamily="34" charset="0"/>
              <a:buChar char="•"/>
            </a:pPr>
            <a:r>
              <a:rPr lang="en-US" sz="2000" dirty="0"/>
              <a:t>Pt supine; hands inferior to clavicles; position varies</a:t>
            </a:r>
          </a:p>
          <a:p>
            <a:pPr marL="342900" indent="-342900">
              <a:buFont typeface="Arial" panose="020B0604020202020204" pitchFamily="34" charset="0"/>
              <a:buChar char="•"/>
            </a:pPr>
            <a:r>
              <a:rPr lang="en-US" sz="2000" dirty="0"/>
              <a:t>Rhythmic compressions with respiration; optional recoil at inhalation</a:t>
            </a:r>
          </a:p>
          <a:p>
            <a:pPr marL="342900" indent="-342900">
              <a:buFont typeface="Arial" panose="020B0604020202020204" pitchFamily="34" charset="0"/>
              <a:buChar char="•"/>
            </a:pPr>
            <a:r>
              <a:rPr lang="en-US" sz="2000" dirty="0"/>
              <a:t>30s–2 min</a:t>
            </a:r>
          </a:p>
        </p:txBody>
      </p:sp>
    </p:spTree>
    <p:extLst>
      <p:ext uri="{BB962C8B-B14F-4D97-AF65-F5344CB8AC3E}">
        <p14:creationId xmlns:p14="http://schemas.microsoft.com/office/powerpoint/2010/main" val="359740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C5135-D23A-6932-973B-FD76AC12C8A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8AD51E3-CB0D-6FC6-A952-54CCB4545FCE}"/>
              </a:ext>
            </a:extLst>
          </p:cNvPr>
          <p:cNvSpPr txBox="1"/>
          <p:nvPr/>
        </p:nvSpPr>
        <p:spPr>
          <a:xfrm>
            <a:off x="468863" y="914399"/>
            <a:ext cx="8446537" cy="3793346"/>
          </a:xfrm>
          <a:prstGeom prst="rect">
            <a:avLst/>
          </a:prstGeom>
          <a:noFill/>
        </p:spPr>
        <p:txBody>
          <a:bodyPr wrap="square">
            <a:spAutoFit/>
          </a:bodyPr>
          <a:lstStyle/>
          <a:p>
            <a:r>
              <a:rPr lang="en-US" sz="1600" b="1" dirty="0"/>
              <a:t>Thoracic Pump</a:t>
            </a:r>
          </a:p>
          <a:p>
            <a:r>
              <a:rPr lang="en-US" sz="1200" dirty="0"/>
              <a:t>Purpose</a:t>
            </a:r>
            <a:br>
              <a:rPr lang="en-US" sz="1200" dirty="0"/>
            </a:br>
            <a:r>
              <a:rPr lang="en-US" sz="1200" dirty="0"/>
              <a:t>To mobilize lymph from the lungs, chest wall, and upper extremities; to enhance venous return; and to support immune function.</a:t>
            </a:r>
          </a:p>
          <a:p>
            <a:r>
              <a:rPr lang="en-US" sz="1200" dirty="0"/>
              <a:t>Patient Positioning</a:t>
            </a:r>
            <a:br>
              <a:rPr lang="en-US" sz="1200" dirty="0"/>
            </a:br>
            <a:r>
              <a:rPr lang="en-US" sz="1200" dirty="0"/>
              <a:t>The patient lies supine with the head turned to one side for comfort.</a:t>
            </a:r>
          </a:p>
          <a:p>
            <a:r>
              <a:rPr lang="en-US" sz="1200" dirty="0"/>
              <a:t>Physician Positioning and Hand Placement</a:t>
            </a:r>
            <a:br>
              <a:rPr lang="en-US" sz="1200" dirty="0"/>
            </a:br>
            <a:r>
              <a:rPr lang="en-US" sz="1200" dirty="0"/>
              <a:t>The physician stands at the head of the table, placing both hands inferior to the clavicles on the anterior chest wall.</a:t>
            </a:r>
          </a:p>
          <a:p>
            <a:r>
              <a:rPr lang="en-US" sz="1200" dirty="0"/>
              <a:t>Technique Application</a:t>
            </a:r>
            <a:br>
              <a:rPr lang="en-US" sz="1200" dirty="0"/>
            </a:br>
            <a:r>
              <a:rPr lang="en-US" sz="1200" dirty="0"/>
              <a:t>Gentle rhythmic compressions are applied to the chest wall in coordination with the patient’s respiration. Pressure is exerted during exhalation and released during inhalation. Frequency is typically 100–120 cycles per minute. The recoil variation includes a rapid release of pressure at the end of inhalation to create a brief negative intrathoracic pressure and augment lymphatic return.</a:t>
            </a:r>
          </a:p>
          <a:p>
            <a:r>
              <a:rPr lang="en-US" sz="1200" dirty="0"/>
              <a:t>Duration</a:t>
            </a:r>
            <a:br>
              <a:rPr lang="en-US" sz="1200" dirty="0"/>
            </a:br>
            <a:r>
              <a:rPr lang="en-US" sz="1200" dirty="0"/>
              <a:t>Apply for 30 seconds to 2 minutes, or longer if tolerated.</a:t>
            </a:r>
          </a:p>
          <a:p>
            <a:r>
              <a:rPr lang="en-US" sz="1200" dirty="0"/>
              <a:t>Reassessment</a:t>
            </a:r>
            <a:br>
              <a:rPr lang="en-US" sz="1200" dirty="0"/>
            </a:br>
            <a:r>
              <a:rPr lang="en-US" sz="1200" dirty="0"/>
              <a:t>Reevaluate chest wall excursion, ease of breathing, and tissue compliance of the thorax.</a:t>
            </a:r>
          </a:p>
          <a:p>
            <a:r>
              <a:rPr lang="en-US" b="1" dirty="0"/>
              <a:t> </a:t>
            </a:r>
            <a:endParaRPr lang="en-US" dirty="0"/>
          </a:p>
          <a:p>
            <a:endParaRPr lang="en-US" sz="1050" dirty="0"/>
          </a:p>
        </p:txBody>
      </p:sp>
    </p:spTree>
    <p:extLst>
      <p:ext uri="{BB962C8B-B14F-4D97-AF65-F5344CB8AC3E}">
        <p14:creationId xmlns:p14="http://schemas.microsoft.com/office/powerpoint/2010/main" val="633945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9D405-FF95-C800-5A28-8327FE4511B7}"/>
            </a:ext>
          </a:extLst>
        </p:cNvPr>
        <p:cNvGrpSpPr/>
        <p:nvPr/>
      </p:nvGrpSpPr>
      <p:grpSpPr>
        <a:xfrm>
          <a:off x="0" y="0"/>
          <a:ext cx="0" cy="0"/>
          <a:chOff x="0" y="0"/>
          <a:chExt cx="0" cy="0"/>
        </a:xfrm>
      </p:grpSpPr>
      <p:sp>
        <p:nvSpPr>
          <p:cNvPr id="90114" name="Title 1">
            <a:extLst>
              <a:ext uri="{FF2B5EF4-FFF2-40B4-BE49-F238E27FC236}">
                <a16:creationId xmlns:a16="http://schemas.microsoft.com/office/drawing/2014/main" id="{D3F492AE-19E0-BEFB-71DE-BF75039748CB}"/>
              </a:ext>
            </a:extLst>
          </p:cNvPr>
          <p:cNvSpPr>
            <a:spLocks noGrp="1"/>
          </p:cNvSpPr>
          <p:nvPr>
            <p:ph type="title"/>
          </p:nvPr>
        </p:nvSpPr>
        <p:spPr/>
        <p:txBody>
          <a:bodyPr>
            <a:normAutofit/>
          </a:bodyPr>
          <a:lstStyle/>
          <a:p>
            <a:r>
              <a:rPr lang="en-US" sz="2400" b="1" u="sng" dirty="0">
                <a:hlinkClick r:id="rId4"/>
              </a:rPr>
              <a:t>Bilateral Pectoral Traction</a:t>
            </a:r>
            <a:endParaRPr lang="en-US" sz="2400" dirty="0"/>
          </a:p>
        </p:txBody>
      </p:sp>
      <p:sp>
        <p:nvSpPr>
          <p:cNvPr id="2" name="Text Placeholder 1">
            <a:extLst>
              <a:ext uri="{FF2B5EF4-FFF2-40B4-BE49-F238E27FC236}">
                <a16:creationId xmlns:a16="http://schemas.microsoft.com/office/drawing/2014/main" id="{611D1BB4-9AED-F9BF-2D2E-D173A1347015}"/>
              </a:ext>
            </a:extLst>
          </p:cNvPr>
          <p:cNvSpPr>
            <a:spLocks noGrp="1"/>
          </p:cNvSpPr>
          <p:nvPr>
            <p:ph type="body" idx="1"/>
          </p:nvPr>
        </p:nvSpPr>
        <p:spPr>
          <a:xfrm>
            <a:off x="311700" y="1602476"/>
            <a:ext cx="8603700" cy="2826649"/>
          </a:xfrm>
        </p:spPr>
        <p:txBody>
          <a:bodyPr/>
          <a:lstStyle/>
          <a:p>
            <a:endParaRPr lang="en-US" dirty="0"/>
          </a:p>
          <a:p>
            <a:endParaRPr lang="en-US" dirty="0"/>
          </a:p>
          <a:p>
            <a:endParaRPr lang="en-US" dirty="0"/>
          </a:p>
        </p:txBody>
      </p:sp>
      <p:sp>
        <p:nvSpPr>
          <p:cNvPr id="4" name="TextBox 3">
            <a:extLst>
              <a:ext uri="{FF2B5EF4-FFF2-40B4-BE49-F238E27FC236}">
                <a16:creationId xmlns:a16="http://schemas.microsoft.com/office/drawing/2014/main" id="{6A8D7986-5A59-40FD-A21D-2ADE139D29CD}"/>
              </a:ext>
            </a:extLst>
          </p:cNvPr>
          <p:cNvSpPr txBox="1"/>
          <p:nvPr/>
        </p:nvSpPr>
        <p:spPr bwMode="auto">
          <a:xfrm>
            <a:off x="4751462" y="1730149"/>
            <a:ext cx="4006912" cy="2891025"/>
          </a:xfrm>
          <a:prstGeom prst="rect">
            <a:avLst/>
          </a:prstGeom>
          <a:noFill/>
          <a:ln>
            <a:noFill/>
          </a:ln>
        </p:spPr>
        <p:txBody>
          <a:bodyPr vert="horz" wrap="square" lIns="91425" tIns="91425" rIns="91425" bIns="91425" numCol="1" anchor="t" anchorCtr="0" compatLnSpc="1">
            <a:prstTxWarp prst="textNoShape">
              <a:avLst/>
            </a:prstTxWarp>
            <a:normAutofit lnSpcReduction="10000"/>
          </a:bodyPr>
          <a:lstStyle/>
          <a:p>
            <a:pPr marL="342900" indent="-342900">
              <a:buFont typeface="Arial" panose="020B0604020202020204" pitchFamily="34" charset="0"/>
              <a:buChar char="•"/>
            </a:pPr>
            <a:r>
              <a:rPr lang="en-US" sz="2000" dirty="0"/>
              <a:t>Stretches pectoral fascia, enhances thoracic mobility/lymph return</a:t>
            </a:r>
          </a:p>
          <a:p>
            <a:pPr marL="342900" indent="-342900">
              <a:buFont typeface="Arial" panose="020B0604020202020204" pitchFamily="34" charset="0"/>
              <a:buChar char="•"/>
            </a:pPr>
            <a:r>
              <a:rPr lang="en-US" sz="2000" dirty="0"/>
              <a:t>Pt supine; physician fingers under axillae</a:t>
            </a:r>
          </a:p>
          <a:p>
            <a:pPr marL="342900" indent="-342900">
              <a:buFont typeface="Arial" panose="020B0604020202020204" pitchFamily="34" charset="0"/>
              <a:buChar char="•"/>
            </a:pPr>
            <a:r>
              <a:rPr lang="en-US" sz="2000" dirty="0"/>
              <a:t>Gentle superior/anterior traction, coordinated with respiration</a:t>
            </a:r>
          </a:p>
          <a:p>
            <a:pPr marL="342900" indent="-342900">
              <a:buFont typeface="Arial" panose="020B0604020202020204" pitchFamily="34" charset="0"/>
              <a:buChar char="•"/>
            </a:pPr>
            <a:r>
              <a:rPr lang="en-US" sz="2000" dirty="0"/>
              <a:t>Repeat for 5–7 deep breaths</a:t>
            </a:r>
          </a:p>
          <a:p>
            <a:pPr marL="342900" indent="-342900">
              <a:buFont typeface="Arial" panose="020B0604020202020204" pitchFamily="34" charset="0"/>
              <a:buChar char="•"/>
            </a:pPr>
            <a:endParaRPr lang="en-US" sz="2000" dirty="0"/>
          </a:p>
        </p:txBody>
      </p:sp>
      <p:pic>
        <p:nvPicPr>
          <p:cNvPr id="5" name="Online Media 4" title="LYMPH Bilateral pectoral traction">
            <a:hlinkClick r:id="" action="ppaction://media"/>
            <a:extLst>
              <a:ext uri="{FF2B5EF4-FFF2-40B4-BE49-F238E27FC236}">
                <a16:creationId xmlns:a16="http://schemas.microsoft.com/office/drawing/2014/main" id="{45683F70-00F7-8936-CB51-B343D18343D1}"/>
              </a:ext>
            </a:extLst>
          </p:cNvPr>
          <p:cNvPicPr>
            <a:picLocks noRot="1" noChangeAspect="1"/>
          </p:cNvPicPr>
          <p:nvPr>
            <a:videoFile r:link="rId1"/>
          </p:nvPr>
        </p:nvPicPr>
        <p:blipFill>
          <a:blip r:embed="rId5"/>
          <a:stretch>
            <a:fillRect/>
          </a:stretch>
        </p:blipFill>
        <p:spPr>
          <a:xfrm>
            <a:off x="385626" y="1730149"/>
            <a:ext cx="4006912" cy="2263713"/>
          </a:xfrm>
          <a:prstGeom prst="rect">
            <a:avLst/>
          </a:prstGeom>
        </p:spPr>
      </p:pic>
    </p:spTree>
    <p:extLst>
      <p:ext uri="{BB962C8B-B14F-4D97-AF65-F5344CB8AC3E}">
        <p14:creationId xmlns:p14="http://schemas.microsoft.com/office/powerpoint/2010/main" val="208835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1563D-2A71-7821-EACE-391CEDC77AC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AD480F9-E329-44E2-A6AC-55B1481681F1}"/>
              </a:ext>
            </a:extLst>
          </p:cNvPr>
          <p:cNvSpPr txBox="1"/>
          <p:nvPr/>
        </p:nvSpPr>
        <p:spPr>
          <a:xfrm>
            <a:off x="468863" y="914399"/>
            <a:ext cx="8446537" cy="3570208"/>
          </a:xfrm>
          <a:prstGeom prst="rect">
            <a:avLst/>
          </a:prstGeom>
          <a:noFill/>
        </p:spPr>
        <p:txBody>
          <a:bodyPr wrap="square">
            <a:spAutoFit/>
          </a:bodyPr>
          <a:lstStyle/>
          <a:p>
            <a:r>
              <a:rPr lang="en-US" sz="1600" b="1" dirty="0"/>
              <a:t>Bilateral Pectoral Traction</a:t>
            </a:r>
          </a:p>
          <a:p>
            <a:r>
              <a:rPr lang="en-US" dirty="0"/>
              <a:t>Purpose</a:t>
            </a:r>
            <a:br>
              <a:rPr lang="en-US" dirty="0"/>
            </a:br>
            <a:r>
              <a:rPr lang="en-US" dirty="0"/>
              <a:t>To stretch the pectoral region and upper thoracic fascia, enhancing lymphatic return and thoracic mobility.</a:t>
            </a:r>
          </a:p>
          <a:p>
            <a:r>
              <a:rPr lang="en-US" dirty="0"/>
              <a:t>Patient Positioning</a:t>
            </a:r>
            <a:br>
              <a:rPr lang="en-US" dirty="0"/>
            </a:br>
            <a:r>
              <a:rPr lang="en-US" dirty="0"/>
              <a:t>The patient lies supine.</a:t>
            </a:r>
          </a:p>
          <a:p>
            <a:r>
              <a:rPr lang="en-US" dirty="0"/>
              <a:t>Physician Positioning and Hand Placement</a:t>
            </a:r>
            <a:br>
              <a:rPr lang="en-US" dirty="0"/>
            </a:br>
            <a:r>
              <a:rPr lang="en-US" dirty="0"/>
              <a:t>The physician sits or stands at the head of the table and places the fingers or hands under the patient’s axillary folds bilaterally.</a:t>
            </a:r>
          </a:p>
          <a:p>
            <a:r>
              <a:rPr lang="en-US" dirty="0"/>
              <a:t>Technique Application</a:t>
            </a:r>
            <a:br>
              <a:rPr lang="en-US" dirty="0"/>
            </a:br>
            <a:r>
              <a:rPr lang="en-US" dirty="0"/>
              <a:t>The physician applies a gentle superior and anterior traction by leaning back while holding the axillary folds. Traction is coordinated with the patient’s respiration, following inhalation and resisting exhalation for several cycles.</a:t>
            </a:r>
          </a:p>
          <a:p>
            <a:r>
              <a:rPr lang="en-US" dirty="0"/>
              <a:t>Duration</a:t>
            </a:r>
            <a:br>
              <a:rPr lang="en-US" dirty="0"/>
            </a:br>
            <a:r>
              <a:rPr lang="en-US" dirty="0"/>
              <a:t>Continue for 5 to 7 deep breaths, or until tissue softening and improved fascial mobility are palpated.</a:t>
            </a:r>
          </a:p>
          <a:p>
            <a:r>
              <a:rPr lang="en-US" dirty="0"/>
              <a:t>Reassessment</a:t>
            </a:r>
            <a:br>
              <a:rPr lang="en-US" dirty="0"/>
            </a:br>
            <a:r>
              <a:rPr lang="en-US" dirty="0"/>
              <a:t>Recheck thoracic fascial tone, respiratory excursion, and regional lymphatic drainage.</a:t>
            </a:r>
          </a:p>
        </p:txBody>
      </p:sp>
    </p:spTree>
    <p:extLst>
      <p:ext uri="{BB962C8B-B14F-4D97-AF65-F5344CB8AC3E}">
        <p14:creationId xmlns:p14="http://schemas.microsoft.com/office/powerpoint/2010/main" val="1253443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0180E-FAEF-F361-2EB2-03E3A1CB731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0DA1C0A-2A34-DA17-7ED8-B90844732B17}"/>
              </a:ext>
            </a:extLst>
          </p:cNvPr>
          <p:cNvSpPr txBox="1"/>
          <p:nvPr/>
        </p:nvSpPr>
        <p:spPr>
          <a:xfrm>
            <a:off x="468864" y="914399"/>
            <a:ext cx="7619488" cy="3077766"/>
          </a:xfrm>
          <a:prstGeom prst="rect">
            <a:avLst/>
          </a:prstGeom>
          <a:noFill/>
        </p:spPr>
        <p:txBody>
          <a:bodyPr wrap="square">
            <a:spAutoFit/>
          </a:bodyPr>
          <a:lstStyle/>
          <a:p>
            <a:r>
              <a:rPr lang="en-US" sz="2000" b="1" dirty="0"/>
              <a:t>Application Exercise 1 - Otitis Media</a:t>
            </a:r>
          </a:p>
          <a:p>
            <a:r>
              <a:rPr lang="en-US" dirty="0"/>
              <a:t> </a:t>
            </a:r>
          </a:p>
          <a:p>
            <a:r>
              <a:rPr lang="en-US" sz="1600" dirty="0"/>
              <a:t>Work in groups of four.</a:t>
            </a:r>
          </a:p>
          <a:p>
            <a:r>
              <a:rPr lang="en-US" sz="1600" dirty="0"/>
              <a:t> </a:t>
            </a:r>
          </a:p>
          <a:p>
            <a:r>
              <a:rPr lang="en-US" sz="1600" dirty="0"/>
              <a:t>List the one technique from today that most directly addresses otitis media.</a:t>
            </a:r>
          </a:p>
          <a:p>
            <a:r>
              <a:rPr lang="en-US" sz="1600" dirty="0"/>
              <a:t> </a:t>
            </a:r>
          </a:p>
          <a:p>
            <a:r>
              <a:rPr lang="en-US" sz="1600" dirty="0"/>
              <a:t>List five techniques from today in a logical order for treating otitis media. (excluding thoracic pump).</a:t>
            </a:r>
          </a:p>
          <a:p>
            <a:endParaRPr lang="en-US" sz="1600" dirty="0"/>
          </a:p>
          <a:p>
            <a:r>
              <a:rPr lang="en-US" sz="1600" dirty="0"/>
              <a:t>List all the techniques from today that are unlikely to benefit in treating otitis media.</a:t>
            </a:r>
          </a:p>
          <a:p>
            <a:endParaRPr lang="en-US" sz="1600" dirty="0"/>
          </a:p>
          <a:p>
            <a:r>
              <a:rPr lang="en-US" sz="1600" dirty="0"/>
              <a:t>Practice performing the selected sequence in pairs.</a:t>
            </a:r>
          </a:p>
        </p:txBody>
      </p:sp>
    </p:spTree>
    <p:extLst>
      <p:ext uri="{BB962C8B-B14F-4D97-AF65-F5344CB8AC3E}">
        <p14:creationId xmlns:p14="http://schemas.microsoft.com/office/powerpoint/2010/main" val="257477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4F34D-EF91-B4D5-846B-5E8650818FD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B823694-2593-027B-7B99-BA8D264CE27F}"/>
              </a:ext>
            </a:extLst>
          </p:cNvPr>
          <p:cNvSpPr txBox="1"/>
          <p:nvPr/>
        </p:nvSpPr>
        <p:spPr>
          <a:xfrm>
            <a:off x="468863" y="914399"/>
            <a:ext cx="8446537" cy="3108543"/>
          </a:xfrm>
          <a:prstGeom prst="rect">
            <a:avLst/>
          </a:prstGeom>
          <a:noFill/>
        </p:spPr>
        <p:txBody>
          <a:bodyPr wrap="square">
            <a:spAutoFit/>
          </a:bodyPr>
          <a:lstStyle/>
          <a:p>
            <a:r>
              <a:rPr lang="en-US" sz="2000" b="1" dirty="0"/>
              <a:t>Application Exercise 2 – Frontal Sinusitis</a:t>
            </a:r>
          </a:p>
          <a:p>
            <a:r>
              <a:rPr lang="en-US" dirty="0"/>
              <a:t> </a:t>
            </a:r>
            <a:r>
              <a:rPr lang="en-US" sz="1600" dirty="0"/>
              <a:t> </a:t>
            </a:r>
          </a:p>
          <a:p>
            <a:r>
              <a:rPr lang="en-US" sz="1600" dirty="0"/>
              <a:t>Work in groups of four.</a:t>
            </a:r>
          </a:p>
          <a:p>
            <a:r>
              <a:rPr lang="en-US" sz="1600" dirty="0"/>
              <a:t> </a:t>
            </a:r>
          </a:p>
          <a:p>
            <a:r>
              <a:rPr lang="en-US" sz="1600" dirty="0"/>
              <a:t>List the two techniques from today that most directly address frontal sinus drainage.</a:t>
            </a:r>
          </a:p>
          <a:p>
            <a:r>
              <a:rPr lang="en-US" sz="1600" dirty="0"/>
              <a:t> </a:t>
            </a:r>
          </a:p>
          <a:p>
            <a:r>
              <a:rPr lang="en-US" sz="1600" dirty="0"/>
              <a:t>List five head and neck techniques from today in a logical order for treating frontal sinusitis. </a:t>
            </a:r>
          </a:p>
          <a:p>
            <a:r>
              <a:rPr lang="en-US" sz="1600" dirty="0"/>
              <a:t> </a:t>
            </a:r>
          </a:p>
          <a:p>
            <a:r>
              <a:rPr lang="en-US" sz="1600" dirty="0"/>
              <a:t>List all the techniques from today that are unlikely to be beneficial in treating frontal sinusitis.</a:t>
            </a:r>
          </a:p>
          <a:p>
            <a:endParaRPr lang="en-US" sz="1600" dirty="0"/>
          </a:p>
          <a:p>
            <a:r>
              <a:rPr lang="en-US" sz="1600" dirty="0"/>
              <a:t>Practice performing the selected sequence.</a:t>
            </a:r>
          </a:p>
        </p:txBody>
      </p:sp>
    </p:spTree>
    <p:extLst>
      <p:ext uri="{BB962C8B-B14F-4D97-AF65-F5344CB8AC3E}">
        <p14:creationId xmlns:p14="http://schemas.microsoft.com/office/powerpoint/2010/main" val="1008377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A78C8-9D29-8426-18E2-007C06D615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A13544-2320-3AE0-3633-CAD58660CAAD}"/>
              </a:ext>
            </a:extLst>
          </p:cNvPr>
          <p:cNvSpPr>
            <a:spLocks noGrp="1"/>
          </p:cNvSpPr>
          <p:nvPr>
            <p:ph type="title"/>
          </p:nvPr>
        </p:nvSpPr>
        <p:spPr>
          <a:xfrm>
            <a:off x="311150" y="1019175"/>
            <a:ext cx="8521700" cy="573088"/>
          </a:xfrm>
        </p:spPr>
        <p:txBody>
          <a:bodyPr wrap="square" anchor="t">
            <a:normAutofit/>
          </a:bodyPr>
          <a:lstStyle/>
          <a:p>
            <a:pPr eaLnBrk="1" fontAlgn="auto" hangingPunct="1">
              <a:spcAft>
                <a:spcPts val="0"/>
              </a:spcAft>
              <a:defRPr/>
            </a:pPr>
            <a:r>
              <a:rPr lang="en-US" b="1"/>
              <a:t>Lab Plan</a:t>
            </a:r>
            <a:endParaRPr lang="en-US"/>
          </a:p>
        </p:txBody>
      </p:sp>
      <p:graphicFrame>
        <p:nvGraphicFramePr>
          <p:cNvPr id="5" name="Table 4">
            <a:extLst>
              <a:ext uri="{FF2B5EF4-FFF2-40B4-BE49-F238E27FC236}">
                <a16:creationId xmlns:a16="http://schemas.microsoft.com/office/drawing/2014/main" id="{5E07B23F-85FC-4671-FDFD-E931622F767D}"/>
              </a:ext>
            </a:extLst>
          </p:cNvPr>
          <p:cNvGraphicFramePr>
            <a:graphicFrameLocks noGrp="1"/>
          </p:cNvGraphicFramePr>
          <p:nvPr>
            <p:extLst>
              <p:ext uri="{D42A27DB-BD31-4B8C-83A1-F6EECF244321}">
                <p14:modId xmlns:p14="http://schemas.microsoft.com/office/powerpoint/2010/main" val="1238199324"/>
              </p:ext>
            </p:extLst>
          </p:nvPr>
        </p:nvGraphicFramePr>
        <p:xfrm>
          <a:off x="1634575" y="1409743"/>
          <a:ext cx="4617543" cy="3112457"/>
        </p:xfrm>
        <a:graphic>
          <a:graphicData uri="http://schemas.openxmlformats.org/drawingml/2006/table">
            <a:tbl>
              <a:tblPr firstRow="1" firstCol="1" bandRow="1">
                <a:tableStyleId>{2D5ABB26-0587-4C30-8999-92F81FD0307C}</a:tableStyleId>
              </a:tblPr>
              <a:tblGrid>
                <a:gridCol w="3561894">
                  <a:extLst>
                    <a:ext uri="{9D8B030D-6E8A-4147-A177-3AD203B41FA5}">
                      <a16:colId xmlns:a16="http://schemas.microsoft.com/office/drawing/2014/main" val="1606462526"/>
                    </a:ext>
                  </a:extLst>
                </a:gridCol>
                <a:gridCol w="1055649">
                  <a:extLst>
                    <a:ext uri="{9D8B030D-6E8A-4147-A177-3AD203B41FA5}">
                      <a16:colId xmlns:a16="http://schemas.microsoft.com/office/drawing/2014/main" val="232281685"/>
                    </a:ext>
                  </a:extLst>
                </a:gridCol>
              </a:tblGrid>
              <a:tr h="171058">
                <a:tc>
                  <a:txBody>
                    <a:bodyPr/>
                    <a:lstStyle/>
                    <a:p>
                      <a:pPr marL="0" marR="0" algn="l" fontAlgn="t">
                        <a:buNone/>
                      </a:pPr>
                      <a:r>
                        <a:rPr lang="en-US" sz="800" b="0" u="none" strike="noStrike" dirty="0">
                          <a:effectLst/>
                        </a:rPr>
                        <a:t>Technique/Exercise</a:t>
                      </a:r>
                      <a:endParaRPr lang="en-US" sz="1300" b="0" i="0" u="none" strike="noStrike" dirty="0">
                        <a:effectLst/>
                        <a:latin typeface="Arial" panose="020B0604020202020204" pitchFamily="34" charset="0"/>
                      </a:endParaRPr>
                    </a:p>
                  </a:txBody>
                  <a:tcPr marL="50035" marR="50035" marT="6949" marB="0"/>
                </a:tc>
                <a:tc>
                  <a:txBody>
                    <a:bodyPr/>
                    <a:lstStyle/>
                    <a:p>
                      <a:pPr marL="0" marR="0" algn="ctr" fontAlgn="t">
                        <a:buNone/>
                      </a:pPr>
                      <a:r>
                        <a:rPr lang="en-US" sz="800" b="0" u="none" strike="noStrike">
                          <a:effectLst/>
                        </a:rPr>
                        <a:t>Timing (Minutes)</a:t>
                      </a:r>
                      <a:endParaRPr lang="en-US" sz="1300" b="0" i="0" u="none" strike="noStrike">
                        <a:effectLst/>
                        <a:latin typeface="Arial" panose="020B0604020202020204" pitchFamily="34" charset="0"/>
                      </a:endParaRPr>
                    </a:p>
                  </a:txBody>
                  <a:tcPr marL="50035" marR="50035" marT="6949" marB="0"/>
                </a:tc>
                <a:extLst>
                  <a:ext uri="{0D108BD9-81ED-4DB2-BD59-A6C34878D82A}">
                    <a16:rowId xmlns:a16="http://schemas.microsoft.com/office/drawing/2014/main" val="1442829775"/>
                  </a:ext>
                </a:extLst>
              </a:tr>
              <a:tr h="183255">
                <a:tc>
                  <a:txBody>
                    <a:bodyPr/>
                    <a:lstStyle/>
                    <a:p>
                      <a:pPr marL="0" marR="0" algn="l" fontAlgn="t">
                        <a:buNone/>
                      </a:pPr>
                      <a:r>
                        <a:rPr lang="en-US" sz="900" b="0" u="none" strike="noStrike" dirty="0">
                          <a:effectLst/>
                        </a:rPr>
                        <a:t>Consent and rationale to treat URI with OMT</a:t>
                      </a:r>
                      <a:endParaRPr lang="en-US" sz="1300" b="0" i="0" u="none" strike="noStrike" dirty="0">
                        <a:effectLst/>
                        <a:latin typeface="Arial" panose="020B0604020202020204" pitchFamily="34" charset="0"/>
                      </a:endParaRPr>
                    </a:p>
                  </a:txBody>
                  <a:tcPr marL="50035" marR="50035" marT="6949" marB="0"/>
                </a:tc>
                <a:tc>
                  <a:txBody>
                    <a:bodyPr/>
                    <a:lstStyle/>
                    <a:p>
                      <a:pPr marL="0" marR="0" algn="ctr" fontAlgn="t">
                        <a:buNone/>
                      </a:pPr>
                      <a:r>
                        <a:rPr lang="en-US" sz="800" b="0" u="none" strike="noStrike">
                          <a:effectLst/>
                        </a:rPr>
                        <a:t>  4</a:t>
                      </a:r>
                      <a:endParaRPr lang="en-US" sz="1300" b="0" i="0" u="none" strike="noStrike">
                        <a:effectLst/>
                        <a:latin typeface="Arial" panose="020B0604020202020204" pitchFamily="34" charset="0"/>
                      </a:endParaRPr>
                    </a:p>
                  </a:txBody>
                  <a:tcPr marL="50035" marR="50035" marT="6949" marB="0"/>
                </a:tc>
                <a:extLst>
                  <a:ext uri="{0D108BD9-81ED-4DB2-BD59-A6C34878D82A}">
                    <a16:rowId xmlns:a16="http://schemas.microsoft.com/office/drawing/2014/main" val="1721254488"/>
                  </a:ext>
                </a:extLst>
              </a:tr>
              <a:tr h="183255">
                <a:tc>
                  <a:txBody>
                    <a:bodyPr/>
                    <a:lstStyle/>
                    <a:p>
                      <a:pPr marL="0" marR="0" algn="l" fontAlgn="t">
                        <a:buNone/>
                      </a:pPr>
                      <a:r>
                        <a:rPr lang="en-US" sz="900" b="0" u="none" strike="noStrike">
                          <a:effectLst/>
                        </a:rPr>
                        <a:t>Diagnose and treat cervical spine and thoracic cage with BLT</a:t>
                      </a:r>
                      <a:endParaRPr lang="en-US" sz="1300" b="0" i="0" u="none" strike="noStrike">
                        <a:effectLst/>
                        <a:latin typeface="Arial" panose="020B0604020202020204" pitchFamily="34" charset="0"/>
                      </a:endParaRPr>
                    </a:p>
                  </a:txBody>
                  <a:tcPr marL="50035" marR="50035" marT="6949" marB="0"/>
                </a:tc>
                <a:tc>
                  <a:txBody>
                    <a:bodyPr/>
                    <a:lstStyle/>
                    <a:p>
                      <a:pPr marL="0" marR="0" algn="ctr" fontAlgn="t">
                        <a:buNone/>
                      </a:pPr>
                      <a:r>
                        <a:rPr lang="en-US" sz="800" b="0" u="none" strike="noStrike">
                          <a:effectLst/>
                        </a:rPr>
                        <a:t>16</a:t>
                      </a:r>
                      <a:endParaRPr lang="en-US" sz="1300" b="0" i="0" u="none" strike="noStrike">
                        <a:effectLst/>
                        <a:latin typeface="Arial" panose="020B0604020202020204" pitchFamily="34" charset="0"/>
                      </a:endParaRPr>
                    </a:p>
                  </a:txBody>
                  <a:tcPr marL="50035" marR="50035" marT="6949" marB="0"/>
                </a:tc>
                <a:extLst>
                  <a:ext uri="{0D108BD9-81ED-4DB2-BD59-A6C34878D82A}">
                    <a16:rowId xmlns:a16="http://schemas.microsoft.com/office/drawing/2014/main" val="228518064"/>
                  </a:ext>
                </a:extLst>
              </a:tr>
              <a:tr h="183255">
                <a:tc>
                  <a:txBody>
                    <a:bodyPr/>
                    <a:lstStyle/>
                    <a:p>
                      <a:pPr marL="0" marR="0" algn="l" fontAlgn="t">
                        <a:buNone/>
                      </a:pPr>
                      <a:r>
                        <a:rPr lang="en-US" sz="900" b="0" u="none" strike="noStrike">
                          <a:effectLst/>
                        </a:rPr>
                        <a:t>Diagnose and treat respiratory diaphragm</a:t>
                      </a:r>
                      <a:endParaRPr lang="en-US" sz="1300" b="0" i="0" u="none" strike="noStrike">
                        <a:effectLst/>
                        <a:latin typeface="Arial" panose="020B0604020202020204" pitchFamily="34" charset="0"/>
                      </a:endParaRPr>
                    </a:p>
                  </a:txBody>
                  <a:tcPr marL="50035" marR="50035" marT="6949" marB="0"/>
                </a:tc>
                <a:tc>
                  <a:txBody>
                    <a:bodyPr/>
                    <a:lstStyle/>
                    <a:p>
                      <a:pPr marL="0" marR="0" algn="ctr" fontAlgn="t">
                        <a:buNone/>
                      </a:pPr>
                      <a:r>
                        <a:rPr lang="en-US" sz="800" b="0" u="none" strike="noStrike">
                          <a:effectLst/>
                        </a:rPr>
                        <a:t>  6</a:t>
                      </a:r>
                      <a:endParaRPr lang="en-US" sz="1300" b="0" i="0" u="none" strike="noStrike">
                        <a:effectLst/>
                        <a:latin typeface="Arial" panose="020B0604020202020204" pitchFamily="34" charset="0"/>
                      </a:endParaRPr>
                    </a:p>
                  </a:txBody>
                  <a:tcPr marL="50035" marR="50035" marT="6949" marB="0"/>
                </a:tc>
                <a:extLst>
                  <a:ext uri="{0D108BD9-81ED-4DB2-BD59-A6C34878D82A}">
                    <a16:rowId xmlns:a16="http://schemas.microsoft.com/office/drawing/2014/main" val="4165496638"/>
                  </a:ext>
                </a:extLst>
              </a:tr>
              <a:tr h="183255">
                <a:tc>
                  <a:txBody>
                    <a:bodyPr/>
                    <a:lstStyle/>
                    <a:p>
                      <a:pPr marL="0" marR="0" algn="l" fontAlgn="t">
                        <a:buNone/>
                      </a:pPr>
                      <a:r>
                        <a:rPr lang="en-US" sz="900" b="0" u="none" strike="noStrike">
                          <a:effectLst/>
                        </a:rPr>
                        <a:t>Screen and treat URI related Chapman points</a:t>
                      </a:r>
                      <a:endParaRPr lang="en-US" sz="1300" b="0" i="0" u="none" strike="noStrike">
                        <a:effectLst/>
                        <a:latin typeface="Arial" panose="020B0604020202020204" pitchFamily="34" charset="0"/>
                      </a:endParaRPr>
                    </a:p>
                  </a:txBody>
                  <a:tcPr marL="50035" marR="50035" marT="6949" marB="0"/>
                </a:tc>
                <a:tc>
                  <a:txBody>
                    <a:bodyPr/>
                    <a:lstStyle/>
                    <a:p>
                      <a:pPr marL="0" marR="0" algn="ctr" fontAlgn="t">
                        <a:buNone/>
                      </a:pPr>
                      <a:r>
                        <a:rPr lang="en-US" sz="800" b="0" u="none" strike="noStrike" dirty="0">
                          <a:effectLst/>
                        </a:rPr>
                        <a:t>  5</a:t>
                      </a:r>
                      <a:endParaRPr lang="en-US" sz="1300" b="0" i="0" u="none" strike="noStrike" dirty="0">
                        <a:effectLst/>
                        <a:latin typeface="Arial" panose="020B0604020202020204" pitchFamily="34" charset="0"/>
                      </a:endParaRPr>
                    </a:p>
                  </a:txBody>
                  <a:tcPr marL="50035" marR="50035" marT="6949" marB="0"/>
                </a:tc>
                <a:extLst>
                  <a:ext uri="{0D108BD9-81ED-4DB2-BD59-A6C34878D82A}">
                    <a16:rowId xmlns:a16="http://schemas.microsoft.com/office/drawing/2014/main" val="2971836193"/>
                  </a:ext>
                </a:extLst>
              </a:tr>
              <a:tr h="183255">
                <a:tc>
                  <a:txBody>
                    <a:bodyPr/>
                    <a:lstStyle/>
                    <a:p>
                      <a:pPr marL="0" marR="0" algn="l" fontAlgn="t">
                        <a:buNone/>
                      </a:pPr>
                      <a:r>
                        <a:rPr lang="en-US" sz="900" b="0" u="none" strike="noStrike">
                          <a:effectLst/>
                        </a:rPr>
                        <a:t>Anterior Cervical Arches</a:t>
                      </a:r>
                      <a:endParaRPr lang="en-US" sz="1300" b="0" i="0" u="none" strike="noStrike">
                        <a:effectLst/>
                        <a:latin typeface="Arial" panose="020B0604020202020204" pitchFamily="34" charset="0"/>
                      </a:endParaRPr>
                    </a:p>
                  </a:txBody>
                  <a:tcPr marL="50035" marR="50035" marT="6949" marB="0"/>
                </a:tc>
                <a:tc>
                  <a:txBody>
                    <a:bodyPr/>
                    <a:lstStyle/>
                    <a:p>
                      <a:pPr marL="0" marR="0" algn="ctr" fontAlgn="t">
                        <a:buNone/>
                      </a:pPr>
                      <a:r>
                        <a:rPr lang="en-US" sz="800" b="0" u="none" strike="noStrike">
                          <a:effectLst/>
                        </a:rPr>
                        <a:t>  6</a:t>
                      </a:r>
                      <a:endParaRPr lang="en-US" sz="1300" b="0" i="0" u="none" strike="noStrike">
                        <a:effectLst/>
                        <a:latin typeface="Arial" panose="020B0604020202020204" pitchFamily="34" charset="0"/>
                      </a:endParaRPr>
                    </a:p>
                  </a:txBody>
                  <a:tcPr marL="50035" marR="50035" marT="6949" marB="0"/>
                </a:tc>
                <a:extLst>
                  <a:ext uri="{0D108BD9-81ED-4DB2-BD59-A6C34878D82A}">
                    <a16:rowId xmlns:a16="http://schemas.microsoft.com/office/drawing/2014/main" val="3089120200"/>
                  </a:ext>
                </a:extLst>
              </a:tr>
              <a:tr h="183255">
                <a:tc>
                  <a:txBody>
                    <a:bodyPr/>
                    <a:lstStyle/>
                    <a:p>
                      <a:pPr marL="0" marR="0" algn="l" fontAlgn="t">
                        <a:buNone/>
                      </a:pPr>
                      <a:r>
                        <a:rPr lang="en-US" sz="900" b="0" u="none" strike="noStrike">
                          <a:effectLst/>
                        </a:rPr>
                        <a:t>Cervical Chain Drainage</a:t>
                      </a:r>
                      <a:endParaRPr lang="en-US" sz="1300" b="0" i="0" u="none" strike="noStrike">
                        <a:effectLst/>
                        <a:latin typeface="Arial" panose="020B0604020202020204" pitchFamily="34" charset="0"/>
                      </a:endParaRPr>
                    </a:p>
                  </a:txBody>
                  <a:tcPr marL="50035" marR="50035" marT="6949" marB="0"/>
                </a:tc>
                <a:tc>
                  <a:txBody>
                    <a:bodyPr/>
                    <a:lstStyle/>
                    <a:p>
                      <a:pPr marL="0" marR="0" algn="ctr" fontAlgn="t">
                        <a:buNone/>
                      </a:pPr>
                      <a:r>
                        <a:rPr lang="en-US" sz="800" b="0" u="none" strike="noStrike">
                          <a:effectLst/>
                        </a:rPr>
                        <a:t>  6</a:t>
                      </a:r>
                      <a:endParaRPr lang="en-US" sz="1300" b="0" i="0" u="none" strike="noStrike">
                        <a:effectLst/>
                        <a:latin typeface="Arial" panose="020B0604020202020204" pitchFamily="34" charset="0"/>
                      </a:endParaRPr>
                    </a:p>
                  </a:txBody>
                  <a:tcPr marL="50035" marR="50035" marT="6949" marB="0"/>
                </a:tc>
                <a:extLst>
                  <a:ext uri="{0D108BD9-81ED-4DB2-BD59-A6C34878D82A}">
                    <a16:rowId xmlns:a16="http://schemas.microsoft.com/office/drawing/2014/main" val="210424307"/>
                  </a:ext>
                </a:extLst>
              </a:tr>
              <a:tr h="192574">
                <a:tc>
                  <a:txBody>
                    <a:bodyPr/>
                    <a:lstStyle/>
                    <a:p>
                      <a:pPr marL="0" marR="0" algn="l" fontAlgn="t">
                        <a:buNone/>
                      </a:pPr>
                      <a:r>
                        <a:rPr lang="en-US" sz="900" b="0" u="none" strike="noStrike">
                          <a:effectLst/>
                        </a:rPr>
                        <a:t>Submandibular Release</a:t>
                      </a:r>
                      <a:endParaRPr lang="en-US" sz="1300" b="0" i="0" u="none" strike="noStrike">
                        <a:effectLst/>
                        <a:latin typeface="Arial" panose="020B0604020202020204" pitchFamily="34" charset="0"/>
                      </a:endParaRPr>
                    </a:p>
                  </a:txBody>
                  <a:tcPr marL="50035" marR="50035" marT="6949" marB="0"/>
                </a:tc>
                <a:tc>
                  <a:txBody>
                    <a:bodyPr/>
                    <a:lstStyle/>
                    <a:p>
                      <a:pPr marL="0" marR="0" algn="ctr" fontAlgn="t">
                        <a:buNone/>
                      </a:pPr>
                      <a:r>
                        <a:rPr lang="en-US" sz="800" b="0" u="none" strike="noStrike">
                          <a:effectLst/>
                        </a:rPr>
                        <a:t>  6</a:t>
                      </a:r>
                      <a:endParaRPr lang="en-US" sz="1300" b="0" i="0" u="none" strike="noStrike">
                        <a:effectLst/>
                        <a:latin typeface="Arial" panose="020B0604020202020204" pitchFamily="34" charset="0"/>
                      </a:endParaRPr>
                    </a:p>
                  </a:txBody>
                  <a:tcPr marL="50035" marR="50035" marT="6949" marB="0"/>
                </a:tc>
                <a:extLst>
                  <a:ext uri="{0D108BD9-81ED-4DB2-BD59-A6C34878D82A}">
                    <a16:rowId xmlns:a16="http://schemas.microsoft.com/office/drawing/2014/main" val="3961363216"/>
                  </a:ext>
                </a:extLst>
              </a:tr>
              <a:tr h="183255">
                <a:tc>
                  <a:txBody>
                    <a:bodyPr/>
                    <a:lstStyle/>
                    <a:p>
                      <a:pPr marL="0" marR="0" algn="l" fontAlgn="t">
                        <a:buNone/>
                      </a:pPr>
                      <a:r>
                        <a:rPr lang="en-US" sz="900" b="0" u="none" strike="noStrike">
                          <a:effectLst/>
                        </a:rPr>
                        <a:t>Mandibular Drainage (Galbreath Technique)</a:t>
                      </a:r>
                      <a:endParaRPr lang="en-US" sz="1300" b="0" i="0" u="none" strike="noStrike">
                        <a:effectLst/>
                        <a:latin typeface="Arial" panose="020B0604020202020204" pitchFamily="34" charset="0"/>
                      </a:endParaRPr>
                    </a:p>
                  </a:txBody>
                  <a:tcPr marL="50035" marR="50035" marT="6949" marB="0"/>
                </a:tc>
                <a:tc>
                  <a:txBody>
                    <a:bodyPr/>
                    <a:lstStyle/>
                    <a:p>
                      <a:pPr marL="0" marR="0" algn="ctr" fontAlgn="t">
                        <a:buNone/>
                      </a:pPr>
                      <a:r>
                        <a:rPr lang="en-US" sz="800" b="0" u="none" strike="noStrike">
                          <a:effectLst/>
                        </a:rPr>
                        <a:t>  6</a:t>
                      </a:r>
                      <a:endParaRPr lang="en-US" sz="1300" b="0" i="0" u="none" strike="noStrike">
                        <a:effectLst/>
                        <a:latin typeface="Arial" panose="020B0604020202020204" pitchFamily="34" charset="0"/>
                      </a:endParaRPr>
                    </a:p>
                  </a:txBody>
                  <a:tcPr marL="50035" marR="50035" marT="6949" marB="0"/>
                </a:tc>
                <a:extLst>
                  <a:ext uri="{0D108BD9-81ED-4DB2-BD59-A6C34878D82A}">
                    <a16:rowId xmlns:a16="http://schemas.microsoft.com/office/drawing/2014/main" val="261235343"/>
                  </a:ext>
                </a:extLst>
              </a:tr>
              <a:tr h="183255">
                <a:tc>
                  <a:txBody>
                    <a:bodyPr/>
                    <a:lstStyle/>
                    <a:p>
                      <a:pPr marL="0" marR="0" algn="l" fontAlgn="t">
                        <a:buNone/>
                      </a:pPr>
                      <a:r>
                        <a:rPr lang="en-US" sz="900" b="0" u="none" strike="noStrike">
                          <a:effectLst/>
                        </a:rPr>
                        <a:t>Auricular Drainage</a:t>
                      </a:r>
                      <a:endParaRPr lang="en-US" sz="1300" b="0" i="0" u="none" strike="noStrike">
                        <a:effectLst/>
                        <a:latin typeface="Arial" panose="020B0604020202020204" pitchFamily="34" charset="0"/>
                      </a:endParaRPr>
                    </a:p>
                  </a:txBody>
                  <a:tcPr marL="50035" marR="50035" marT="6949" marB="0"/>
                </a:tc>
                <a:tc>
                  <a:txBody>
                    <a:bodyPr/>
                    <a:lstStyle/>
                    <a:p>
                      <a:pPr marL="0" marR="0" algn="ctr" fontAlgn="t">
                        <a:buNone/>
                      </a:pPr>
                      <a:r>
                        <a:rPr lang="en-US" sz="800" b="0" u="none" strike="noStrike">
                          <a:effectLst/>
                        </a:rPr>
                        <a:t>  6</a:t>
                      </a:r>
                      <a:endParaRPr lang="en-US" sz="1300" b="0" i="0" u="none" strike="noStrike">
                        <a:effectLst/>
                        <a:latin typeface="Arial" panose="020B0604020202020204" pitchFamily="34" charset="0"/>
                      </a:endParaRPr>
                    </a:p>
                  </a:txBody>
                  <a:tcPr marL="50035" marR="50035" marT="6949" marB="0"/>
                </a:tc>
                <a:extLst>
                  <a:ext uri="{0D108BD9-81ED-4DB2-BD59-A6C34878D82A}">
                    <a16:rowId xmlns:a16="http://schemas.microsoft.com/office/drawing/2014/main" val="897986451"/>
                  </a:ext>
                </a:extLst>
              </a:tr>
              <a:tr h="183255">
                <a:tc>
                  <a:txBody>
                    <a:bodyPr/>
                    <a:lstStyle/>
                    <a:p>
                      <a:pPr marL="0" marR="0" algn="l" fontAlgn="t">
                        <a:buNone/>
                      </a:pPr>
                      <a:r>
                        <a:rPr lang="en-US" sz="900" b="0" u="none" strike="noStrike">
                          <a:effectLst/>
                        </a:rPr>
                        <a:t>Alternating Nasal Pressure</a:t>
                      </a:r>
                      <a:endParaRPr lang="en-US" sz="1300" b="0" i="0" u="none" strike="noStrike">
                        <a:effectLst/>
                        <a:latin typeface="Arial" panose="020B0604020202020204" pitchFamily="34" charset="0"/>
                      </a:endParaRPr>
                    </a:p>
                  </a:txBody>
                  <a:tcPr marL="50035" marR="50035" marT="6949" marB="0"/>
                </a:tc>
                <a:tc>
                  <a:txBody>
                    <a:bodyPr/>
                    <a:lstStyle/>
                    <a:p>
                      <a:pPr marL="0" marR="0" algn="ctr" fontAlgn="t">
                        <a:buNone/>
                      </a:pPr>
                      <a:r>
                        <a:rPr lang="en-US" sz="800" b="0" u="none" strike="noStrike">
                          <a:effectLst/>
                        </a:rPr>
                        <a:t>  6</a:t>
                      </a:r>
                      <a:endParaRPr lang="en-US" sz="1300" b="0" i="0" u="none" strike="noStrike">
                        <a:effectLst/>
                        <a:latin typeface="Arial" panose="020B0604020202020204" pitchFamily="34" charset="0"/>
                      </a:endParaRPr>
                    </a:p>
                  </a:txBody>
                  <a:tcPr marL="50035" marR="50035" marT="6949" marB="0"/>
                </a:tc>
                <a:extLst>
                  <a:ext uri="{0D108BD9-81ED-4DB2-BD59-A6C34878D82A}">
                    <a16:rowId xmlns:a16="http://schemas.microsoft.com/office/drawing/2014/main" val="1552039394"/>
                  </a:ext>
                </a:extLst>
              </a:tr>
              <a:tr h="183255">
                <a:tc>
                  <a:txBody>
                    <a:bodyPr/>
                    <a:lstStyle/>
                    <a:p>
                      <a:pPr marL="0" marR="0" algn="l" fontAlgn="t">
                        <a:buNone/>
                      </a:pPr>
                      <a:r>
                        <a:rPr lang="en-US" sz="900" b="0" u="none" strike="noStrike">
                          <a:effectLst/>
                        </a:rPr>
                        <a:t>Trigeminal Stimulation/Inhibition</a:t>
                      </a:r>
                      <a:endParaRPr lang="en-US" sz="1300" b="0" i="0" u="none" strike="noStrike">
                        <a:effectLst/>
                        <a:latin typeface="Arial" panose="020B0604020202020204" pitchFamily="34" charset="0"/>
                      </a:endParaRPr>
                    </a:p>
                  </a:txBody>
                  <a:tcPr marL="50035" marR="50035" marT="6949" marB="0"/>
                </a:tc>
                <a:tc>
                  <a:txBody>
                    <a:bodyPr/>
                    <a:lstStyle/>
                    <a:p>
                      <a:pPr marL="0" marR="0" algn="ctr" fontAlgn="t">
                        <a:buNone/>
                      </a:pPr>
                      <a:r>
                        <a:rPr lang="en-US" sz="800" b="0" u="none" strike="noStrike">
                          <a:effectLst/>
                        </a:rPr>
                        <a:t>  6</a:t>
                      </a:r>
                      <a:endParaRPr lang="en-US" sz="1300" b="0" i="0" u="none" strike="noStrike">
                        <a:effectLst/>
                        <a:latin typeface="Arial" panose="020B0604020202020204" pitchFamily="34" charset="0"/>
                      </a:endParaRPr>
                    </a:p>
                  </a:txBody>
                  <a:tcPr marL="50035" marR="50035" marT="6949" marB="0"/>
                </a:tc>
                <a:extLst>
                  <a:ext uri="{0D108BD9-81ED-4DB2-BD59-A6C34878D82A}">
                    <a16:rowId xmlns:a16="http://schemas.microsoft.com/office/drawing/2014/main" val="2638702575"/>
                  </a:ext>
                </a:extLst>
              </a:tr>
              <a:tr h="183255">
                <a:tc>
                  <a:txBody>
                    <a:bodyPr/>
                    <a:lstStyle/>
                    <a:p>
                      <a:pPr marL="0" marR="0" algn="l" fontAlgn="t">
                        <a:buNone/>
                      </a:pPr>
                      <a:r>
                        <a:rPr lang="en-US" sz="900" b="0" u="none" strike="noStrike">
                          <a:effectLst/>
                        </a:rPr>
                        <a:t>Facial Effleurage</a:t>
                      </a:r>
                      <a:endParaRPr lang="en-US" sz="1300" b="0" i="0" u="none" strike="noStrike">
                        <a:effectLst/>
                        <a:latin typeface="Arial" panose="020B0604020202020204" pitchFamily="34" charset="0"/>
                      </a:endParaRPr>
                    </a:p>
                  </a:txBody>
                  <a:tcPr marL="50035" marR="50035" marT="6949" marB="0"/>
                </a:tc>
                <a:tc>
                  <a:txBody>
                    <a:bodyPr/>
                    <a:lstStyle/>
                    <a:p>
                      <a:pPr marL="0" marR="0" algn="ctr" fontAlgn="t">
                        <a:buNone/>
                      </a:pPr>
                      <a:r>
                        <a:rPr lang="en-US" sz="800" b="0" u="none" strike="noStrike">
                          <a:effectLst/>
                        </a:rPr>
                        <a:t>  6</a:t>
                      </a:r>
                      <a:endParaRPr lang="en-US" sz="1300" b="0" i="0" u="none" strike="noStrike">
                        <a:effectLst/>
                        <a:latin typeface="Arial" panose="020B0604020202020204" pitchFamily="34" charset="0"/>
                      </a:endParaRPr>
                    </a:p>
                  </a:txBody>
                  <a:tcPr marL="50035" marR="50035" marT="6949" marB="0"/>
                </a:tc>
                <a:extLst>
                  <a:ext uri="{0D108BD9-81ED-4DB2-BD59-A6C34878D82A}">
                    <a16:rowId xmlns:a16="http://schemas.microsoft.com/office/drawing/2014/main" val="2819621720"/>
                  </a:ext>
                </a:extLst>
              </a:tr>
              <a:tr h="183255">
                <a:tc>
                  <a:txBody>
                    <a:bodyPr/>
                    <a:lstStyle/>
                    <a:p>
                      <a:pPr marL="0" marR="0" algn="l" fontAlgn="t">
                        <a:buNone/>
                      </a:pPr>
                      <a:r>
                        <a:rPr lang="en-US" sz="900" b="0" u="none" strike="noStrike">
                          <a:effectLst/>
                        </a:rPr>
                        <a:t>Thoracic Lymphatic Pump</a:t>
                      </a:r>
                      <a:endParaRPr lang="en-US" sz="1300" b="0" i="0" u="none" strike="noStrike">
                        <a:effectLst/>
                        <a:latin typeface="Arial" panose="020B0604020202020204" pitchFamily="34" charset="0"/>
                      </a:endParaRPr>
                    </a:p>
                  </a:txBody>
                  <a:tcPr marL="50035" marR="50035" marT="6949" marB="0"/>
                </a:tc>
                <a:tc>
                  <a:txBody>
                    <a:bodyPr/>
                    <a:lstStyle/>
                    <a:p>
                      <a:pPr marL="0" marR="0" algn="ctr" fontAlgn="t">
                        <a:buNone/>
                      </a:pPr>
                      <a:r>
                        <a:rPr lang="en-US" sz="800" b="0" u="none" strike="noStrike">
                          <a:effectLst/>
                        </a:rPr>
                        <a:t>  6</a:t>
                      </a:r>
                      <a:endParaRPr lang="en-US" sz="1300" b="0" i="0" u="none" strike="noStrike">
                        <a:effectLst/>
                        <a:latin typeface="Arial" panose="020B0604020202020204" pitchFamily="34" charset="0"/>
                      </a:endParaRPr>
                    </a:p>
                  </a:txBody>
                  <a:tcPr marL="50035" marR="50035" marT="6949" marB="0"/>
                </a:tc>
                <a:extLst>
                  <a:ext uri="{0D108BD9-81ED-4DB2-BD59-A6C34878D82A}">
                    <a16:rowId xmlns:a16="http://schemas.microsoft.com/office/drawing/2014/main" val="655354694"/>
                  </a:ext>
                </a:extLst>
              </a:tr>
              <a:tr h="183255">
                <a:tc>
                  <a:txBody>
                    <a:bodyPr/>
                    <a:lstStyle/>
                    <a:p>
                      <a:pPr marL="0" marR="0" algn="l" fontAlgn="t">
                        <a:buNone/>
                      </a:pPr>
                      <a:r>
                        <a:rPr lang="en-US" sz="900" b="0" u="none" strike="noStrike">
                          <a:effectLst/>
                        </a:rPr>
                        <a:t>Bilateral Pectoral Traction</a:t>
                      </a:r>
                      <a:endParaRPr lang="en-US" sz="1300" b="0" i="0" u="none" strike="noStrike">
                        <a:effectLst/>
                        <a:latin typeface="Arial" panose="020B0604020202020204" pitchFamily="34" charset="0"/>
                      </a:endParaRPr>
                    </a:p>
                  </a:txBody>
                  <a:tcPr marL="50035" marR="50035" marT="6949" marB="0"/>
                </a:tc>
                <a:tc>
                  <a:txBody>
                    <a:bodyPr/>
                    <a:lstStyle/>
                    <a:p>
                      <a:pPr marL="0" marR="0" algn="ctr" fontAlgn="t">
                        <a:buNone/>
                      </a:pPr>
                      <a:r>
                        <a:rPr lang="en-US" sz="800" b="0" u="none" strike="noStrike">
                          <a:effectLst/>
                        </a:rPr>
                        <a:t>  6</a:t>
                      </a:r>
                      <a:endParaRPr lang="en-US" sz="1300" b="0" i="0" u="none" strike="noStrike">
                        <a:effectLst/>
                        <a:latin typeface="Arial" panose="020B0604020202020204" pitchFamily="34" charset="0"/>
                      </a:endParaRPr>
                    </a:p>
                  </a:txBody>
                  <a:tcPr marL="50035" marR="50035" marT="6949" marB="0"/>
                </a:tc>
                <a:extLst>
                  <a:ext uri="{0D108BD9-81ED-4DB2-BD59-A6C34878D82A}">
                    <a16:rowId xmlns:a16="http://schemas.microsoft.com/office/drawing/2014/main" val="3885038205"/>
                  </a:ext>
                </a:extLst>
              </a:tr>
              <a:tr h="183255">
                <a:tc>
                  <a:txBody>
                    <a:bodyPr/>
                    <a:lstStyle/>
                    <a:p>
                      <a:pPr marL="0" marR="0" algn="l" fontAlgn="t">
                        <a:buNone/>
                      </a:pPr>
                      <a:r>
                        <a:rPr lang="en-US" sz="900" b="0" u="none" strike="noStrike">
                          <a:effectLst/>
                        </a:rPr>
                        <a:t>Application Exercise 1 – Otitis media</a:t>
                      </a:r>
                      <a:endParaRPr lang="en-US" sz="1300" b="0" i="0" u="none" strike="noStrike">
                        <a:effectLst/>
                        <a:latin typeface="Arial" panose="020B0604020202020204" pitchFamily="34" charset="0"/>
                      </a:endParaRPr>
                    </a:p>
                  </a:txBody>
                  <a:tcPr marL="50035" marR="50035" marT="6949" marB="0"/>
                </a:tc>
                <a:tc>
                  <a:txBody>
                    <a:bodyPr/>
                    <a:lstStyle/>
                    <a:p>
                      <a:pPr marL="0" marR="0" algn="ctr" fontAlgn="t">
                        <a:buNone/>
                      </a:pPr>
                      <a:r>
                        <a:rPr lang="en-US" sz="800" b="0" u="none" strike="noStrike">
                          <a:effectLst/>
                        </a:rPr>
                        <a:t>  8</a:t>
                      </a:r>
                      <a:endParaRPr lang="en-US" sz="1300" b="0" i="0" u="none" strike="noStrike">
                        <a:effectLst/>
                        <a:latin typeface="Arial" panose="020B0604020202020204" pitchFamily="34" charset="0"/>
                      </a:endParaRPr>
                    </a:p>
                  </a:txBody>
                  <a:tcPr marL="50035" marR="50035" marT="6949" marB="0"/>
                </a:tc>
                <a:extLst>
                  <a:ext uri="{0D108BD9-81ED-4DB2-BD59-A6C34878D82A}">
                    <a16:rowId xmlns:a16="http://schemas.microsoft.com/office/drawing/2014/main" val="3123435842"/>
                  </a:ext>
                </a:extLst>
              </a:tr>
              <a:tr h="183255">
                <a:tc>
                  <a:txBody>
                    <a:bodyPr/>
                    <a:lstStyle/>
                    <a:p>
                      <a:pPr marL="0" marR="0" algn="l" fontAlgn="t">
                        <a:buNone/>
                      </a:pPr>
                      <a:r>
                        <a:rPr lang="en-US" sz="900" b="0" u="none" strike="noStrike" dirty="0">
                          <a:effectLst/>
                        </a:rPr>
                        <a:t>Application Exercise 2 – Frontal sinusitis</a:t>
                      </a:r>
                      <a:endParaRPr lang="en-US" sz="1300" b="0" i="0" u="none" strike="noStrike" dirty="0">
                        <a:effectLst/>
                        <a:latin typeface="Arial" panose="020B0604020202020204" pitchFamily="34" charset="0"/>
                      </a:endParaRPr>
                    </a:p>
                  </a:txBody>
                  <a:tcPr marL="50035" marR="50035" marT="6949" marB="0"/>
                </a:tc>
                <a:tc>
                  <a:txBody>
                    <a:bodyPr/>
                    <a:lstStyle/>
                    <a:p>
                      <a:pPr marL="0" marR="0" algn="ctr" fontAlgn="t">
                        <a:buNone/>
                      </a:pPr>
                      <a:r>
                        <a:rPr lang="en-US" sz="800" b="0" u="none" strike="noStrike" dirty="0">
                          <a:effectLst/>
                        </a:rPr>
                        <a:t>  8</a:t>
                      </a:r>
                      <a:endParaRPr lang="en-US" sz="1300" b="0" i="0" u="none" strike="noStrike" dirty="0">
                        <a:effectLst/>
                        <a:latin typeface="Arial" panose="020B0604020202020204" pitchFamily="34" charset="0"/>
                      </a:endParaRPr>
                    </a:p>
                  </a:txBody>
                  <a:tcPr marL="50035" marR="50035" marT="6949" marB="0"/>
                </a:tc>
                <a:extLst>
                  <a:ext uri="{0D108BD9-81ED-4DB2-BD59-A6C34878D82A}">
                    <a16:rowId xmlns:a16="http://schemas.microsoft.com/office/drawing/2014/main" val="1001494571"/>
                  </a:ext>
                </a:extLst>
              </a:tr>
            </a:tbl>
          </a:graphicData>
        </a:graphic>
      </p:graphicFrame>
    </p:spTree>
    <p:extLst>
      <p:ext uri="{BB962C8B-B14F-4D97-AF65-F5344CB8AC3E}">
        <p14:creationId xmlns:p14="http://schemas.microsoft.com/office/powerpoint/2010/main" val="3765673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2285400"/>
            <a:ext cx="8520600" cy="572700"/>
          </a:xfrm>
        </p:spPr>
        <p:txBody>
          <a:bodyPr>
            <a:noAutofit/>
          </a:bodyPr>
          <a:lstStyle/>
          <a:p>
            <a:pPr algn="ctr"/>
            <a:r>
              <a:rPr lang="en-US" sz="2800" dirty="0">
                <a:solidFill>
                  <a:schemeClr val="accent2"/>
                </a:solidFill>
              </a:rPr>
              <a:t>Quiz Questions</a:t>
            </a:r>
          </a:p>
        </p:txBody>
      </p:sp>
      <p:sp>
        <p:nvSpPr>
          <p:cNvPr id="5" name="AutoShape 4" descr="Image result for medical pati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medical pati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1" descr="Image result for medical patie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3" descr="Image result for medical patien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71386135"/>
      </p:ext>
    </p:extLst>
  </p:cSld>
  <p:clrMapOvr>
    <a:masterClrMapping/>
  </p:clrMapOvr>
  <p:transition spd="slow">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2285400"/>
            <a:ext cx="8520600" cy="572700"/>
          </a:xfrm>
        </p:spPr>
        <p:txBody>
          <a:bodyPr>
            <a:noAutofit/>
          </a:bodyPr>
          <a:lstStyle/>
          <a:p>
            <a:pPr algn="ctr"/>
            <a:r>
              <a:rPr lang="en-US" sz="2800" dirty="0">
                <a:solidFill>
                  <a:schemeClr val="accent2"/>
                </a:solidFill>
              </a:rPr>
              <a:t>End of Session</a:t>
            </a:r>
          </a:p>
        </p:txBody>
      </p:sp>
      <p:sp>
        <p:nvSpPr>
          <p:cNvPr id="5" name="AutoShape 4" descr="Image result for medical pati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medical pati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1" descr="Image result for medical patie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3" descr="Image result for medical patien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01692923"/>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normAutofit/>
          </a:bodyPr>
          <a:lstStyle/>
          <a:p>
            <a:pPr eaLnBrk="1" hangingPunct="1"/>
            <a:r>
              <a:rPr lang="en-US" sz="1600" dirty="0">
                <a:solidFill>
                  <a:schemeClr val="accent2"/>
                </a:solidFill>
              </a:rPr>
              <a:t>Rationale and Consent for Examination</a:t>
            </a:r>
          </a:p>
        </p:txBody>
      </p:sp>
      <p:sp>
        <p:nvSpPr>
          <p:cNvPr id="2" name="Text Placeholder 1"/>
          <p:cNvSpPr>
            <a:spLocks noGrp="1"/>
          </p:cNvSpPr>
          <p:nvPr>
            <p:ph type="body" idx="1"/>
          </p:nvPr>
        </p:nvSpPr>
        <p:spPr>
          <a:xfrm>
            <a:off x="311700" y="1602476"/>
            <a:ext cx="8520600" cy="2759719"/>
          </a:xfrm>
        </p:spPr>
        <p:txBody>
          <a:bodyPr/>
          <a:lstStyle/>
          <a:p>
            <a:r>
              <a:rPr lang="en-US" dirty="0"/>
              <a:t>Student Doctor 1: Assume that your partner has viral rhinitis. Explain to your partner your rationale for performing an osteopathic examination and treatment. Include rationale related to mechanical, circulatory, lymphatic, and neurologic factors. (1 minute maximum)</a:t>
            </a:r>
          </a:p>
          <a:p>
            <a:endParaRPr lang="en-US" dirty="0"/>
          </a:p>
          <a:p>
            <a:r>
              <a:rPr lang="en-US" dirty="0"/>
              <a:t>Ask for your partner’s consent to perform the examination and treatment.</a:t>
            </a:r>
          </a:p>
          <a:p>
            <a:endParaRPr lang="en-US" dirty="0"/>
          </a:p>
          <a:p>
            <a:r>
              <a:rPr lang="en-US" dirty="0"/>
              <a:t>Student Doctor 2: give feedback regarding the explanation and consent. (1 minute maximum)</a:t>
            </a:r>
          </a:p>
          <a:p>
            <a:endParaRPr lang="en-US" dirty="0"/>
          </a:p>
          <a:p>
            <a:endParaRPr lang="en-US" dirty="0"/>
          </a:p>
          <a:p>
            <a:endParaRPr lang="en-US" dirty="0"/>
          </a:p>
        </p:txBody>
      </p:sp>
    </p:spTree>
    <p:extLst>
      <p:ext uri="{BB962C8B-B14F-4D97-AF65-F5344CB8AC3E}">
        <p14:creationId xmlns:p14="http://schemas.microsoft.com/office/powerpoint/2010/main" val="2012337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normAutofit/>
          </a:bodyPr>
          <a:lstStyle/>
          <a:p>
            <a:pPr eaLnBrk="1" hangingPunct="1"/>
            <a:r>
              <a:rPr lang="en-US" sz="1600" dirty="0">
                <a:solidFill>
                  <a:schemeClr val="accent2"/>
                </a:solidFill>
              </a:rPr>
              <a:t>Elements of Consent for a Procedure</a:t>
            </a:r>
          </a:p>
        </p:txBody>
      </p:sp>
      <p:sp>
        <p:nvSpPr>
          <p:cNvPr id="2" name="Text Placeholder 1"/>
          <p:cNvSpPr>
            <a:spLocks noGrp="1"/>
          </p:cNvSpPr>
          <p:nvPr>
            <p:ph type="body" idx="1"/>
          </p:nvPr>
        </p:nvSpPr>
        <p:spPr>
          <a:xfrm>
            <a:off x="311700" y="1602476"/>
            <a:ext cx="8520600" cy="2759719"/>
          </a:xfrm>
        </p:spPr>
        <p:txBody>
          <a:bodyPr/>
          <a:lstStyle/>
          <a:p>
            <a:r>
              <a:rPr lang="en-US" dirty="0"/>
              <a:t>Nature of procedure</a:t>
            </a:r>
          </a:p>
          <a:p>
            <a:r>
              <a:rPr lang="en-US" dirty="0"/>
              <a:t>Identity of operator</a:t>
            </a:r>
          </a:p>
          <a:p>
            <a:r>
              <a:rPr lang="en-US" dirty="0"/>
              <a:t>Benefits</a:t>
            </a:r>
          </a:p>
          <a:p>
            <a:r>
              <a:rPr lang="en-US" dirty="0"/>
              <a:t>Material risks</a:t>
            </a:r>
          </a:p>
          <a:p>
            <a:r>
              <a:rPr lang="en-US" dirty="0"/>
              <a:t>Alternatives</a:t>
            </a:r>
          </a:p>
          <a:p>
            <a:endParaRPr lang="en-US" dirty="0"/>
          </a:p>
          <a:p>
            <a:r>
              <a:rPr lang="en-US" dirty="0"/>
              <a:t>Witness not required</a:t>
            </a:r>
          </a:p>
          <a:p>
            <a:r>
              <a:rPr lang="en-US" dirty="0"/>
              <a:t>Not required to list every conceivable risk</a:t>
            </a:r>
          </a:p>
          <a:p>
            <a:r>
              <a:rPr lang="en-US" dirty="0"/>
              <a:t>Not required to list your qualifications but patients may ask</a:t>
            </a:r>
          </a:p>
          <a:p>
            <a:r>
              <a:rPr lang="en-US" dirty="0"/>
              <a:t>Patient verbalized understanding (+/-)</a:t>
            </a:r>
          </a:p>
          <a:p>
            <a:endParaRPr lang="en-US" dirty="0"/>
          </a:p>
        </p:txBody>
      </p:sp>
    </p:spTree>
    <p:extLst>
      <p:ext uri="{BB962C8B-B14F-4D97-AF65-F5344CB8AC3E}">
        <p14:creationId xmlns:p14="http://schemas.microsoft.com/office/powerpoint/2010/main" val="2089453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normAutofit/>
          </a:bodyPr>
          <a:lstStyle/>
          <a:p>
            <a:pPr eaLnBrk="1" hangingPunct="1"/>
            <a:r>
              <a:rPr lang="en-US" sz="1600" dirty="0">
                <a:solidFill>
                  <a:schemeClr val="accent2"/>
                </a:solidFill>
              </a:rPr>
              <a:t>Rationale and Consent for Examination</a:t>
            </a:r>
          </a:p>
        </p:txBody>
      </p:sp>
      <p:sp>
        <p:nvSpPr>
          <p:cNvPr id="2" name="Text Placeholder 1"/>
          <p:cNvSpPr>
            <a:spLocks noGrp="1"/>
          </p:cNvSpPr>
          <p:nvPr>
            <p:ph type="body" idx="1"/>
          </p:nvPr>
        </p:nvSpPr>
        <p:spPr>
          <a:xfrm>
            <a:off x="311700" y="1602476"/>
            <a:ext cx="8520600" cy="2759719"/>
          </a:xfrm>
        </p:spPr>
        <p:txBody>
          <a:bodyPr/>
          <a:lstStyle/>
          <a:p>
            <a:r>
              <a:rPr lang="en-US" dirty="0"/>
              <a:t>Student Doctor 2: Assume that your partner has bacterial sinusitis. Explain to your partner your rationale for performing an osteopathic examination and treatment. Include rationale related to mechanical, circulatory, lymphatic, and neurologic factors. (1 minute maximum)</a:t>
            </a:r>
          </a:p>
          <a:p>
            <a:endParaRPr lang="en-US" dirty="0"/>
          </a:p>
          <a:p>
            <a:r>
              <a:rPr lang="en-US" dirty="0"/>
              <a:t>Ask for your partner’s consent to perform the examination and treatment.</a:t>
            </a:r>
          </a:p>
          <a:p>
            <a:endParaRPr lang="en-US" dirty="0"/>
          </a:p>
          <a:p>
            <a:r>
              <a:rPr lang="en-US" dirty="0"/>
              <a:t>Student Doctor 1: give feedback regarding the explanation and consent. (1 minute maximum)</a:t>
            </a:r>
          </a:p>
          <a:p>
            <a:endParaRPr lang="en-US" dirty="0"/>
          </a:p>
          <a:p>
            <a:endParaRPr lang="en-US" dirty="0"/>
          </a:p>
        </p:txBody>
      </p:sp>
    </p:spTree>
    <p:extLst>
      <p:ext uri="{BB962C8B-B14F-4D97-AF65-F5344CB8AC3E}">
        <p14:creationId xmlns:p14="http://schemas.microsoft.com/office/powerpoint/2010/main" val="2348125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normAutofit/>
          </a:bodyPr>
          <a:lstStyle/>
          <a:p>
            <a:pPr eaLnBrk="1" hangingPunct="1"/>
            <a:r>
              <a:rPr lang="en-US" sz="1600" dirty="0">
                <a:solidFill>
                  <a:schemeClr val="accent2"/>
                </a:solidFill>
              </a:rPr>
              <a:t>Examination and Preliminary Treatment</a:t>
            </a:r>
          </a:p>
        </p:txBody>
      </p:sp>
      <p:sp>
        <p:nvSpPr>
          <p:cNvPr id="2" name="Text Placeholder 1"/>
          <p:cNvSpPr>
            <a:spLocks noGrp="1"/>
          </p:cNvSpPr>
          <p:nvPr>
            <p:ph type="body" idx="1"/>
          </p:nvPr>
        </p:nvSpPr>
        <p:spPr>
          <a:xfrm>
            <a:off x="311700" y="1602476"/>
            <a:ext cx="8520600" cy="2759719"/>
          </a:xfrm>
        </p:spPr>
        <p:txBody>
          <a:bodyPr/>
          <a:lstStyle/>
          <a:p>
            <a:r>
              <a:rPr lang="en-US" dirty="0"/>
              <a:t>Student Doctor 1: perform a screening and segmental examination of the head, neck, and thorax. Note any SD. </a:t>
            </a:r>
          </a:p>
          <a:p>
            <a:endParaRPr lang="en-US" dirty="0"/>
          </a:p>
          <a:p>
            <a:r>
              <a:rPr lang="en-US" dirty="0"/>
              <a:t>Student Doctor 2: give feedback regarding the examination.</a:t>
            </a:r>
          </a:p>
          <a:p>
            <a:endParaRPr lang="en-US" dirty="0"/>
          </a:p>
          <a:p>
            <a:r>
              <a:rPr lang="en-US" dirty="0"/>
              <a:t>Treat any dysfunctions found in cervical, thoracic, and rib regions with your choice of technique</a:t>
            </a:r>
          </a:p>
          <a:p>
            <a:endParaRPr lang="en-US" dirty="0"/>
          </a:p>
          <a:p>
            <a:r>
              <a:rPr lang="en-US" dirty="0"/>
              <a:t>Repeat with roles reversed. </a:t>
            </a:r>
          </a:p>
          <a:p>
            <a:endParaRPr lang="en-US" dirty="0"/>
          </a:p>
          <a:p>
            <a:r>
              <a:rPr lang="en-US" dirty="0"/>
              <a:t>Discuss</a:t>
            </a:r>
          </a:p>
          <a:p>
            <a:endParaRPr lang="en-US" dirty="0"/>
          </a:p>
          <a:p>
            <a:endParaRPr lang="en-US" dirty="0"/>
          </a:p>
        </p:txBody>
      </p:sp>
    </p:spTree>
    <p:extLst>
      <p:ext uri="{BB962C8B-B14F-4D97-AF65-F5344CB8AC3E}">
        <p14:creationId xmlns:p14="http://schemas.microsoft.com/office/powerpoint/2010/main" val="3748058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91127" y="1591929"/>
            <a:ext cx="7424111" cy="2865772"/>
          </a:xfrm>
        </p:spPr>
        <p:txBody>
          <a:bodyPr>
            <a:noAutofit/>
          </a:bodyPr>
          <a:lstStyle/>
          <a:p>
            <a:pPr algn="ctr"/>
            <a:r>
              <a:rPr lang="en-US" sz="2800" b="1" dirty="0"/>
              <a:t>Lymphatic Techniques for </a:t>
            </a:r>
            <a:br>
              <a:rPr lang="en-US" sz="2800" b="1" dirty="0"/>
            </a:br>
            <a:r>
              <a:rPr lang="en-US" sz="2800" b="1" dirty="0"/>
              <a:t>Upper Respiratory Infection</a:t>
            </a:r>
            <a:endParaRPr lang="en-US" sz="2800" dirty="0"/>
          </a:p>
          <a:p>
            <a:pPr algn="ctr"/>
            <a:r>
              <a:rPr lang="en-US" sz="2400" b="1" dirty="0"/>
              <a:t> </a:t>
            </a:r>
            <a:endParaRPr lang="en-US" sz="2400" dirty="0"/>
          </a:p>
        </p:txBody>
      </p:sp>
    </p:spTree>
    <p:extLst>
      <p:ext uri="{BB962C8B-B14F-4D97-AF65-F5344CB8AC3E}">
        <p14:creationId xmlns:p14="http://schemas.microsoft.com/office/powerpoint/2010/main" val="304415526"/>
      </p:ext>
    </p:extLst>
  </p:cSld>
  <p:clrMapOvr>
    <a:masterClrMapping/>
  </p:clrMapOvr>
</p:sld>
</file>

<file path=ppt/theme/theme1.xml><?xml version="1.0" encoding="utf-8"?>
<a:theme xmlns:a="http://schemas.openxmlformats.org/drawingml/2006/main" name="campbell-ppt-template-1">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campbell-ppt-template-1.thmx</Template>
  <TotalTime>6046</TotalTime>
  <Words>3698</Words>
  <Application>Microsoft Office PowerPoint</Application>
  <PresentationFormat>On-screen Show (16:9)</PresentationFormat>
  <Paragraphs>317</Paragraphs>
  <Slides>41</Slides>
  <Notes>36</Notes>
  <HiddenSlides>0</HiddenSlides>
  <MMClips>13</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41</vt:i4>
      </vt:variant>
    </vt:vector>
  </HeadingPairs>
  <TitlesOfParts>
    <vt:vector size="43" baseType="lpstr">
      <vt:lpstr>Arial</vt:lpstr>
      <vt:lpstr>campbell-ppt-template-1</vt:lpstr>
      <vt:lpstr> OMM Block 6 06 PreSession and Lab  Upper Respiratory   Adapted from Chapter 24: Lymphatic Techniques   https://essentialomm.substack.com/p/chapter-24-lymphatic-techniques</vt:lpstr>
      <vt:lpstr>CUSOM Notice and Agreement</vt:lpstr>
      <vt:lpstr>Learning Objectives</vt:lpstr>
      <vt:lpstr>Lab Plan</vt:lpstr>
      <vt:lpstr>Rationale and Consent for Examination</vt:lpstr>
      <vt:lpstr>Elements of Consent for a Procedure</vt:lpstr>
      <vt:lpstr>Rationale and Consent for Examination</vt:lpstr>
      <vt:lpstr>Examination and Preliminary Treatment</vt:lpstr>
      <vt:lpstr>PowerPoint Presentation</vt:lpstr>
      <vt:lpstr>Thoracic Inlet Release </vt:lpstr>
      <vt:lpstr>PowerPoint Presentation</vt:lpstr>
      <vt:lpstr>Doming the Diaphragm</vt:lpstr>
      <vt:lpstr>PowerPoint Presentation</vt:lpstr>
      <vt:lpstr>Anterior Cervical Myofascial Release</vt:lpstr>
      <vt:lpstr>PowerPoint Presentation</vt:lpstr>
      <vt:lpstr>Submandibular Release</vt:lpstr>
      <vt:lpstr>PowerPoint Presentation</vt:lpstr>
      <vt:lpstr>Trigeminal Nerve Inhibition</vt:lpstr>
      <vt:lpstr>PowerPoint Presentation</vt:lpstr>
      <vt:lpstr>PowerPoint Presentation</vt:lpstr>
      <vt:lpstr>PowerPoint Presentation</vt:lpstr>
      <vt:lpstr>Anterior Cervical Lymphatic Drainage (Effleurage)</vt:lpstr>
      <vt:lpstr>PowerPoint Presentation</vt:lpstr>
      <vt:lpstr>Auricular Drainage Technique</vt:lpstr>
      <vt:lpstr>PowerPoint Presentation</vt:lpstr>
      <vt:lpstr>Maxillary Drainage (Effleurage)</vt:lpstr>
      <vt:lpstr>PowerPoint Presentation</vt:lpstr>
      <vt:lpstr>Frontal Temporomandibular Drainage (Effleurage)</vt:lpstr>
      <vt:lpstr>PowerPoint Presentation</vt:lpstr>
      <vt:lpstr>Alternating Nasal Pressure Technique</vt:lpstr>
      <vt:lpstr>PowerPoint Presentation</vt:lpstr>
      <vt:lpstr>Mandibular Drainage (Galbreath Technique)</vt:lpstr>
      <vt:lpstr>PowerPoint Presentation</vt:lpstr>
      <vt:lpstr>Thoracic Pump</vt:lpstr>
      <vt:lpstr>PowerPoint Presentation</vt:lpstr>
      <vt:lpstr>Bilateral Pectoral Traction</vt:lpstr>
      <vt:lpstr>PowerPoint Presentation</vt:lpstr>
      <vt:lpstr>PowerPoint Presentation</vt:lpstr>
      <vt:lpstr>PowerPoint Presentation</vt:lpstr>
      <vt:lpstr>Quiz Questions</vt:lpstr>
      <vt:lpstr>End of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Motyka, Thomas</dc:creator>
  <cp:lastModifiedBy>Motyka, Thomas</cp:lastModifiedBy>
  <cp:revision>122</cp:revision>
  <dcterms:modified xsi:type="dcterms:W3CDTF">2025-09-12T18:17:14Z</dcterms:modified>
</cp:coreProperties>
</file>