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Lst>
  <p:notesMasterIdLst>
    <p:notesMasterId r:id="rId53"/>
  </p:notesMasterIdLst>
  <p:sldIdLst>
    <p:sldId id="298" r:id="rId4"/>
    <p:sldId id="332" r:id="rId5"/>
    <p:sldId id="334" r:id="rId6"/>
    <p:sldId id="259" r:id="rId7"/>
    <p:sldId id="260" r:id="rId8"/>
    <p:sldId id="293" r:id="rId9"/>
    <p:sldId id="1716" r:id="rId10"/>
    <p:sldId id="284" r:id="rId11"/>
    <p:sldId id="350" r:id="rId12"/>
    <p:sldId id="353" r:id="rId13"/>
    <p:sldId id="411" r:id="rId14"/>
    <p:sldId id="423" r:id="rId15"/>
    <p:sldId id="425" r:id="rId16"/>
    <p:sldId id="1710" r:id="rId17"/>
    <p:sldId id="1713" r:id="rId18"/>
    <p:sldId id="1709" r:id="rId19"/>
    <p:sldId id="335" r:id="rId20"/>
    <p:sldId id="336" r:id="rId21"/>
    <p:sldId id="1714" r:id="rId22"/>
    <p:sldId id="1715" r:id="rId23"/>
    <p:sldId id="426" r:id="rId24"/>
    <p:sldId id="471" r:id="rId25"/>
    <p:sldId id="472" r:id="rId26"/>
    <p:sldId id="473" r:id="rId27"/>
    <p:sldId id="474" r:id="rId28"/>
    <p:sldId id="475" r:id="rId29"/>
    <p:sldId id="476" r:id="rId30"/>
    <p:sldId id="477" r:id="rId31"/>
    <p:sldId id="413" r:id="rId32"/>
    <p:sldId id="414" r:id="rId33"/>
    <p:sldId id="457" r:id="rId34"/>
    <p:sldId id="460" r:id="rId35"/>
    <p:sldId id="458" r:id="rId36"/>
    <p:sldId id="459" r:id="rId37"/>
    <p:sldId id="461" r:id="rId38"/>
    <p:sldId id="462" r:id="rId39"/>
    <p:sldId id="463" r:id="rId40"/>
    <p:sldId id="494" r:id="rId41"/>
    <p:sldId id="483" r:id="rId42"/>
    <p:sldId id="484" r:id="rId43"/>
    <p:sldId id="486" r:id="rId44"/>
    <p:sldId id="487" r:id="rId45"/>
    <p:sldId id="488" r:id="rId46"/>
    <p:sldId id="489" r:id="rId47"/>
    <p:sldId id="490" r:id="rId48"/>
    <p:sldId id="492" r:id="rId49"/>
    <p:sldId id="493" r:id="rId50"/>
    <p:sldId id="491"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4" autoAdjust="0"/>
    <p:restoredTop sz="84841" autoAdjust="0"/>
  </p:normalViewPr>
  <p:slideViewPr>
    <p:cSldViewPr snapToGrid="0">
      <p:cViewPr varScale="1">
        <p:scale>
          <a:sx n="91" d="100"/>
          <a:sy n="91"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4:39.031"/>
    </inkml:context>
    <inkml:brush xml:id="br0">
      <inkml:brushProperty name="width" value="0.1" units="cm"/>
      <inkml:brushProperty name="height" value="0.1" units="cm"/>
    </inkml:brush>
  </inkml:definitions>
  <inkml:trace contextRef="#ctx0" brushRef="#br0">9 399 864,'-9'4'13939,"17"1"-14009,-4-2 75,0-1 0,0 1 1,0-1-1,0 0 0,0 0 1,0-1-1,1 1 0,-1-1 1,1 0-1,-1 0 0,1 0 1,6-1-1,11-36-760,-13 21 588,11-15 16,-19 29 152,0 1 1,0-1-1,0 0 0,0 1 0,0 0 0,1-1 0,-1 1 1,0-1-1,0 1 0,0 0 0,0 0 0,0 0 0,1 0 1,-1 0-1,0 0 0,0 0 0,0 0 0,0 0 0,0 1 1,1-1-1,-1 0 0,0 1 0,0-1 0,0 1 0,0-1 1,0 1-1,0-1 0,0 1 0,1 1 0,5 2-8,0 1 0,1-1 0,-1-1-1,1 1 1,0-1 0,12 3 0,-18-6-14,0 1 0,1-1-1,-1 0 1,1 0 0,-1 0 0,1 0 0,-1 0 0,1 0 0,-1-1 0,1 1 0,-1-1 0,0 0 0,1 0 0,-1 0-1,0 0 1,0 0 0,0 0 0,1 0 0,-1-1 0,0 1 0,-1-1 0,1 0 0,0 1 0,0-1 0,2-3-1,-3 3 37,1 0 0,-1 0 0,1 0 0,0 1-1,0-1 1,0 0 0,0 1 0,0 0 0,0-1-1,0 1 1,0 0 0,1 0 0,-1 0 0,0 1-1,1-1 1,-1 0 0,1 1 0,-1 0-1,5-1 1,50 10-207,-8-1 358,66-20 670,-114 12-957,30 9 527,-31-8-348,1 0-1,0 0 1,-1 0-1,1 0 1,0 0-1,0 1 1,-1-1-1,1-1 1,0 1-1,0 0 0,0 0 1,0 0-1,0 0 1,1-1-1,-1 1 1,0 0-1,0-1 1,0 1-1,1-1 1,-1 0-1,0 1 0,0-1 1,1 0-1,-1 0 1,0 1-1,1-1 1,-1 0-1,3-1 1,50 3 1463,-43-3-1208,613-25 1793,-439 5-1863,214-12 261,-96 27-171,-117-1-265,123-8 47,78-15 398,-76 23-501,-198 8 36,232-11 124,-183 4-126,351-12-108,-369 9-18,63 0-262,578 9-8,-510-10-123,-221 8 255,-49 0 217,-1-1-1,-1 0 0,1 1 1,0-1-1,-1 0 0,1-1 1,-1 1-1,0-1 0,5-6 0,3-3-3,24-25-7,-29 31 8,0 0 0,0 0-1,1 1 1,0 0 0,0 0 0,9-6-1,-8 7 307,14-8-1831,-15 15 492,-9 11 434,-3-1 592,-2 0 0,1 0 0,-1-1 0,-1 0-1,-15 17 1,-4 7 2,-26 30 8,53-64 38,0 0 0,0 0 0,-1 0 1,1 0-1,0 1 0,0-1 0,0 0 0,1 0 0,-1 0 1,0 0-1,0 0 0,1 0 0,-1 0 0,0 1 1,1-1-1,-1 0 0,1 0 0,-1 0 0,1-1 0,0 1 1,-1 0-1,1 0 0,0 0 0,0 0 0,0-1 1,-1 1-1,1 0 0,0 0 0,0-1 0,0 1 0,0-1 1,0 1-1,0-1 0,0 0 0,0 1 0,2-1 1,49 19 657,-45-16-522,46 6-94,-31-8-7270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4:40.583"/>
    </inkml:context>
    <inkml:brush xml:id="br0">
      <inkml:brushProperty name="width" value="0.1" units="cm"/>
      <inkml:brushProperty name="height" value="0.1" units="cm"/>
    </inkml:brush>
  </inkml:definitions>
  <inkml:trace contextRef="#ctx0" brushRef="#br0">50 285 472,'-4'1'18037,"3"-5"-18566,0-24 645,-1 0 0,-2 0 0,-10-41 0,8 45 50,2 1 0,0-1 0,-1-30 0,5 54-159,-3 0-6,2-2-1,1 0 1,0 2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4:42.479"/>
    </inkml:context>
    <inkml:brush xml:id="br0">
      <inkml:brushProperty name="width" value="0.1" units="cm"/>
      <inkml:brushProperty name="height" value="0.1" units="cm"/>
    </inkml:brush>
  </inkml:definitions>
  <inkml:trace contextRef="#ctx0" brushRef="#br0">104 151 728,'0'0'1040,"-2"-8"-1345,-5-22 7497,7 28-7029,0 0 0,-1 0 0,1 0 0,-1 0 0,1 0 0,-1 0 0,0 0 0,0 1 0,0-1-1,0 0 1,0 1 0,0-1 0,-1 1 0,1-1 0,0 1 0,-1-1 0,1 1 0,-1 0 0,0 0 0,1 0 0,-1 0 0,-2-1 0,3 1-160,0 1 0,0-1 0,0 1 1,0 0-1,1-1 0,-1 1 1,0 0-1,0 0 0,0 0 0,0 0 1,0 0-1,0 0 0,0 0 0,0 0 1,0 0-1,0 0 0,0 0 1,0 1-1,0-1 0,0 0 0,0 1 1,0-1-1,0 1 0,0-1 1,1 1-1,-1-1 0,0 1 0,0-1 1,1 1-1,-1 0 0,0-1 0,1 1 1,-1 0-1,0 0 0,1 0 1,-1 0-1,1-1 0,0 1 0,-1 0 1,1 0-1,0 0 0,-1 0 1,1 0-1,0 0 0,0 2 0,-2 5 60,0 0 0,1 1 0,0-1-1,1 0 1,-1 1 0,2-1 0,-1 1 0,3 12-1,-2-18 24,0 0-1,1 0 1,-1 0-1,0 0 0,1-1 1,0 1-1,0 0 1,-1-1-1,1 0 1,1 1-1,-1-1 0,0 0 1,1 0-1,-1 0 1,1 0-1,-1-1 0,1 1 1,0-1-1,0 1 1,-1-1-1,1 0 1,0 0-1,0 0 0,0-1 1,6 2-1,6 0 235,0 0-1,0 0 0,1-1 0,16-2 1,-29 1-280,0 0 0,0 0-1,0-1 1,1 0 0,-1 1 0,-1-1 0,1 0 0,0 0 0,0 0 0,0-1 0,0 1 0,-1-1 0,1 0-1,-1 1 1,1-1 0,-1 0 0,0-1 0,1 1 0,-1 0 0,0-1 0,-1 1 0,1-1 0,0 1-1,-1-1 1,1 0 0,1-5 0,1-5-61,-1-1 1,0 1-1,-1-1 0,1-24 1,-3 34 14,0-1 0,0 0 0,-1 1 1,1-1-1,-1 1 0,0-1 1,-1 1-1,1-1 0,-1 1 0,0 0 1,0-1-1,0 1 0,0 0 0,-1 0 1,1 1-1,-1-1 0,-5-4 0,5 6-26,0 0 0,-1-1-1,1 2 1,-1-1-1,0 0 1,0 1-1,1 0 1,-1 0-1,0 0 1,0 0 0,0 1-1,0-1 1,0 1-1,0 0 1,0 0-1,-1 1 1,1-1-1,0 1 1,1 0 0,-1 0-1,0 0 1,0 0-1,0 1 1,1-1-1,-1 1 1,-5 4-1,-4 1 20,1 1-1,0 0 1,1 1-1,0 0 1,0 1-1,-12 13 1,19-17-11,0-1 1,0 1 0,0 0 0,0-1-1,1 2 1,0-1 0,1 0 0,-1 1-1,-1 9 1,3-13 33,1-1 1,-1 1-1,1-1 1,0 1-1,0-1 0,0 1 1,0-1-1,0 1 1,1-1-1,-1 1 0,1-1 1,-1 1-1,1-1 1,0 0-1,0 1 0,0-1 1,0 0-1,1 0 1,-1 0-1,1 0 0,-1 0 1,1 0-1,0 0 1,-1 0-1,1-1 0,0 1 1,4 2-1,2 1 66,1 1 0,1-1 1,-1 0-1,1-1 0,-1 0 0,1-1 0,1 0 0,-1 0 0,0-1 0,1 0 0,-1-1 1,1 0-1,12-1 0,-20-1-70,0 0 0,-1 0 0,1 0 0,0 0 0,-1 0 0,1 0 0,-1-1 0,0 1 0,1-1 0,-1 0 0,0 0 0,0 0 0,0 0 0,0 0 0,0 0 0,0 0 0,-1-1 0,1 1 0,-1-1 0,0 1 0,1-1 0,-1 0 0,0 1 0,-1-1 0,2-4 0,1-5-27,0 0-1,-1 0 0,0-1 1,-1-18-1,0 27 10,-1 0 0,0 0 0,0 0 0,-1 0 1,1 1-1,-1-1 0,0 0 0,0 0 0,0 1 0,0-1 0,-1 1 0,0-1 1,1 1-1,-5-6 0,3 7-22,1 0 0,-1 0 0,0 0 0,0 0 0,1 0 0,-1 1 0,-1 0 0,1-1 0,0 1 0,0 1 0,0-1 0,0 0 0,-1 1 0,1-1 0,0 1 0,-1 0 0,-4 0 0,4 0 21,0 0 1,-1 0-1,1 1 0,0-1 0,0 1 0,0 0 0,0 0 0,0 0 0,0 1 0,0-1 0,0 1 0,1 0 1,-1 0-1,1 0 0,-1 0 0,1 1 0,0 0 0,0-1 0,0 1 0,-4 5 0,3-2 1,1 0 0,0 0 0,0 0 0,1 0 0,0 0 0,0 1 0,0-1 0,1 1 1,0-1-1,0 1 0,1-1 0,0 10 0,0-15 27,-1 1 1,1-1 0,0 1-1,0-1 1,0 0-1,0 1 1,1-1 0,-1 0-1,0 1 1,1-1 0,-1 0-1,1 0 1,-1 1 0,1-1-1,-1 0 1,1 0 0,0 0-1,0 0 1,-1 1 0,1-1-1,0 0 1,0-1-1,0 1 1,3 2 0,-1-2 31,1 0 0,0 0 0,0 0 0,1 0 0,-1-1 0,0 0-1,8 0 1,-7 0 27,2 0 21,0 0 0,1 0 0,-1-1 1,0 1-1,0-2 0,13-3 0,-18 4-102,0 0-1,0 1 1,-1-2 0,1 1 0,-1 0 0,1 0-1,-1 0 1,0-1 0,1 1 0,-1-1-1,0 1 1,0-1 0,0 1 0,0-1-1,0 0 1,0 0 0,0 1 0,-1-1 0,1 0-1,-1 0 1,1 0 0,-1 0 0,0 0-1,0 1 1,0-1 0,0 0 0,0 0-1,0 0 1,0 0 0,-1 0 0,0-3 0,0 2 2,1 1 0,-1 0 1,0 0-1,0 0 0,0 0 1,-1-1-1,1 1 0,0 1 1,-1-1-1,1 0 0,-1 0 1,0 0-1,1 1 0,-1-1 1,0 1-1,0 0 0,0-1 1,0 1-1,0 0 0,0 0 1,-1 0-1,1 1 0,0-1 1,-5-1-1,-2 0-79,1 1 0,-1 0 0,0 0-1,0 0 1,-13 2 0,21-1 67,0 1-1,-1-1 1,1 0 0,-1 1-1,1-1 1,0 1-1,-1 0 1,1 0 0,0-1-1,0 1 1,0 0 0,0 0-1,-1 0 1,1 0-1,1 0 1,-1 0 0,0 0-1,0 1 1,0-1 0,0 0-1,1 0 1,-1 1 0,1-1-1,-1 0 1,1 1-1,-1-1 1,1 1 0,0-1-1,0 1 1,0-1 0,0 0-1,0 1 1,0-1-1,0 1 1,0-1 0,1 3 182,29-6 492,-29 2-678,8-1-1750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4:59.441"/>
    </inkml:context>
    <inkml:brush xml:id="br0">
      <inkml:brushProperty name="width" value="0.1" units="cm"/>
      <inkml:brushProperty name="height" value="0.1" units="cm"/>
    </inkml:brush>
  </inkml:definitions>
  <inkml:trace contextRef="#ctx0" brushRef="#br0">1325 40 1088,'-16'12'17212,"14"-13"-17213,0 0 1,0 0-1,0 0 1,0 0-1,0 0 0,0 1 1,-1-1-1,1 1 1,0 0-1,-1-1 1,1 1-1,0 0 0,0 0 1,-1 1-1,1-1 1,0 0-1,-1 1 1,1-1-1,0 1 0,0 0 1,0 0-1,0 0 1,0 0-1,-3 2 0,2-1-17,0 1-1,1 0 0,-1 0 0,1 1 0,0-1 0,0 0 0,0 1 0,0 0 0,1-1 1,-1 1-1,1 0 0,-2 7 0,0 6-32,1 0 0,0 0 0,1 0-1,1 0 1,3 25 0,-2-39 49,-1 0-1,1-1 1,-1 1-1,1 0 1,0-1 0,0 1-1,0-1 1,1 1-1,-1-1 1,1 0-1,-1 1 1,1-1 0,0 0-1,-1 0 1,1 0-1,0 0 1,0 0-1,4 2 1,-1-2 9,0 1-1,-1-1 1,1 0-1,0 0 1,0-1 0,0 0-1,0 1 1,1-2 0,6 2-1,-1-2 19,0 0-1,0-1 1,0 0 0,0 0-1,0-1 1,0 0-1,0-1 1,18-8 0,-9 2 127,0-2 1,0 0-1,33-26 1,-48 33-93,0 0-1,0 0 1,-1-1 0,0 0-1,0 0 1,0 0 0,0 0-1,-1 0 1,0-1 0,0 0-1,-1 0 1,1 1 0,-1-1-1,0-1 1,-1 1 0,0 0 0,0 0-1,1-10 1,-3 13-62,0-1 1,0 0-1,0 1 1,-1-1-1,1 1 1,-1 0 0,0-1-1,0 1 1,0 0-1,0 0 1,0 0-1,-1 0 1,1 1-1,-1-1 1,0 0-1,0 1 1,0 0-1,0 0 1,0 0-1,-1 0 1,1 0-1,0 1 1,-5-2-1,-3-2-48,-1 1 0,0-1 0,0 2 0,-1 0 0,-21-3 0,25 5-42,0 1-1,0 0 1,1 0 0,-1 1 0,0 0-1,1 0 1,-1 1 0,1 0 0,-1 1 0,-8 3-1,14-4 55,0 0 1,0 0-1,-1 1 0,1-1 0,1 0 0,-1 1 0,0 0 0,1 0 0,-1 0 0,1 0 1,0 0-1,0 0 0,0 1 0,0-1 0,1 0 0,-1 1 0,1 0 0,0-1 0,0 1 0,0 0 1,1 0-1,-1-1 0,1 1 0,0 8 0,0 78 70,0-89-1,0 1 1,0-1-1,1 0 0,-1 0 0,0 0 0,1 0 1,-1 0-1,1 0 0,-1 0 0,1 0 1,-1 0-1,1 0 0,0 0 0,0 0 1,-1 0-1,1 0 0,0 0 0,0-1 1,0 1-1,0 0 0,0-1 0,0 1 0,0-1 1,0 1-1,0-1 0,0 1 0,0-1 1,0 0-1,0 1 0,1-1 0,0 0 1,43 3 1042,-36-4-962,-8 1-121,0-1 0,-1 0 0,1 1 0,0-1 1,-1 0-1,1 0 0,-1 0 0,1 0 0,-1 1 0,1-1 0,-1 0 1,0 0-1,1 0 0,-1 0 0,0 0 0,0 0 0,0 0 0,0 0 1,0 0-1,0-2 0,0 2-10,0 1-1,1-1 1,-1 0 0,0 1-1,0-1 1,0 0 0,0 0-1,0 1 1,-1-1 0,1 0 0,0 1-1,0-1 1,0 0 0,-1 1-1,1-1 1,0 0 0,0 1-1,-1-1 1,1 0 0,-1 1 0,1-1-1,-1 1 1,1-1 0,-1 1-1,1-1 1,-1 1 0,1-1-1,-1 1 1,1 0 0,-1-1-1,0 1 1,1 0 0,-1-1 0,0 1-1,1 0 1,-2 0 0,1-1-15,0 1 1,0 0-1,0 0 1,0 0-1,0 0 0,0 0 1,0 1-1,0-1 1,0 0-1,0 0 1,1 1-1,-1-1 1,0 0-1,0 1 1,0-1-1,0 1 0,0-1 1,1 1-1,-1-1 1,0 1-1,1 0 1,-1-1-1,0 1 1,1 0-1,-1 0 1,0-1-1,1 1 1,0 0-1,-1 0 0,1 0 1,-1 0-1,1 0 1,0 0-1,0 0 1,-1-1-1,1 1 1,0 0-1,0 0 1,0 3 255,4-4-184,-1 0 1,0 1-1,1-1 0,-1-1 0,1 1 0,-1 0 1,1-1-1,-1 0 0,0 0 0,1 0 0,-1 0 1,0 0-1,0-1 0,0 1 0,0-1 0,0 0 1,0 0-1,0 0 0,-1 0 0,1 0 0,-1-1 1,1 1-1,-1-1 0,0 0 0,0 0 1,0 0-1,-1 0 0,1 0 0,0 0 0,-1 0 1,0 0-1,0-1 0,0 1 0,0 0 0,-1-1 1,1 1-1,-1 0 0,0-1 0,0-3 0,0 5-53,0 0-1,0 1 0,-1-1 1,1 1-1,0-1 1,-1 0-1,1 1 0,-1-1 1,0 1-1,1-1 0,-1 1 1,0-1-1,0 1 0,0 0 1,0-1-1,0 1 0,0 0 1,0 0-1,-1 0 1,1 0-1,0 0 0,-1 0 1,1 0-1,-1 0 0,1 0 1,-1 1-1,1-1 0,-1 0 1,1 1-1,-1 0 0,0-1 1,1 1-1,-1 0 1,0 0-1,1 0 0,-1 0 1,0 0-1,1 0 0,-4 1 1,1-1-7,1 0 0,-1 1 1,0 0-1,0 0 1,0 0-1,0 0 0,1 0 1,-1 1-1,0 0 0,1-1 1,0 1-1,-1 1 0,1-1 1,0 0-1,0 1 1,-3 3-1,2 0 29,1-1 0,1 1 1,-1-1-1,1 1 0,0 0 0,0 0 0,1 0 1,-1 1-1,1-1 0,1 0 0,-1 13 1,3-19 37,0 1 0,0-1 0,0 1 1,0-1-1,0 1 0,0-1 0,0 0 1,0 0-1,0 0 0,0 0 1,0-1-1,0 1 0,0 0 0,0-1 1,0 0-1,0 1 0,2-2 0,4-5 38,0 0 0,0 0-1,0-1 1,-1 0 0,-1 0 0,1-1-1,-1 0 1,0 0 0,-1 0-1,5-13 1,-10 21-95,0 1 0,0-1 0,0 1 0,-1-1-1,1 0 1,0 1 0,0-1 0,-1 1 0,1-1 0,0 1 0,-1-1 0,1 1 0,0-1-1,-1 1 1,1 0 0,-1-1 0,1 1 0,-1-1 0,1 1 0,-1 0 0,1-1 0,-1 1 0,1 0-1,-1 0 1,1-1 0,-1 1 0,1 0 0,-1 0 0,0 0 0,1 0 0,-1 0 0,1 0-1,-1 0 1,0 0 0,1 0 0,-1 0 0,1 0 0,-1 0 0,0 0 0,1 0 0,-2 1 0,-31 1-294,29-1 273,-1 1 0,0-1 0,0 1 0,1 0 0,-1 1 0,1-1 0,0 1 0,0 0 0,-5 3 0,8-5 33,-1 0-1,1 1 0,-1-1 1,1 0-1,-1 1 1,1-1-1,0 1 0,0-1 1,0 1-1,0 0 0,0-1 1,0 1-1,0 0 1,0 0-1,1 0 0,-1 0 1,1-1-1,-1 1 1,1 0-1,0 0 0,0 0 1,0 0-1,0 0 1,0 0-1,0 0 0,1 2 1,0-2 41,1 0 1,0-1-1,0 1 1,-1-1-1,1 1 1,0-1-1,0 0 1,0 0-1,0 0 1,1 0-1,-1 0 1,0 0-1,0-1 1,1 1-1,-1-1 1,0 1-1,0-1 1,1 0-1,-1 0 1,0 0-1,1 0 1,3-2-1,1 2 24,-1 0 1,1-1-1,0 0 0,-1 0 0,1-1 0,-1 0 0,7-3 0,-9 3-53,0 0 0,0 0 1,-1-1-1,1 1 0,-1-1 0,1 0 1,-1 0-1,0 0 0,0 0 1,0-1-1,-1 1 0,1-1 0,2-6 1,-6 10-390,-1 0 344,0 1-1,1-1 1,-1 1-1,0 0 0,1-1 1,-1 1-1,1 0 1,-1 0-1,1 0 1,0 0-1,-1 1 0,1-1 1,0 0-1,0 1 1,0-1-1,0 0 0,0 1 1,0-1-1,0 1 1,0 0-1,1-1 1,-1 1-1,1 0 0,-1-1 1,1 1-1,-1 0 1,1-1-1,0 1 0,0 0 1,0 0-1,0 3 382,32-25 179,-20 9-478,-8 8-10,0 0 0,0 0 0,-1 0 0,1-1 0,-1 1 0,0-1 0,0 0-1,0 0 1,0 0 0,-1-1 0,0 1 0,0 0 0,0-1 0,0 0 0,1-7 0,-3 12-140,-3 0 60,0 0 0,1 0 0,-1 1 0,0-1 0,0 1 0,0 0 0,1 0 0,-1 0 0,0 0 0,1 0 0,-1 1 0,1-1 0,-1 1 0,1 0 0,0-1 1,0 1-1,0 0 0,0 0 0,0 1 0,0-1 0,-2 4 0,1-1 67,1-1 0,-1 1 0,1 0 0,0 0 0,1 0 0,-1 1 0,1-1 0,0 0 0,0 1 0,0 9 0,45-15 338,-35 0-338,0-1-1,1 0 1,-1-1 0,17-6 0,-24 8-4,0-1 0,1 1 0,-1-1 0,0 0 0,0 0 0,0 0 0,0 0 0,0 0 0,0 0 0,0-1 0,0 1 0,0-1 0,0 1 0,-1-1 0,1 0 0,-1 0 0,1 0 0,-1 1 0,0-1 0,0 0 0,0-1 0,0 1 0,0 0 0,1-4 0,-2 5-27,-1 0-1,0 0 1,1 0 0,-1 0 0,0 0 0,1 0 0,-1 1-1,0-1 1,0 0 0,0 0 0,0 1 0,0-1-1,0 1 1,0-1 0,0 1 0,0-1 0,0 1-1,0-1 1,0 1 0,0 0 0,0 0 0,0-1 0,0 1-1,-1 0 1,1 0 0,0 0 0,-2 1 0,-41-2-151,36 1 143,5 0 29,1 0-1,0 0 0,-1 0 1,1 1-1,-1-1 1,1 1-1,0-1 0,-1 1 1,1 0-1,0 0 0,0 0 1,0 0-1,-1 0 0,1 1 1,0-1-1,0 1 0,1-1 1,-1 1-1,0 0 1,1-1-1,-1 1 0,1 0 1,-1 0-1,1 0 0,0 0 1,0 1-1,0-1 0,0 0 1,0 0-1,0 1 0,0-1 1,1 0-1,0 1 0,-1-1 1,1 1-1,0 2 1,5-5 243,-4 0-280,0-1-1,-1 1 1,1 0-1,-1 0 1,1 0-1,0 0 1,-1-1-1,1 1 1,0 0-1,-1 0 1,1 0-1,0 0 1,-1 0-1,1 1 1,0-1-1,-1 0 1,1 0-1,-1 0 1,1 0-1,0 1 1,-1-1-1,1 0 1,-1 1-1,1-1 1,-1 0-1,1 1 1,-1-1-1,1 1 1,-1-1-1,1 1 1,-1-1-1,1 1 1,-1-1-1,0 1 1,1-1-1,-1 1 1,0 0-1,0-1 1,1 1-1,4 21-1427,-5-22 1419,-17 8-746,11-5 952,1 1-1,-1-1 0,-1 0 1,1-1-1,0 0 1,-1 0-1,1 0 0,-1-1 1,0 1-1,1-2 1,-9 1-1,-8 3 319,-128 32 368,103-22-677,0-2 0,0-2-1,-1-3 1,-57 2 0,-324-6-226,129-10-311,289 6 90,0-1 1,1-1-1,0 1 1,0-2-1,0 0 1,0 0-1,0-1 0,-16-9 1,16 7 222,8 4-2,0 1 0,0 0 0,0 1 1,0-1-1,0 1 0,-1-1 0,1 1 0,0 0 0,-5-1 0,7 2 10,43 5-984,-33-1 1005,-2 0-1,1 1 0,0 0 0,-1 0 1,0 1-1,12 13 0,1 0 50,-19-17 14,-1 0 0,1-1-1,-1 1 1,0 0 0,0 0-1,1 0 1,-1 0 0,0 0-1,-1-1 1,1 1 0,0 0-1,0 0 1,-1 0 0,1-1-1,-1 1 1,0 0 0,0 0-1,1-1 1,-3 4 0,-11 7 87,-1-1 0,0 0 0,0-1 0,-1-1 0,0-1 0,-20 8 0,51-14-5277,1-2-415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5:01.900"/>
    </inkml:context>
    <inkml:brush xml:id="br0">
      <inkml:brushProperty name="width" value="0.1" units="cm"/>
      <inkml:brushProperty name="height" value="0.1" units="cm"/>
    </inkml:brush>
  </inkml:definitions>
  <inkml:trace contextRef="#ctx0" brushRef="#br0">6 191 904,'0'0'796,"-6"48"18439,70-51-18430,100-17-1,-102 10-689,97-3 0,51-3-244,-163 10 209,54 0-134,34-6 37,-116 8 12,53-5-65,17 7-427,-88 2 333,-19-9-6563,14 9 6769,1-1 0,0 0 0,-7 0 0,-11-4 973,19 5-950,1-1 0,0 1-1,-1-1 1,1 1 0,0-1-1,-1 1 1,1-1 0,0 0 0,0 0-1,0 1 1,0-1 0,0 0-1,0 0 1,0 0 0,0 0-1,0 0 1,0 0 0,0-1 0,1 1-1,-1 0 1,0 0 0,1-1-1,-1 1 1,1 0 0,-1 0 0,1-1-1,0 1 1,0-1 0,0 1-1,-1 0 1,1-1 0,0 1-1,1-1 1,-1 1 0,0 0 0,0-1-1,1 1 1,-1 0 0,1-2-1,1-1-72,0 1-1,1 0 1,-1 0 0,1 0-1,0 0 1,0 0-1,0 0 1,0 1-1,0-1 1,0 1-1,1 0 1,-1 0-1,6-2 1,15-8 29,-18 8-10,0 1 0,0 0 0,0 0 0,0 1 0,1-1 0,-1 1 0,1 1 0,9-2 0,-15 3-66,-7 32-954,-36 17 885,-12 16-582,53-62 724,-1 0 0,1 0 0,-1 0 0,1 0 0,0 1 0,0-1 0,0 0-1,1 0 1,-1 1 0,1-1 0,0 0 0,0 1 0,0 3 0,0-2 95,7-2 241,-1 0 0,1-1 0,0 1 0,0-1 0,9 1 0,6 1-325,18 4-642,-18 7-4455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05:11.502"/>
    </inkml:context>
    <inkml:brush xml:id="br0">
      <inkml:brushProperty name="width" value="0.1" units="cm"/>
      <inkml:brushProperty name="height" value="0.1" units="cm"/>
    </inkml:brush>
  </inkml:definitions>
  <inkml:trace contextRef="#ctx0" brushRef="#br0">109 131 3089,'-2'-27'12774,"-2"18"-13180,2 7 432,0 0 0,-1 1 0,1-1 0,0 1 0,-1 0 0,1 0 0,-1 0 0,1 0 0,-1 0 0,0 1 0,1-1 0,-1 1 0,0-1 0,1 1 0,-1 0 0,0 0 0,1 0 0,-1 1 0,0-1 0,1 1 0,-1-1 0,1 1 0,-4 1 0,3 0-3,1 0 0,-1 1 0,1-1 0,0 1 0,-1-1 0,1 1 0,0 0 1,1 0-1,-1 0 0,0 0 0,1 0 0,0 0 0,0 0 0,0 0 0,-1 6 0,-2 12 3,2-1 0,0 1 0,1-1 0,4 37 0,-2-50-8,0 0 0,0 0 0,1 0 1,-1 0-1,2 0 0,-1-1 0,1 1 1,0-1-1,0 0 0,1 0 1,5 8-1,-6-11 61,0 0 1,0 1-1,0-1 1,0 0-1,0-1 1,1 1-1,-1-1 0,1 1 1,0-1-1,0 0 1,0-1-1,0 1 1,0-1-1,0 1 1,0-1-1,1 0 1,-1-1-1,0 1 0,5-1 1,3 0 43,-1-1 1,1 0-1,-1 0 0,1-1 1,-1-1-1,0 0 0,0-1 1,0 0-1,-1 0 0,1-1 1,-1-1-1,19-12 0,-23 13-119,0-1-1,0 1 0,-1-1 0,1 0 0,-1 0 0,0-1 0,-1 1 0,0-1 0,0 0 0,0 0 0,-1-1 0,0 1 0,0-1 0,-1 0 0,0 1 0,0-1 0,-1 0 0,0 0 0,0-12 0,-2 15-6,0 1 0,0-1 0,0 1 1,-1-1-1,0 1 0,0-1 0,0 1 0,0 0 0,0 0 0,-1 0 0,0 0 0,0 1 0,0-1 0,0 1 0,0-1 0,-1 1 0,0 0 0,1 0 1,-1 1-1,0-1 0,0 1 0,-9-3 0,1-1-15,0 1 0,-1 0 1,1 1-1,-1 0 0,0 1 0,0 1 1,-16-2-1,24 3-21,-1 1 0,1 0 0,-1 0 0,0 0 0,1 1 0,-1 0 0,1 0 0,-1 0 0,1 0 0,0 1 0,-1 0 0,-7 4 0,10-3 17,0 0 0,0 0 0,0 0 0,1 1 1,-1-1-1,1 1 0,0-1 0,0 1 0,0 0 0,0 0 0,1 0 0,-1 0 1,1 0-1,0 0 0,0 0 0,0 9 0,-1 2-9,0 0 0,1 1 0,0-1 1,2 1-1,2 24 0,-2-34 12,0-1 0,1 1 0,0 0 0,0 0 0,0-1-1,0 0 1,1 1 0,0-1 0,0 0 0,0 0 0,1 0 0,-1-1 0,1 1 0,0-1 0,1 0 0,-1 0 0,8 5 0,-8-7 63,-1-1 0,1 1 0,-1-1 1,1 0-1,0 0 0,0 0 0,0-1 0,-1 1 0,1-1 0,0 0 1,0 0-1,0 0 0,0 0 0,0-1 0,0 0 0,-1 0 0,1 0 1,0 0-1,3-2 0,0 1 45,-1-1 0,0 0 0,1-1 0,-1 0 0,0 1 0,-1-2 0,1 1 0,-1-1 1,7-7-1,-8 7-84,0 0 1,0-1-1,-1 0 1,1 1-1,-1-1 1,-1-1-1,1 1 1,-1 0-1,0-1 1,0 1 0,-1-1-1,0 1 1,0-1-1,0-12 1,-1 16-12,-1 0 0,1 0 0,-1 0 0,0 0 1,0 0-1,0 0 0,0 1 0,0-1 0,-1 0 1,1 1-1,-1-1 0,0 1 0,1 0 0,-1-1 1,0 1-1,-1 0 0,1 0 0,0 0 0,0 0 1,-1 1-1,1-1 0,-1 1 0,0-1 0,1 1 1,-1 0-1,0 0 0,0 0 0,0 0 0,0 1 1,0-1-1,0 1 0,1 0 0,-1-1 0,-4 2 1,0-2-44,1 1 1,-1 0-1,1 0 1,-1 1-1,0 0 1,1 0-1,-1 0 1,1 1-1,0 0 1,0 1-1,-12 5 1,15-6 41,0 0 0,0 1-1,0-1 1,0 1 0,1 0 0,-1 0-1,1 0 1,0 0 0,-1 0 0,2 0-1,-1 1 1,0-1 0,1 1 0,-1-1-1,1 1 1,0 0 0,0-1 0,1 1-1,-1 0 1,1 0 0,-1 0 0,2 5-1,-2-7 30,1 0 0,0 0 0,0 0 0,0 0 0,0 0 0,1 0 0,-1 0 0,0 0 0,1 0 0,0 0 0,-1 0 0,1-1 0,0 1-1,0 0 1,0 0 0,0 0 0,0-1 0,0 1 0,3 2 0,-2-3 32,1 0 0,-1 0 0,0 0 0,1-1 0,-1 1-1,1-1 1,-1 0 0,1 1 0,-1-1 0,1 0 0,-1 0 0,1-1 0,-1 1 0,1 0 0,-1-1 0,4-1-1,-1 1-20,-2-1 0,1 0 0,0 0 0,0 0-1,0 0 1,-1-1 0,0 1 0,1-1 0,-1 0 0,4-4-1,-6 6-40,0 0 0,0-1 0,1 1 0,-1 0 0,0 0 0,0-1 0,-1 1 0,1-1 0,0 1 0,0-1 0,-1 1 0,1-1 0,-1 1 1,1-1-1,-1 0 0,1 1 0,-1-1 0,0 1 0,0-1 0,0 0 0,0 1 0,0-1 0,0 0 0,-1 1 0,1-1 0,-1 0 0,1 1 0,-1-1 0,1 1 0,-2-3 0,2 4 4,-1-1 0,1 1 0,-1-1 0,1 1 0,0-1 0,-1 1 0,1-1 0,-1 1 0,1 0 0,-1-1 0,0 1 0,1 0 0,-1-1 0,1 1 0,-1 0 0,0 0 0,1 0 0,-1-1 0,0 1 0,1 0 0,-1 0 0,1 0 0,-1 0 0,0 0 0,1 0 0,-1 0 0,0 1 0,1-1 0,-1 0 0,0 0 1,1 0-1,-1 1 0,1-1 0,-1 0 0,1 0 0,-1 1 0,0-1 0,1 1 0,-1-1 0,1 0 0,-1 1 0,1-1 0,0 1 0,-1-1 0,1 1 0,0 0 0,-1-1 0,1 1 0,0-1 0,-1 1 0,1 0 0,0 0 0,-14 32-175,13 13 390,1-46-95,1 0-114,1-1 1,-1 1-1,0-1 0,0 0 1,0 1-1,0-1 0,1 0 1,-1 0-1,0 0 0,-1 0 1,1 0-1,0 0 0,0 0 1,0 0-1,0 0 0,-1 0 1,1 0-1,-1-1 0,1 1 1,-1 0-1,1 0 0,-1-1 0,0 1 1,1-3-1,5-33-248,-6 37 229,0 0 0,-1 0 0,1 1 1,0-1-1,0 0 0,0 0 0,-1 1 0,1-1 0,0 0 0,0 0 1,-1 0-1,1 1 0,0-1 0,-1 0 0,1 0 0,0 0 0,-1 0 1,1 0-1,0 1 0,-1-1 0,1 0 0,0 0 0,-1 0 0,1 0 1,0 0-1,-1 0 0,1 0 0,0 0 0,-1 0 0,1 0 0,0-1 1,0 1-1,-1 0 0,1 0 0,0 0 0,-1 0 0,1 0 0,0-1 1,-1 1-1,1 0 0,0 0 0,0 0 0,-1-1 0,1 1 0,0 0 1,0 0-1,0-1 0,-1 1 0,1 0 0,0-1 0,0 1 0,0 0 1,0-1-1,0 1 0,0 0 0,-1 0 0,1-1 0,0 1 1,0 0-1,0-1 0,0 1 0,0 0 0,0-1 0,-16 24 38,15-22-8,1-1-1,0 1 1,0-1-1,0 1 1,-1-1-1,1 1 0,0-1 1,0 1-1,0-1 1,0 1-1,0-1 1,0 1-1,0-1 0,0 1 1,0-1-1,0 1 1,0-1-1,0 1 0,0-1 1,0 0-1,1 1 1,-1-1-1,0 1 1,0-1-1,1 1 0,-1-1 1,0 1-1,0-1 1,1 0-1,-1 1 1,0-1-1,1 0 0,-1 1 1,1-1-1,-1 0 1,0 1-1,1-1 0,-1 0 1,1 0-1,-1 0 1,1 1-1,-1-1 1,1 0-1,-1 0 0,1 0 1,-1 0-1,1 0 1,-1 0-1,1 0 0,-1 0 1,1 0-1,-1 0 1,1 0-1,-1 0 1,1 0-1,-1 0 0,1-1 1,0 1-79,0 0 0,1-1 0,-1 1 0,0-1 0,0 1 0,0-1 0,0 1 0,0-1 0,0 0 0,0 1 0,0-1 0,0 0 0,0 0 0,-1 0 0,1 0 0,0 0 0,0 0 0,-1 0 0,1 0 0,-1 0 0,1 0 0,-1 0 0,1 0 0,-1 0 0,0 0 0,1-1 0,-1 1 0,0 0 1,0-2-1,1 2 65,-1 0 1,1 0-1,-1 0 1,1 0-1,-1 0 1,1 0-1,0 0 1,0 0 0,0 0-1,-1 0 1,1 0-1,0 0 1,0 1-1,0-1 1,0 0-1,0 1 1,0-1 0,1 1-1,-1-1 1,0 1-1,1-1 1,27-7 707,82 8 660,591-26 1138,115 2-2876,-555 26-336,-249-2 614,0 0 0,0 1 1,0 1-1,0 0 0,0 1 0,0 0 1,-1 1-1,18 7 0,-28-10 101,40-1 394,-8-6-157,-25 3-207,1-1 0,-1 0 0,0 0 1,0-1-1,0 0 0,-1-1 0,13-10 0,4 9-134,-24 6 36,1-18 191,8 2-97,1 1-1,1 0 1,0 1-1,2 0 1,-1 1-1,20-15 1,-19 23-1597,-20 17 1191,-18 17 324,10-15-24,0 1 0,1 1 0,1 0 0,0 0 0,1 1 0,-10 21 0,15-27-71,-1 0 1,1 0 0,-2-1 0,1 0 0,-16 13 0,17 2 265,6-24-96,5 15 853,-1-15-756,25-1 874,51 8 0,-73-6-1156,-1 0 0,1 0 0,-1 1 0,0-1 0,0 1 0,0 1 0,0-1 0,0 1-1,0 1 1,-1-1 0,1 1 0,-1-1 0,0 1 0,6 7 0,0 13-4562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11D82-F283-4777-9840-0B8CC65C3C7D}"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B4064-EAAC-4027-96E8-2C06DA41A74F}" type="slidenum">
              <a:rPr lang="en-US" smtClean="0"/>
              <a:t>‹#›</a:t>
            </a:fld>
            <a:endParaRPr lang="en-US"/>
          </a:p>
        </p:txBody>
      </p:sp>
    </p:spTree>
    <p:extLst>
      <p:ext uri="{BB962C8B-B14F-4D97-AF65-F5344CB8AC3E}">
        <p14:creationId xmlns:p14="http://schemas.microsoft.com/office/powerpoint/2010/main" val="301947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2C603-E9A4-4D83-9D83-024A843893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9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BC584-CD23-4E5C-B767-76DCD590D2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57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BC584-CD23-4E5C-B767-76DCD590D2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26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PSNS only innervates blood vessels in a few limited organs such as male genital erectile tissue, GI system and salivary glands. PSNS effect on vasculature in these organs are largely due to the release of NO by endothelial cells, and maybe some other vasoactive substances such as bradykinin and substance P. </a:t>
            </a:r>
          </a:p>
        </p:txBody>
      </p:sp>
      <p:sp>
        <p:nvSpPr>
          <p:cNvPr id="4" name="Slide Number Placeholder 3"/>
          <p:cNvSpPr>
            <a:spLocks noGrp="1"/>
          </p:cNvSpPr>
          <p:nvPr>
            <p:ph type="sldNum" sz="quarter" idx="5"/>
          </p:nvPr>
        </p:nvSpPr>
        <p:spPr/>
        <p:txBody>
          <a:bodyPr/>
          <a:lstStyle/>
          <a:p>
            <a:fld id="{BECBC584-CD23-4E5C-B767-76DCD590D295}" type="slidenum">
              <a:rPr lang="en-US" smtClean="0"/>
              <a:pPr/>
              <a:t>36</a:t>
            </a:fld>
            <a:endParaRPr lang="en-US"/>
          </a:p>
        </p:txBody>
      </p:sp>
    </p:spTree>
    <p:extLst>
      <p:ext uri="{BB962C8B-B14F-4D97-AF65-F5344CB8AC3E}">
        <p14:creationId xmlns:p14="http://schemas.microsoft.com/office/powerpoint/2010/main" val="379853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BC584-CD23-4E5C-B767-76DCD590D295}" type="slidenum">
              <a:rPr lang="en-US" smtClean="0"/>
              <a:pPr/>
              <a:t>40</a:t>
            </a:fld>
            <a:endParaRPr lang="en-US"/>
          </a:p>
        </p:txBody>
      </p:sp>
    </p:spTree>
    <p:extLst>
      <p:ext uri="{BB962C8B-B14F-4D97-AF65-F5344CB8AC3E}">
        <p14:creationId xmlns:p14="http://schemas.microsoft.com/office/powerpoint/2010/main" val="327783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BC584-CD23-4E5C-B767-76DCD590D295}" type="slidenum">
              <a:rPr lang="en-US" smtClean="0"/>
              <a:pPr/>
              <a:t>43</a:t>
            </a:fld>
            <a:endParaRPr lang="en-US"/>
          </a:p>
        </p:txBody>
      </p:sp>
    </p:spTree>
    <p:extLst>
      <p:ext uri="{BB962C8B-B14F-4D97-AF65-F5344CB8AC3E}">
        <p14:creationId xmlns:p14="http://schemas.microsoft.com/office/powerpoint/2010/main" val="27313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PNS</a:t>
            </a:r>
          </a:p>
          <a:p>
            <a:pPr marL="285750" indent="-285750">
              <a:buFont typeface="Arial" panose="020B0604020202020204" pitchFamily="34" charset="0"/>
              <a:buChar char="•"/>
            </a:pPr>
            <a:r>
              <a:rPr lang="en-US" dirty="0"/>
              <a:t>Protect and help repair PNS neurons</a:t>
            </a:r>
          </a:p>
          <a:p>
            <a:pPr marL="285750" indent="-285750">
              <a:buFont typeface="Arial" panose="020B0604020202020204" pitchFamily="34" charset="0"/>
              <a:buChar char="•"/>
            </a:pPr>
            <a:r>
              <a:rPr lang="en-US" dirty="0"/>
              <a:t>Provide myelination</a:t>
            </a:r>
          </a:p>
          <a:p>
            <a:endParaRPr lang="en-US" dirty="0"/>
          </a:p>
          <a:p>
            <a:r>
              <a:rPr lang="en-US" b="1" dirty="0"/>
              <a:t>CNS</a:t>
            </a:r>
          </a:p>
          <a:p>
            <a:pPr marL="169863" indent="-169863">
              <a:buFont typeface="Arial" pitchFamily="34" charset="0"/>
              <a:buChar char="•"/>
            </a:pPr>
            <a:r>
              <a:rPr lang="en-US" dirty="0"/>
              <a:t>Non-neuronal tissue.</a:t>
            </a:r>
          </a:p>
          <a:p>
            <a:pPr marL="169863" indent="-169863">
              <a:buFont typeface="Arial" pitchFamily="34" charset="0"/>
              <a:buChar char="•"/>
            </a:pPr>
            <a:r>
              <a:rPr lang="en-US" dirty="0"/>
              <a:t>Glia are </a:t>
            </a:r>
            <a:r>
              <a:rPr lang="en-US" dirty="0">
                <a:solidFill>
                  <a:srgbClr val="C00000"/>
                </a:solidFill>
              </a:rPr>
              <a:t>NOT</a:t>
            </a:r>
            <a:r>
              <a:rPr lang="en-US" dirty="0"/>
              <a:t> connective tissue – the CNS contains no connective tissue.</a:t>
            </a:r>
          </a:p>
          <a:p>
            <a:pPr marL="169863" indent="-169863">
              <a:buFont typeface="Arial" pitchFamily="34" charset="0"/>
              <a:buChar char="•"/>
            </a:pPr>
            <a:r>
              <a:rPr lang="en-US" dirty="0"/>
              <a:t>Outnumber neurons ≈ 10:1; therefore ≈ 900 billion glial cells in CNS.</a:t>
            </a:r>
          </a:p>
          <a:p>
            <a:pPr marL="169863" indent="-169863">
              <a:buFont typeface="Arial" pitchFamily="34" charset="0"/>
              <a:buChar char="•"/>
            </a:pPr>
            <a:r>
              <a:rPr lang="en-US" dirty="0"/>
              <a:t>40% of CNS volume.</a:t>
            </a:r>
          </a:p>
          <a:p>
            <a:pPr marL="169863" indent="-169863">
              <a:buFont typeface="Arial" pitchFamily="34" charset="0"/>
              <a:buChar char="•"/>
            </a:pPr>
            <a:r>
              <a:rPr lang="en-US" dirty="0"/>
              <a:t>Supports and provides nutrition to neurons.</a:t>
            </a:r>
          </a:p>
          <a:p>
            <a:pPr marL="169863" indent="-169863">
              <a:buFont typeface="Arial" pitchFamily="34" charset="0"/>
              <a:buChar char="•"/>
            </a:pPr>
            <a:r>
              <a:rPr lang="en-US" dirty="0">
                <a:solidFill>
                  <a:srgbClr val="C00000"/>
                </a:solidFill>
              </a:rPr>
              <a:t>Maintains ionic milieu.</a:t>
            </a:r>
          </a:p>
          <a:p>
            <a:pPr marL="169863" indent="-169863">
              <a:buFont typeface="Arial" pitchFamily="34" charset="0"/>
              <a:buChar char="•"/>
            </a:pPr>
            <a:r>
              <a:rPr lang="en-US" dirty="0"/>
              <a:t>Constitutes much of the neuropil between neurons.</a:t>
            </a:r>
          </a:p>
          <a:p>
            <a:pPr marL="169863" indent="-169863">
              <a:buFont typeface="Arial" pitchFamily="34" charset="0"/>
              <a:buChar char="•"/>
            </a:pPr>
            <a:r>
              <a:rPr lang="en-US" dirty="0"/>
              <a:t>Provides myelination</a:t>
            </a:r>
          </a:p>
          <a:p>
            <a:endParaRPr lang="en-US" dirty="0"/>
          </a:p>
          <a:p>
            <a:endParaRPr lang="en-US" dirty="0"/>
          </a:p>
        </p:txBody>
      </p:sp>
      <p:sp>
        <p:nvSpPr>
          <p:cNvPr id="4" name="Slide Number Placeholder 3"/>
          <p:cNvSpPr>
            <a:spLocks noGrp="1"/>
          </p:cNvSpPr>
          <p:nvPr>
            <p:ph type="sldNum" sz="quarter" idx="5"/>
          </p:nvPr>
        </p:nvSpPr>
        <p:spPr/>
        <p:txBody>
          <a:bodyPr/>
          <a:lstStyle/>
          <a:p>
            <a:fld id="{2493AEFA-9062-4295-A687-2BF0837F5502}" type="slidenum">
              <a:rPr lang="en-US" smtClean="0"/>
              <a:t>8</a:t>
            </a:fld>
            <a:endParaRPr lang="en-US"/>
          </a:p>
        </p:txBody>
      </p:sp>
    </p:spTree>
    <p:extLst>
      <p:ext uri="{BB962C8B-B14F-4D97-AF65-F5344CB8AC3E}">
        <p14:creationId xmlns:p14="http://schemas.microsoft.com/office/powerpoint/2010/main" val="41178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https://www.researchgate.net/figure/Cross-section-of-4-of-the-spinal-cords-31-segments-Source-Pearson-Education-Inc-C-2011_fig1_326246333</a:t>
            </a:r>
          </a:p>
          <a:p>
            <a:pPr eaLnBrk="1" hangingPunct="1">
              <a:spcBef>
                <a:spcPct val="0"/>
              </a:spcBef>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3862996-525C-45CF-9BEE-E8E2D437E6D0}"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Tree>
    <p:extLst>
      <p:ext uri="{BB962C8B-B14F-4D97-AF65-F5344CB8AC3E}">
        <p14:creationId xmlns:p14="http://schemas.microsoft.com/office/powerpoint/2010/main" val="97081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C1 dorsal ramus = suboccipital nerve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3862996-525C-45CF-9BEE-E8E2D437E6D0}"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imes" charset="0"/>
              <a:ea typeface="ＭＳ Ｐゴシック" charset="-128"/>
              <a:cs typeface="+mn-cs"/>
            </a:endParaRPr>
          </a:p>
        </p:txBody>
      </p:sp>
    </p:spTree>
    <p:extLst>
      <p:ext uri="{BB962C8B-B14F-4D97-AF65-F5344CB8AC3E}">
        <p14:creationId xmlns:p14="http://schemas.microsoft.com/office/powerpoint/2010/main" val="98487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BC584-CD23-4E5C-B767-76DCD590D295}" type="slidenum">
              <a:rPr lang="en-US" smtClean="0"/>
              <a:pPr/>
              <a:t>22</a:t>
            </a:fld>
            <a:endParaRPr lang="en-US"/>
          </a:p>
        </p:txBody>
      </p:sp>
    </p:spTree>
    <p:extLst>
      <p:ext uri="{BB962C8B-B14F-4D97-AF65-F5344CB8AC3E}">
        <p14:creationId xmlns:p14="http://schemas.microsoft.com/office/powerpoint/2010/main" val="60089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BC584-CD23-4E5C-B767-76DCD590D295}" type="slidenum">
              <a:rPr lang="en-US" smtClean="0"/>
              <a:pPr/>
              <a:t>27</a:t>
            </a:fld>
            <a:endParaRPr lang="en-US"/>
          </a:p>
        </p:txBody>
      </p:sp>
    </p:spTree>
    <p:extLst>
      <p:ext uri="{BB962C8B-B14F-4D97-AF65-F5344CB8AC3E}">
        <p14:creationId xmlns:p14="http://schemas.microsoft.com/office/powerpoint/2010/main" val="59760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BC584-CD23-4E5C-B767-76DCD590D295}" type="slidenum">
              <a:rPr lang="en-US" smtClean="0"/>
              <a:pPr/>
              <a:t>29</a:t>
            </a:fld>
            <a:endParaRPr lang="en-US"/>
          </a:p>
        </p:txBody>
      </p:sp>
    </p:spTree>
    <p:extLst>
      <p:ext uri="{BB962C8B-B14F-4D97-AF65-F5344CB8AC3E}">
        <p14:creationId xmlns:p14="http://schemas.microsoft.com/office/powerpoint/2010/main" val="303441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BC584-CD23-4E5C-B767-76DCD590D295}" type="slidenum">
              <a:rPr lang="en-US" smtClean="0"/>
              <a:pPr/>
              <a:t>30</a:t>
            </a:fld>
            <a:endParaRPr lang="en-US"/>
          </a:p>
        </p:txBody>
      </p:sp>
    </p:spTree>
    <p:extLst>
      <p:ext uri="{BB962C8B-B14F-4D97-AF65-F5344CB8AC3E}">
        <p14:creationId xmlns:p14="http://schemas.microsoft.com/office/powerpoint/2010/main" val="128080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SNS: sympathetic nerve system; PSNS: parasympathetic nerve system</a:t>
            </a:r>
          </a:p>
          <a:p>
            <a:endParaRPr lang="en-US" dirty="0"/>
          </a:p>
        </p:txBody>
      </p:sp>
      <p:sp>
        <p:nvSpPr>
          <p:cNvPr id="4" name="Slide Number Placeholder 3"/>
          <p:cNvSpPr>
            <a:spLocks noGrp="1"/>
          </p:cNvSpPr>
          <p:nvPr>
            <p:ph type="sldNum" sz="quarter" idx="5"/>
          </p:nvPr>
        </p:nvSpPr>
        <p:spPr/>
        <p:txBody>
          <a:bodyPr/>
          <a:lstStyle/>
          <a:p>
            <a:fld id="{BECBC584-CD23-4E5C-B767-76DCD590D295}" type="slidenum">
              <a:rPr lang="en-US" smtClean="0"/>
              <a:pPr/>
              <a:t>31</a:t>
            </a:fld>
            <a:endParaRPr lang="en-US"/>
          </a:p>
        </p:txBody>
      </p:sp>
    </p:spTree>
    <p:extLst>
      <p:ext uri="{BB962C8B-B14F-4D97-AF65-F5344CB8AC3E}">
        <p14:creationId xmlns:p14="http://schemas.microsoft.com/office/powerpoint/2010/main" val="336407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C32F-E320-4221-BE8B-CAC9D0E34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63B0A-0E98-4948-B403-648C5DB7A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C598-B28B-492C-AAF8-44B4E7EBE94D}"/>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9E03CE77-B14D-4CA8-AEB4-522992F54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08468-0AD6-41DD-8981-027A550F90DB}"/>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422972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987E-D833-4A05-B632-66E86D227E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001C2-1CEC-4807-84BA-0BE0A3680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FEB22-F805-4231-92A5-BC384F27BA25}"/>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1A457ADC-0035-4D6E-B8A3-C483126F3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3ECF5-03CC-44E0-B4EB-A8D0F045FF5F}"/>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390736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F9DA5-AD5B-452F-ACE6-E3BD16CEC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1FEEC-A8F6-4A0B-AF05-3B122FA5E4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CE7D3-EAC7-4AD8-B1F8-AFFE4DF740F0}"/>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007ADEB4-9E95-4B97-9FAA-E379980C9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59358-443D-455B-B0F0-A027C4C1EE44}"/>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222414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205567" y="376767"/>
            <a:ext cx="18473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charset="0"/>
                <a:ea typeface="ＭＳ Ｐゴシック" charset="-128"/>
                <a:sym typeface="Arial" charset="0"/>
              </a:defRPr>
            </a:lvl1pPr>
            <a:lvl2pPr marL="742950" indent="-285750">
              <a:defRPr sz="1400">
                <a:solidFill>
                  <a:srgbClr val="000000"/>
                </a:solidFill>
                <a:latin typeface="Arial" charset="0"/>
                <a:ea typeface="ＭＳ Ｐゴシック" charset="-128"/>
                <a:sym typeface="Arial" charset="0"/>
              </a:defRPr>
            </a:lvl2pPr>
            <a:lvl3pPr marL="1143000" indent="-228600">
              <a:defRPr sz="1400">
                <a:solidFill>
                  <a:srgbClr val="000000"/>
                </a:solidFill>
                <a:latin typeface="Arial" charset="0"/>
                <a:ea typeface="ＭＳ Ｐゴシック" charset="-128"/>
                <a:sym typeface="Arial" charset="0"/>
              </a:defRPr>
            </a:lvl3pPr>
            <a:lvl4pPr marL="1600200" indent="-228600">
              <a:defRPr sz="1400">
                <a:solidFill>
                  <a:srgbClr val="000000"/>
                </a:solidFill>
                <a:latin typeface="Arial" charset="0"/>
                <a:ea typeface="ＭＳ Ｐゴシック" charset="-128"/>
                <a:sym typeface="Arial" charset="0"/>
              </a:defRPr>
            </a:lvl4pPr>
            <a:lvl5pPr marL="2057400" indent="-22860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0" fontAlgn="base" hangingPunct="0">
              <a:spcBef>
                <a:spcPct val="0"/>
              </a:spcBef>
              <a:spcAft>
                <a:spcPct val="0"/>
              </a:spcAft>
              <a:defRPr/>
            </a:pPr>
            <a:endParaRPr lang="x-none" altLang="x-none" sz="1867"/>
          </a:p>
        </p:txBody>
      </p:sp>
      <p:sp>
        <p:nvSpPr>
          <p:cNvPr id="2" name="Title 1"/>
          <p:cNvSpPr>
            <a:spLocks noGrp="1"/>
          </p:cNvSpPr>
          <p:nvPr>
            <p:ph type="title"/>
          </p:nvPr>
        </p:nvSpPr>
        <p:spPr>
          <a:xfrm>
            <a:off x="415600" y="2790921"/>
            <a:ext cx="11360800" cy="1276311"/>
          </a:xfrm>
        </p:spPr>
        <p:txBody>
          <a:bodyPr/>
          <a:lstStyle>
            <a:lvl1pPr algn="ctr">
              <a:spcAft>
                <a:spcPts val="0"/>
              </a:spcAft>
              <a:defRPr sz="6400"/>
            </a:lvl1pPr>
          </a:lstStyle>
          <a:p>
            <a:r>
              <a:rPr lang="en-US"/>
              <a:t>Click to edit Master title style</a:t>
            </a:r>
            <a:endParaRPr lang="en-US" dirty="0"/>
          </a:p>
        </p:txBody>
      </p:sp>
      <p:sp>
        <p:nvSpPr>
          <p:cNvPr id="4" name="Shape 8"/>
          <p:cNvSpPr txBox="1">
            <a:spLocks noGrp="1"/>
          </p:cNvSpPr>
          <p:nvPr>
            <p:ph type="sldNum" idx="10"/>
          </p:nvPr>
        </p:nvSpPr>
        <p:spPr/>
        <p:txBody>
          <a:bodyPr/>
          <a:lstStyle>
            <a:lvl1pPr>
              <a:defRPr/>
            </a:lvl1pPr>
          </a:lstStyle>
          <a:p>
            <a:pPr>
              <a:defRPr/>
            </a:pPr>
            <a:fld id="{C293BF3B-01DC-40E9-B3F6-D7416A4C5548}" type="slidenum">
              <a:rPr lang="en-US" altLang="x-none"/>
              <a:pPr>
                <a:defRPr/>
              </a:pPr>
              <a:t>‹#›</a:t>
            </a:fld>
            <a:endParaRPr lang="en-US" altLang="x-none"/>
          </a:p>
        </p:txBody>
      </p:sp>
    </p:spTree>
    <p:extLst>
      <p:ext uri="{BB962C8B-B14F-4D97-AF65-F5344CB8AC3E}">
        <p14:creationId xmlns:p14="http://schemas.microsoft.com/office/powerpoint/2010/main" val="54024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6096000" y="0"/>
            <a:ext cx="6096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charset="0"/>
                <a:ea typeface="ＭＳ Ｐゴシック" charset="-128"/>
                <a:sym typeface="Arial" charset="0"/>
              </a:defRPr>
            </a:lvl1pPr>
            <a:lvl2pPr marL="742950" indent="-285750" eaLnBrk="0" hangingPunct="0">
              <a:defRPr sz="1400">
                <a:solidFill>
                  <a:srgbClr val="000000"/>
                </a:solidFill>
                <a:latin typeface="Arial" charset="0"/>
                <a:ea typeface="ＭＳ Ｐゴシック" charset="-128"/>
                <a:sym typeface="Arial" charset="0"/>
              </a:defRPr>
            </a:lvl2pPr>
            <a:lvl3pPr marL="1143000" indent="-228600" eaLnBrk="0" hangingPunct="0">
              <a:defRPr sz="1400">
                <a:solidFill>
                  <a:srgbClr val="000000"/>
                </a:solidFill>
                <a:latin typeface="Arial" charset="0"/>
                <a:ea typeface="ＭＳ Ｐゴシック" charset="-128"/>
                <a:sym typeface="Arial" charset="0"/>
              </a:defRPr>
            </a:lvl3pPr>
            <a:lvl4pPr marL="1600200" indent="-228600" eaLnBrk="0" hangingPunct="0">
              <a:defRPr sz="1400">
                <a:solidFill>
                  <a:srgbClr val="000000"/>
                </a:solidFill>
                <a:latin typeface="Arial" charset="0"/>
                <a:ea typeface="ＭＳ Ｐゴシック" charset="-128"/>
                <a:sym typeface="Arial" charset="0"/>
              </a:defRPr>
            </a:lvl4pPr>
            <a:lvl5pPr marL="2057400" indent="-228600" eaLnBrk="0" hangingPunct="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1" fontAlgn="base" hangingPunct="1">
              <a:spcBef>
                <a:spcPct val="0"/>
              </a:spcBef>
              <a:spcAft>
                <a:spcPct val="0"/>
              </a:spcAft>
              <a:defRPr/>
            </a:pPr>
            <a:endParaRPr lang="x-none" altLang="x-none" sz="1867"/>
          </a:p>
        </p:txBody>
      </p:sp>
      <p:sp>
        <p:nvSpPr>
          <p:cNvPr id="37" name="Shape 37"/>
          <p:cNvSpPr txBox="1">
            <a:spLocks noGrp="1"/>
          </p:cNvSpPr>
          <p:nvPr>
            <p:ph type="title"/>
          </p:nvPr>
        </p:nvSpPr>
        <p:spPr>
          <a:xfrm>
            <a:off x="354000" y="1644233"/>
            <a:ext cx="5393600" cy="1976400"/>
          </a:xfrm>
          <a:prstGeom prst="rect">
            <a:avLst/>
          </a:prstGeom>
        </p:spPr>
        <p:txBody>
          <a:bodyPr anchor="b"/>
          <a:lstStyle>
            <a:lvl1pPr lvl="0" algn="ctr">
              <a:spcBef>
                <a:spcPts val="0"/>
              </a:spcBef>
              <a:buSzPct val="100000"/>
              <a:defRPr sz="48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r>
              <a:rPr lang="en-US"/>
              <a:t>Click to edit Master title style</a:t>
            </a:r>
            <a:endParaRPr dirty="0"/>
          </a:p>
        </p:txBody>
      </p:sp>
      <p:sp>
        <p:nvSpPr>
          <p:cNvPr id="38" name="Shape 38"/>
          <p:cNvSpPr txBox="1">
            <a:spLocks noGrp="1"/>
          </p:cNvSpPr>
          <p:nvPr>
            <p:ph type="subTitle" idx="1"/>
          </p:nvPr>
        </p:nvSpPr>
        <p:spPr>
          <a:xfrm>
            <a:off x="354000" y="3737435"/>
            <a:ext cx="5393600" cy="1646800"/>
          </a:xfrm>
          <a:prstGeom prst="rect">
            <a:avLst/>
          </a:prstGeom>
        </p:spPr>
        <p:txBody>
          <a:bodyPr/>
          <a:lstStyle>
            <a:lvl1pPr lvl="0" algn="ctr">
              <a:lnSpc>
                <a:spcPct val="100000"/>
              </a:lnSpc>
              <a:spcBef>
                <a:spcPts val="0"/>
              </a:spcBef>
              <a:spcAft>
                <a:spcPts val="0"/>
              </a:spcAft>
              <a:buSzPct val="100000"/>
              <a:buNone/>
              <a:defRPr sz="2667"/>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9" name="Shape 39"/>
          <p:cNvSpPr txBox="1">
            <a:spLocks noGrp="1"/>
          </p:cNvSpPr>
          <p:nvPr>
            <p:ph type="body" idx="2"/>
          </p:nvPr>
        </p:nvSpPr>
        <p:spPr>
          <a:xfrm>
            <a:off x="6586000" y="965435"/>
            <a:ext cx="5116000" cy="4926800"/>
          </a:xfrm>
          <a:prstGeom prst="rect">
            <a:avLst/>
          </a:prstGeom>
        </p:spPr>
        <p:txBody>
          <a:bodyPr anchor="ctr"/>
          <a:lstStyle>
            <a:lvl1pPr lvl="0">
              <a:spcBef>
                <a:spcPts val="0"/>
              </a:spcBef>
              <a:defRPr sz="2133"/>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6" name="Shape 40"/>
          <p:cNvSpPr txBox="1">
            <a:spLocks noGrp="1"/>
          </p:cNvSpPr>
          <p:nvPr>
            <p:ph type="sldNum" idx="10"/>
          </p:nvPr>
        </p:nvSpPr>
        <p:spPr>
          <a:xfrm>
            <a:off x="11296651" y="6216651"/>
            <a:ext cx="732367" cy="524933"/>
          </a:xfrm>
        </p:spPr>
        <p:txBody>
          <a:bodyPr/>
          <a:lstStyle>
            <a:lvl1pPr algn="l">
              <a:defRPr sz="1867">
                <a:solidFill>
                  <a:srgbClr val="000000"/>
                </a:solidFill>
              </a:defRPr>
            </a:lvl1pPr>
          </a:lstStyle>
          <a:p>
            <a:pPr>
              <a:defRPr/>
            </a:pPr>
            <a:fld id="{23BBCD70-83DF-4317-9307-BD82BBE100DB}" type="slidenum">
              <a:rPr lang="en-US" altLang="x-none"/>
              <a:pPr>
                <a:defRPr/>
              </a:pPr>
              <a:t>‹#›</a:t>
            </a:fld>
            <a:endParaRPr lang="en-US" altLang="x-none"/>
          </a:p>
        </p:txBody>
      </p:sp>
    </p:spTree>
    <p:extLst>
      <p:ext uri="{BB962C8B-B14F-4D97-AF65-F5344CB8AC3E}">
        <p14:creationId xmlns:p14="http://schemas.microsoft.com/office/powerpoint/2010/main" val="38732931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full-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hape 30"/>
          <p:cNvSpPr txBox="1">
            <a:spLocks noGrp="1"/>
          </p:cNvSpPr>
          <p:nvPr>
            <p:ph type="body" idx="1"/>
          </p:nvPr>
        </p:nvSpPr>
        <p:spPr>
          <a:xfrm>
            <a:off x="415600" y="2356602"/>
            <a:ext cx="11360800" cy="3679625"/>
          </a:xfrm>
          <a:prstGeom prst="rect">
            <a:avLst/>
          </a:prstGeom>
        </p:spPr>
        <p:txBody>
          <a:bodyPr/>
          <a:lstStyle>
            <a:lvl1pPr lvl="0">
              <a:spcBef>
                <a:spcPts val="0"/>
              </a:spcBef>
              <a:buSzPct val="100000"/>
              <a:defRPr sz="2133"/>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a:t>Click to edit Master text styles</a:t>
            </a:r>
          </a:p>
        </p:txBody>
      </p:sp>
      <p:sp>
        <p:nvSpPr>
          <p:cNvPr id="5" name="Shape 8"/>
          <p:cNvSpPr txBox="1">
            <a:spLocks noGrp="1"/>
          </p:cNvSpPr>
          <p:nvPr>
            <p:ph type="sldNum" idx="13"/>
          </p:nvPr>
        </p:nvSpPr>
        <p:spPr>
          <a:ln/>
        </p:spPr>
        <p:txBody>
          <a:bodyPr/>
          <a:lstStyle>
            <a:lvl1pPr>
              <a:defRPr/>
            </a:lvl1pPr>
          </a:lstStyle>
          <a:p>
            <a:pPr>
              <a:defRPr/>
            </a:pPr>
            <a:fld id="{EC8208EB-9694-479D-A4BD-E641C01F5E1F}" type="slidenum">
              <a:rPr lang="en-US" altLang="x-none"/>
              <a:pPr>
                <a:defRPr/>
              </a:pPr>
              <a:t>‹#›</a:t>
            </a:fld>
            <a:endParaRPr lang="en-US" altLang="x-none"/>
          </a:p>
        </p:txBody>
      </p:sp>
    </p:spTree>
    <p:extLst>
      <p:ext uri="{BB962C8B-B14F-4D97-AF65-F5344CB8AC3E}">
        <p14:creationId xmlns:p14="http://schemas.microsoft.com/office/powerpoint/2010/main" val="130333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 column, half width">
    <p:spTree>
      <p:nvGrpSpPr>
        <p:cNvPr id="1" name="Shape 28"/>
        <p:cNvGrpSpPr/>
        <p:nvPr/>
      </p:nvGrpSpPr>
      <p:grpSpPr>
        <a:xfrm>
          <a:off x="0" y="0"/>
          <a:ext cx="0" cy="0"/>
          <a:chOff x="0" y="0"/>
          <a:chExt cx="0" cy="0"/>
        </a:xfrm>
      </p:grpSpPr>
      <p:sp>
        <p:nvSpPr>
          <p:cNvPr id="6" name="Shape 30"/>
          <p:cNvSpPr txBox="1">
            <a:spLocks noGrp="1"/>
          </p:cNvSpPr>
          <p:nvPr>
            <p:ph type="body" idx="13"/>
          </p:nvPr>
        </p:nvSpPr>
        <p:spPr>
          <a:xfrm>
            <a:off x="415601" y="2349666"/>
            <a:ext cx="5546716" cy="3679625"/>
          </a:xfrm>
          <a:prstGeom prst="rect">
            <a:avLst/>
          </a:prstGeom>
        </p:spPr>
        <p:txBody>
          <a:bodyPr/>
          <a:lstStyle>
            <a:lvl1pPr lvl="0">
              <a:spcBef>
                <a:spcPts val="0"/>
              </a:spcBef>
              <a:buSzPct val="100000"/>
              <a:defRPr sz="2133"/>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a:t>Click to edit Master text styles</a:t>
            </a:r>
          </a:p>
        </p:txBody>
      </p:sp>
      <p:sp>
        <p:nvSpPr>
          <p:cNvPr id="5" name="Title 1"/>
          <p:cNvSpPr>
            <a:spLocks noGrp="1"/>
          </p:cNvSpPr>
          <p:nvPr>
            <p:ph type="title"/>
          </p:nvPr>
        </p:nvSpPr>
        <p:spPr>
          <a:xfrm>
            <a:off x="415600" y="1359535"/>
            <a:ext cx="11360800" cy="763600"/>
          </a:xfrm>
        </p:spPr>
        <p:txBody>
          <a:bodyPr/>
          <a:lstStyle/>
          <a:p>
            <a:r>
              <a:rPr lang="en-US"/>
              <a:t>Click to edit Master title style</a:t>
            </a:r>
            <a:endParaRPr lang="en-US" dirty="0"/>
          </a:p>
        </p:txBody>
      </p:sp>
      <p:sp>
        <p:nvSpPr>
          <p:cNvPr id="4" name="Shape 31"/>
          <p:cNvSpPr txBox="1">
            <a:spLocks noGrp="1"/>
          </p:cNvSpPr>
          <p:nvPr>
            <p:ph type="sldNum" idx="14"/>
          </p:nvPr>
        </p:nvSpPr>
        <p:spPr>
          <a:xfrm>
            <a:off x="11296651" y="6036734"/>
            <a:ext cx="732367" cy="524933"/>
          </a:xfrm>
        </p:spPr>
        <p:txBody>
          <a:bodyPr/>
          <a:lstStyle>
            <a:lvl1pPr algn="l">
              <a:defRPr sz="1867">
                <a:solidFill>
                  <a:srgbClr val="000000"/>
                </a:solidFill>
              </a:defRPr>
            </a:lvl1pPr>
          </a:lstStyle>
          <a:p>
            <a:pPr>
              <a:defRPr/>
            </a:pPr>
            <a:fld id="{9CB7280C-BE47-4692-B245-6B57BDE04FEB}" type="slidenum">
              <a:rPr lang="en-US" altLang="x-none"/>
              <a:pPr>
                <a:defRPr/>
              </a:pPr>
              <a:t>‹#›</a:t>
            </a:fld>
            <a:endParaRPr lang="en-US" altLang="x-none"/>
          </a:p>
        </p:txBody>
      </p:sp>
    </p:spTree>
    <p:extLst>
      <p:ext uri="{BB962C8B-B14F-4D97-AF65-F5344CB8AC3E}">
        <p14:creationId xmlns:p14="http://schemas.microsoft.com/office/powerpoint/2010/main" val="14311724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415600" y="1359535"/>
            <a:ext cx="11360800" cy="763600"/>
          </a:xfrm>
        </p:spPr>
        <p:txBody>
          <a:bodyPr/>
          <a:lstStyle/>
          <a:p>
            <a:r>
              <a:rPr lang="en-US"/>
              <a:t>Click to edit Master title style</a:t>
            </a:r>
            <a:endParaRPr lang="en-US" dirty="0"/>
          </a:p>
        </p:txBody>
      </p:sp>
      <p:sp>
        <p:nvSpPr>
          <p:cNvPr id="8" name="Shape 30"/>
          <p:cNvSpPr txBox="1">
            <a:spLocks noGrp="1"/>
          </p:cNvSpPr>
          <p:nvPr>
            <p:ph type="body" idx="12"/>
          </p:nvPr>
        </p:nvSpPr>
        <p:spPr>
          <a:xfrm>
            <a:off x="415601" y="2349666"/>
            <a:ext cx="5546716" cy="3679625"/>
          </a:xfrm>
          <a:prstGeom prst="rect">
            <a:avLst/>
          </a:prstGeom>
        </p:spPr>
        <p:txBody>
          <a:bodyPr/>
          <a:lstStyle>
            <a:lvl1pPr lvl="0">
              <a:spcBef>
                <a:spcPts val="0"/>
              </a:spcBef>
              <a:buSzPct val="100000"/>
              <a:defRPr sz="2133"/>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a:t>Click to edit Master text styles</a:t>
            </a:r>
          </a:p>
        </p:txBody>
      </p:sp>
      <p:sp>
        <p:nvSpPr>
          <p:cNvPr id="9" name="Shape 30"/>
          <p:cNvSpPr txBox="1">
            <a:spLocks noGrp="1"/>
          </p:cNvSpPr>
          <p:nvPr>
            <p:ph type="body" idx="13"/>
          </p:nvPr>
        </p:nvSpPr>
        <p:spPr>
          <a:xfrm>
            <a:off x="6229685" y="2349666"/>
            <a:ext cx="5546716" cy="3679625"/>
          </a:xfrm>
          <a:prstGeom prst="rect">
            <a:avLst/>
          </a:prstGeom>
        </p:spPr>
        <p:txBody>
          <a:bodyPr/>
          <a:lstStyle>
            <a:lvl1pPr lvl="0">
              <a:spcBef>
                <a:spcPts val="0"/>
              </a:spcBef>
              <a:buSzPct val="100000"/>
              <a:defRPr sz="2133"/>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a:t>Click to edit Master text styles</a:t>
            </a:r>
          </a:p>
        </p:txBody>
      </p:sp>
      <p:sp>
        <p:nvSpPr>
          <p:cNvPr id="5" name="Shape 8"/>
          <p:cNvSpPr txBox="1">
            <a:spLocks noGrp="1"/>
          </p:cNvSpPr>
          <p:nvPr>
            <p:ph type="sldNum" idx="14"/>
          </p:nvPr>
        </p:nvSpPr>
        <p:spPr>
          <a:ln/>
        </p:spPr>
        <p:txBody>
          <a:bodyPr/>
          <a:lstStyle>
            <a:lvl1pPr>
              <a:defRPr/>
            </a:lvl1pPr>
          </a:lstStyle>
          <a:p>
            <a:pPr>
              <a:defRPr/>
            </a:pPr>
            <a:fld id="{9AFC27A4-0061-4BB9-8955-A88CCA11AD90}" type="slidenum">
              <a:rPr lang="en-US" altLang="x-none"/>
              <a:pPr>
                <a:defRPr/>
              </a:pPr>
              <a:t>‹#›</a:t>
            </a:fld>
            <a:endParaRPr lang="en-US" altLang="x-none"/>
          </a:p>
        </p:txBody>
      </p:sp>
    </p:spTree>
    <p:extLst>
      <p:ext uri="{BB962C8B-B14F-4D97-AF65-F5344CB8AC3E}">
        <p14:creationId xmlns:p14="http://schemas.microsoft.com/office/powerpoint/2010/main" val="132188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photos">
    <p:spTree>
      <p:nvGrpSpPr>
        <p:cNvPr id="1" name=""/>
        <p:cNvGrpSpPr/>
        <p:nvPr/>
      </p:nvGrpSpPr>
      <p:grpSpPr>
        <a:xfrm>
          <a:off x="0" y="0"/>
          <a:ext cx="0" cy="0"/>
          <a:chOff x="0" y="0"/>
          <a:chExt cx="0" cy="0"/>
        </a:xfrm>
      </p:grpSpPr>
      <p:sp>
        <p:nvSpPr>
          <p:cNvPr id="4" name="Title 1"/>
          <p:cNvSpPr txBox="1">
            <a:spLocks/>
          </p:cNvSpPr>
          <p:nvPr/>
        </p:nvSpPr>
        <p:spPr bwMode="auto">
          <a:xfrm>
            <a:off x="414867" y="1358900"/>
            <a:ext cx="11362267" cy="764117"/>
          </a:xfrm>
          <a:prstGeom prst="rect">
            <a:avLst/>
          </a:prstGeom>
          <a:noFill/>
          <a:ln>
            <a:noFill/>
          </a:ln>
          <a:extLst>
            <a:ext uri="{909E8E84-426E-40dd-AFC4-6F175D3DCCD1}"/>
            <a:ext uri="{91240B29-F687-4f45-9708-019B960494DF}"/>
          </a:extLst>
        </p:spPr>
        <p:txBody>
          <a:bodyPr lIns="121900" tIns="121900" rIns="121900" bIns="121900"/>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buClr>
                <a:srgbClr val="000000"/>
              </a:buClr>
              <a:buSzPct val="100000"/>
              <a:defRPr/>
            </a:pPr>
            <a:r>
              <a:rPr lang="en-US" sz="3733"/>
              <a:t>Click to add title</a:t>
            </a:r>
          </a:p>
        </p:txBody>
      </p:sp>
      <p:sp>
        <p:nvSpPr>
          <p:cNvPr id="5" name="Title 1"/>
          <p:cNvSpPr txBox="1">
            <a:spLocks/>
          </p:cNvSpPr>
          <p:nvPr/>
        </p:nvSpPr>
        <p:spPr bwMode="auto">
          <a:xfrm>
            <a:off x="414867" y="1358900"/>
            <a:ext cx="11362267" cy="764117"/>
          </a:xfrm>
          <a:prstGeom prst="rect">
            <a:avLst/>
          </a:prstGeom>
          <a:noFill/>
          <a:ln>
            <a:noFill/>
          </a:ln>
          <a:extLst>
            <a:ext uri="{909E8E84-426E-40dd-AFC4-6F175D3DCCD1}"/>
            <a:ext uri="{91240B29-F687-4f45-9708-019B960494DF}"/>
          </a:extLst>
        </p:spPr>
        <p:txBody>
          <a:bodyPr lIns="121900" tIns="121900" rIns="121900" bIns="121900"/>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buClr>
                <a:srgbClr val="000000"/>
              </a:buClr>
              <a:buSzPct val="100000"/>
              <a:defRPr/>
            </a:pPr>
            <a:r>
              <a:rPr lang="en-US" sz="3733"/>
              <a:t>Click to add title</a:t>
            </a:r>
          </a:p>
        </p:txBody>
      </p:sp>
      <p:sp>
        <p:nvSpPr>
          <p:cNvPr id="8" name="Picture Placeholder 7"/>
          <p:cNvSpPr>
            <a:spLocks noGrp="1"/>
          </p:cNvSpPr>
          <p:nvPr>
            <p:ph type="pic" sz="quarter" idx="14"/>
          </p:nvPr>
        </p:nvSpPr>
        <p:spPr>
          <a:xfrm>
            <a:off x="545799" y="2349501"/>
            <a:ext cx="5547784" cy="3678767"/>
          </a:xfrm>
        </p:spPr>
        <p:txBody>
          <a:bodyPr/>
          <a:lstStyle/>
          <a:p>
            <a:pPr lvl="0"/>
            <a:r>
              <a:rPr lang="en-US" noProof="0">
                <a:sym typeface="Arial"/>
              </a:rPr>
              <a:t>Drag picture to placeholder or click icon to add</a:t>
            </a:r>
          </a:p>
        </p:txBody>
      </p:sp>
      <p:sp>
        <p:nvSpPr>
          <p:cNvPr id="9" name="Picture Placeholder 7"/>
          <p:cNvSpPr>
            <a:spLocks noGrp="1"/>
          </p:cNvSpPr>
          <p:nvPr>
            <p:ph type="pic" sz="quarter" idx="15"/>
          </p:nvPr>
        </p:nvSpPr>
        <p:spPr>
          <a:xfrm>
            <a:off x="6296783" y="2349501"/>
            <a:ext cx="5547784" cy="3678767"/>
          </a:xfrm>
        </p:spPr>
        <p:txBody>
          <a:bodyPr/>
          <a:lstStyle/>
          <a:p>
            <a:pPr lvl="0"/>
            <a:r>
              <a:rPr lang="en-US" noProof="0">
                <a:sym typeface="Arial"/>
              </a:rPr>
              <a:t>Drag picture to placeholder or click icon to add</a:t>
            </a:r>
          </a:p>
        </p:txBody>
      </p:sp>
      <p:sp>
        <p:nvSpPr>
          <p:cNvPr id="6" name="Slide Number Placeholder 2"/>
          <p:cNvSpPr>
            <a:spLocks noGrp="1"/>
          </p:cNvSpPr>
          <p:nvPr>
            <p:ph type="sldNum" idx="16"/>
          </p:nvPr>
        </p:nvSpPr>
        <p:spPr/>
        <p:txBody>
          <a:bodyPr/>
          <a:lstStyle>
            <a:lvl1pPr>
              <a:defRPr/>
            </a:lvl1pPr>
          </a:lstStyle>
          <a:p>
            <a:pPr>
              <a:defRPr/>
            </a:pPr>
            <a:fld id="{F362B5E1-BFB8-4C28-8577-867FC9A3F876}" type="slidenum">
              <a:rPr lang="en-US" altLang="x-none"/>
              <a:pPr>
                <a:defRPr/>
              </a:pPr>
              <a:t>‹#›</a:t>
            </a:fld>
            <a:endParaRPr lang="en-US" altLang="x-none"/>
          </a:p>
        </p:txBody>
      </p:sp>
    </p:spTree>
    <p:extLst>
      <p:ext uri="{BB962C8B-B14F-4D97-AF65-F5344CB8AC3E}">
        <p14:creationId xmlns:p14="http://schemas.microsoft.com/office/powerpoint/2010/main" val="352962365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able Placeholder 4"/>
          <p:cNvSpPr>
            <a:spLocks noGrp="1"/>
          </p:cNvSpPr>
          <p:nvPr>
            <p:ph type="tbl" sz="quarter" idx="11"/>
          </p:nvPr>
        </p:nvSpPr>
        <p:spPr>
          <a:xfrm>
            <a:off x="415600" y="2277534"/>
            <a:ext cx="11361533" cy="3771900"/>
          </a:xfrm>
        </p:spPr>
        <p:txBody>
          <a:bodyPr/>
          <a:lstStyle/>
          <a:p>
            <a:pPr lvl="0"/>
            <a:r>
              <a:rPr lang="en-US" noProof="0">
                <a:sym typeface="Arial"/>
              </a:rPr>
              <a:t>Click icon to add table</a:t>
            </a:r>
          </a:p>
        </p:txBody>
      </p:sp>
      <p:sp>
        <p:nvSpPr>
          <p:cNvPr id="4" name="Shape 8"/>
          <p:cNvSpPr txBox="1">
            <a:spLocks noGrp="1"/>
          </p:cNvSpPr>
          <p:nvPr>
            <p:ph type="sldNum" idx="13"/>
          </p:nvPr>
        </p:nvSpPr>
        <p:spPr>
          <a:ln/>
        </p:spPr>
        <p:txBody>
          <a:bodyPr/>
          <a:lstStyle>
            <a:lvl1pPr>
              <a:defRPr/>
            </a:lvl1pPr>
          </a:lstStyle>
          <a:p>
            <a:pPr>
              <a:defRPr/>
            </a:pPr>
            <a:fld id="{6F152342-44AF-4ADF-834A-9EBFDCB6894A}" type="slidenum">
              <a:rPr lang="en-US" altLang="x-none"/>
              <a:pPr>
                <a:defRPr/>
              </a:pPr>
              <a:t>‹#›</a:t>
            </a:fld>
            <a:endParaRPr lang="en-US" altLang="x-none"/>
          </a:p>
        </p:txBody>
      </p:sp>
    </p:spTree>
    <p:extLst>
      <p:ext uri="{BB962C8B-B14F-4D97-AF65-F5344CB8AC3E}">
        <p14:creationId xmlns:p14="http://schemas.microsoft.com/office/powerpoint/2010/main" val="39626977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220515"/>
            <a:ext cx="10881009" cy="806800"/>
          </a:xfrm>
          <a:prstGeom prst="rect">
            <a:avLst/>
          </a:prstGeom>
        </p:spPr>
        <p:txBody>
          <a:bodyPr anchor="ctr"/>
          <a:lstStyle>
            <a:lvl1pPr lvl="0">
              <a:lnSpc>
                <a:spcPct val="100000"/>
              </a:lnSpc>
              <a:spcBef>
                <a:spcPts val="0"/>
              </a:spcBef>
              <a:spcAft>
                <a:spcPts val="0"/>
              </a:spcAft>
              <a:buNone/>
              <a:defRPr sz="2133"/>
            </a:lvl1pPr>
          </a:lstStyle>
          <a:p>
            <a:pPr lvl="0"/>
            <a:r>
              <a:rPr lang="en-US"/>
              <a:t>Click to edit Master text styles</a:t>
            </a:r>
          </a:p>
        </p:txBody>
      </p:sp>
      <p:sp>
        <p:nvSpPr>
          <p:cNvPr id="3" name="Shape 43"/>
          <p:cNvSpPr txBox="1">
            <a:spLocks noGrp="1"/>
          </p:cNvSpPr>
          <p:nvPr>
            <p:ph type="sldNum" idx="10"/>
          </p:nvPr>
        </p:nvSpPr>
        <p:spPr>
          <a:xfrm>
            <a:off x="11296651" y="6028268"/>
            <a:ext cx="732367" cy="522817"/>
          </a:xfrm>
        </p:spPr>
        <p:txBody>
          <a:bodyPr/>
          <a:lstStyle>
            <a:lvl1pPr algn="l">
              <a:defRPr sz="1867">
                <a:solidFill>
                  <a:srgbClr val="000000"/>
                </a:solidFill>
              </a:defRPr>
            </a:lvl1pPr>
          </a:lstStyle>
          <a:p>
            <a:pPr>
              <a:defRPr/>
            </a:pPr>
            <a:fld id="{B1742CFA-0A43-4DA8-AC6A-0B508761A0E2}" type="slidenum">
              <a:rPr lang="en-US" altLang="x-none"/>
              <a:pPr>
                <a:defRPr/>
              </a:pPr>
              <a:t>‹#›</a:t>
            </a:fld>
            <a:endParaRPr lang="en-US" altLang="x-none"/>
          </a:p>
        </p:txBody>
      </p:sp>
    </p:spTree>
    <p:extLst>
      <p:ext uri="{BB962C8B-B14F-4D97-AF65-F5344CB8AC3E}">
        <p14:creationId xmlns:p14="http://schemas.microsoft.com/office/powerpoint/2010/main" val="25285061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2CF0-04F1-4C0E-9D2C-1581641B8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CBE18-7241-44A7-B75B-D5A03BFB3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46161-6BE7-4ACE-8705-6A087BCCAD37}"/>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EB9EBD21-0751-4B2A-83D0-764ADBB46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3F0B-3969-43BF-872A-3E96A316530F}"/>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65102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a:xfrm>
            <a:off x="11296651" y="6021918"/>
            <a:ext cx="732367" cy="524933"/>
          </a:xfrm>
        </p:spPr>
        <p:txBody>
          <a:bodyPr/>
          <a:lstStyle>
            <a:lvl1pPr algn="l">
              <a:defRPr sz="1867">
                <a:solidFill>
                  <a:srgbClr val="000000"/>
                </a:solidFill>
              </a:defRPr>
            </a:lvl1pPr>
          </a:lstStyle>
          <a:p>
            <a:pPr>
              <a:defRPr/>
            </a:pPr>
            <a:fld id="{680939C0-BD2E-46EC-9E8C-C0EBC54EF62B}" type="slidenum">
              <a:rPr lang="en-US" altLang="x-none"/>
              <a:pPr>
                <a:defRPr/>
              </a:pPr>
              <a:t>‹#›</a:t>
            </a:fld>
            <a:endParaRPr lang="en-US" altLang="x-none"/>
          </a:p>
        </p:txBody>
      </p:sp>
    </p:spTree>
    <p:extLst>
      <p:ext uri="{BB962C8B-B14F-4D97-AF65-F5344CB8AC3E}">
        <p14:creationId xmlns:p14="http://schemas.microsoft.com/office/powerpoint/2010/main" val="361060567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68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639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274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701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274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65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73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33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9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4167-49C1-40DD-B433-8D990FE7A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ADCDF-31CE-41FF-80FE-9EB44ECEC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A16E7-5CC6-4964-A5BD-B9DB43C8844C}"/>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C8B62B54-A9AA-43C6-963D-4D7D35856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CFF3E-F203-459A-90F1-7DAAEA80A6DF}"/>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238566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63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19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1C77-4F69-4B69-89A5-8F82CB251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790A0-AC7B-4AE5-95C9-100A5C9E9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A15D9-F18A-45DA-A73B-CA06406344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A0321-41F9-4118-A4FC-A0BF3AC9DFA6}"/>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6" name="Footer Placeholder 5">
            <a:extLst>
              <a:ext uri="{FF2B5EF4-FFF2-40B4-BE49-F238E27FC236}">
                <a16:creationId xmlns:a16="http://schemas.microsoft.com/office/drawing/2014/main" id="{B22BE311-EA1A-4BA2-B542-7D31B362E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34D12-8FCF-4504-90C1-6EFDE81EC8F2}"/>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403830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ACF7-5C8A-4627-85BC-82784BFDA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2FDD2B-01B0-4AD2-9ED9-444BE5047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1993B-3A6D-4956-9158-299A0EC9C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9A8D2-9CCF-4391-A762-4065F0137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4B6B8-26E6-4DE0-8F4E-5FB80C2DD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747B80-58E5-4103-BEB3-CC2F8917E57D}"/>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8" name="Footer Placeholder 7">
            <a:extLst>
              <a:ext uri="{FF2B5EF4-FFF2-40B4-BE49-F238E27FC236}">
                <a16:creationId xmlns:a16="http://schemas.microsoft.com/office/drawing/2014/main" id="{1012B9B9-EDB9-434C-BDAD-386FF5C2D9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0C465-580A-4DE3-9348-C913D7FBA953}"/>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115336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4430-848D-4F95-853B-4ADED37EB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022151-4297-4CAE-9F52-188ACF3BCC67}"/>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4" name="Footer Placeholder 3">
            <a:extLst>
              <a:ext uri="{FF2B5EF4-FFF2-40B4-BE49-F238E27FC236}">
                <a16:creationId xmlns:a16="http://schemas.microsoft.com/office/drawing/2014/main" id="{72BC7E7C-1CEE-4313-BE82-822BE6E379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45EFC-C759-4DA3-B160-67DFE94849C0}"/>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173422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D4108-7F6A-4891-AD3E-6F738C35BF2C}"/>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3" name="Footer Placeholder 2">
            <a:extLst>
              <a:ext uri="{FF2B5EF4-FFF2-40B4-BE49-F238E27FC236}">
                <a16:creationId xmlns:a16="http://schemas.microsoft.com/office/drawing/2014/main" id="{BE3C4E17-F7C2-4BE8-85AE-D383D7E44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45D48D-97A1-4D77-8839-2FD4FFA10BD1}"/>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236755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48A6-4729-4D9D-9E7F-2CE03B342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91905-DA46-440C-8C25-86BED4423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8316D-45D5-4D0D-B031-2E26EDC26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11C69-5507-4CD0-B1DF-7E3B0728643F}"/>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6" name="Footer Placeholder 5">
            <a:extLst>
              <a:ext uri="{FF2B5EF4-FFF2-40B4-BE49-F238E27FC236}">
                <a16:creationId xmlns:a16="http://schemas.microsoft.com/office/drawing/2014/main" id="{5A74241B-16FD-43B6-A979-A6D510360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89A13-15D4-4E0E-9772-346C2ABEB290}"/>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101838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8B29-60AC-4180-AE1C-658B3A060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1B7EB3-8931-461D-91EA-DEA0B2998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6595C-2989-4432-9EEC-F086C5E4A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29A2B-FB50-4865-B59E-3D82CB69211B}"/>
              </a:ext>
            </a:extLst>
          </p:cNvPr>
          <p:cNvSpPr>
            <a:spLocks noGrp="1"/>
          </p:cNvSpPr>
          <p:nvPr>
            <p:ph type="dt" sz="half" idx="10"/>
          </p:nvPr>
        </p:nvSpPr>
        <p:spPr/>
        <p:txBody>
          <a:bodyPr/>
          <a:lstStyle/>
          <a:p>
            <a:fld id="{9544E874-E728-4854-A562-A1E31DC32453}" type="datetimeFigureOut">
              <a:rPr lang="en-US" smtClean="0"/>
              <a:t>3/13/2025</a:t>
            </a:fld>
            <a:endParaRPr lang="en-US"/>
          </a:p>
        </p:txBody>
      </p:sp>
      <p:sp>
        <p:nvSpPr>
          <p:cNvPr id="6" name="Footer Placeholder 5">
            <a:extLst>
              <a:ext uri="{FF2B5EF4-FFF2-40B4-BE49-F238E27FC236}">
                <a16:creationId xmlns:a16="http://schemas.microsoft.com/office/drawing/2014/main" id="{3DA48D04-837A-4CD8-9346-2D9B1E5B8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ABB58-DA09-476F-9D9B-2D8D250C1519}"/>
              </a:ext>
            </a:extLst>
          </p:cNvPr>
          <p:cNvSpPr>
            <a:spLocks noGrp="1"/>
          </p:cNvSpPr>
          <p:nvPr>
            <p:ph type="sldNum" sz="quarter" idx="12"/>
          </p:nvPr>
        </p:nvSpPr>
        <p:spPr/>
        <p:txBody>
          <a:bodyPr/>
          <a:lstStyle/>
          <a:p>
            <a:fld id="{E58B44A1-8A1B-4F31-BC83-11A3D5771657}" type="slidenum">
              <a:rPr lang="en-US" smtClean="0"/>
              <a:t>‹#›</a:t>
            </a:fld>
            <a:endParaRPr lang="en-US"/>
          </a:p>
        </p:txBody>
      </p:sp>
    </p:spTree>
    <p:extLst>
      <p:ext uri="{BB962C8B-B14F-4D97-AF65-F5344CB8AC3E}">
        <p14:creationId xmlns:p14="http://schemas.microsoft.com/office/powerpoint/2010/main" val="90483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41DA1-3C5D-4BFF-BBBC-4AB879B07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E0B4F-A2CE-4901-A84C-B6ED2373B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5EF8D-675E-4DE6-8E69-017E5BEC1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E874-E728-4854-A562-A1E31DC32453}" type="datetimeFigureOut">
              <a:rPr lang="en-US" smtClean="0"/>
              <a:t>3/13/2025</a:t>
            </a:fld>
            <a:endParaRPr lang="en-US"/>
          </a:p>
        </p:txBody>
      </p:sp>
      <p:sp>
        <p:nvSpPr>
          <p:cNvPr id="5" name="Footer Placeholder 4">
            <a:extLst>
              <a:ext uri="{FF2B5EF4-FFF2-40B4-BE49-F238E27FC236}">
                <a16:creationId xmlns:a16="http://schemas.microsoft.com/office/drawing/2014/main" id="{CF2246FB-6627-402D-AAF5-86C6B40A3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75031C-2FC2-4208-9A68-912EECCBB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B44A1-8A1B-4F31-BC83-11A3D5771657}" type="slidenum">
              <a:rPr lang="en-US" smtClean="0"/>
              <a:t>‹#›</a:t>
            </a:fld>
            <a:endParaRPr lang="en-US"/>
          </a:p>
        </p:txBody>
      </p:sp>
    </p:spTree>
    <p:extLst>
      <p:ext uri="{BB962C8B-B14F-4D97-AF65-F5344CB8AC3E}">
        <p14:creationId xmlns:p14="http://schemas.microsoft.com/office/powerpoint/2010/main" val="310300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414867" y="1358900"/>
            <a:ext cx="11362267" cy="76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414867" y="2302934"/>
            <a:ext cx="1136226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8"/>
          <p:cNvSpPr txBox="1">
            <a:spLocks noGrp="1"/>
          </p:cNvSpPr>
          <p:nvPr>
            <p:ph type="sldNum" idx="12"/>
          </p:nvPr>
        </p:nvSpPr>
        <p:spPr bwMode="auto">
          <a:xfrm>
            <a:off x="11296651" y="6049434"/>
            <a:ext cx="732367" cy="522817"/>
          </a:xfrm>
          <a:prstGeom prst="rect">
            <a:avLst/>
          </a:prstGeom>
          <a:noFill/>
          <a:ln>
            <a:noFill/>
          </a:ln>
          <a:extLst>
            <a:ext uri="{FAA26D3D-D897-4be2-8F04-BA451C77F1D7}"/>
            <a:ext uri="{909E8E84-426E-40dd-AFC4-6F175D3DCCD1}"/>
            <a:ext uri="{91240B29-F687-4f45-9708-019B960494DF}"/>
          </a:extLst>
        </p:spPr>
        <p:txBody>
          <a:bodyPr vert="horz" wrap="square" lIns="91425" tIns="91425" rIns="91425" bIns="91425" numCol="1" anchor="ctr" anchorCtr="0" compatLnSpc="1">
            <a:prstTxWarp prst="textNoShape">
              <a:avLst/>
            </a:prstTxWarp>
          </a:bodyPr>
          <a:lstStyle>
            <a:lvl1pPr algn="r" eaLnBrk="1" hangingPunct="1">
              <a:defRPr sz="1333">
                <a:solidFill>
                  <a:srgbClr val="595959"/>
                </a:solidFill>
                <a:latin typeface="Arial" charset="0"/>
                <a:ea typeface="ＭＳ Ｐゴシック" charset="-128"/>
                <a:sym typeface="Arial" charset="0"/>
              </a:defRPr>
            </a:lvl1pPr>
          </a:lstStyle>
          <a:p>
            <a:pPr fontAlgn="base">
              <a:spcBef>
                <a:spcPct val="0"/>
              </a:spcBef>
              <a:spcAft>
                <a:spcPct val="0"/>
              </a:spcAft>
              <a:defRPr/>
            </a:pPr>
            <a:fld id="{19CA4EF8-7B53-4071-868B-4AE51F2D3888}" type="slidenum">
              <a:rPr lang="en-US" altLang="x-none"/>
              <a:pPr fontAlgn="base">
                <a:spcBef>
                  <a:spcPct val="0"/>
                </a:spcBef>
                <a:spcAft>
                  <a:spcPct val="0"/>
                </a:spcAft>
                <a:defRPr/>
              </a:pPr>
              <a:t>‹#›</a:t>
            </a:fld>
            <a:endParaRPr lang="en-US" altLang="x-none"/>
          </a:p>
        </p:txBody>
      </p:sp>
      <p:sp>
        <p:nvSpPr>
          <p:cNvPr id="1029" name="Shape 54"/>
          <p:cNvSpPr>
            <a:spLocks noChangeArrowheads="1"/>
          </p:cNvSpPr>
          <p:nvPr/>
        </p:nvSpPr>
        <p:spPr bwMode="auto">
          <a:xfrm>
            <a:off x="0" y="6559552"/>
            <a:ext cx="12192000" cy="298449"/>
          </a:xfrm>
          <a:prstGeom prst="rect">
            <a:avLst/>
          </a:prstGeom>
          <a:solidFill>
            <a:srgbClr val="555555"/>
          </a:solidFill>
          <a:ln w="9525">
            <a:solidFill>
              <a:srgbClr val="595959"/>
            </a:solidFill>
            <a:round/>
            <a:headEnd/>
            <a:tailEnd/>
          </a:ln>
        </p:spPr>
        <p:txBody>
          <a:bodyPr lIns="121900" tIns="121900" rIns="121900" bIns="121900" anchor="ctr"/>
          <a:lstStyle>
            <a:lvl1pPr eaLnBrk="0" hangingPunct="0">
              <a:defRPr sz="1400">
                <a:solidFill>
                  <a:srgbClr val="000000"/>
                </a:solidFill>
                <a:latin typeface="Arial" charset="0"/>
                <a:ea typeface="ＭＳ Ｐゴシック" charset="-128"/>
                <a:sym typeface="Arial" charset="0"/>
              </a:defRPr>
            </a:lvl1pPr>
            <a:lvl2pPr marL="742950" indent="-285750" eaLnBrk="0" hangingPunct="0">
              <a:defRPr sz="1400">
                <a:solidFill>
                  <a:srgbClr val="000000"/>
                </a:solidFill>
                <a:latin typeface="Arial" charset="0"/>
                <a:ea typeface="ＭＳ Ｐゴシック" charset="-128"/>
                <a:sym typeface="Arial" charset="0"/>
              </a:defRPr>
            </a:lvl2pPr>
            <a:lvl3pPr marL="1143000" indent="-228600" eaLnBrk="0" hangingPunct="0">
              <a:defRPr sz="1400">
                <a:solidFill>
                  <a:srgbClr val="000000"/>
                </a:solidFill>
                <a:latin typeface="Arial" charset="0"/>
                <a:ea typeface="ＭＳ Ｐゴシック" charset="-128"/>
                <a:sym typeface="Arial" charset="0"/>
              </a:defRPr>
            </a:lvl3pPr>
            <a:lvl4pPr marL="1600200" indent="-228600" eaLnBrk="0" hangingPunct="0">
              <a:defRPr sz="1400">
                <a:solidFill>
                  <a:srgbClr val="000000"/>
                </a:solidFill>
                <a:latin typeface="Arial" charset="0"/>
                <a:ea typeface="ＭＳ Ｐゴシック" charset="-128"/>
                <a:sym typeface="Arial" charset="0"/>
              </a:defRPr>
            </a:lvl4pPr>
            <a:lvl5pPr marL="2057400" indent="-228600" eaLnBrk="0" hangingPunct="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1" fontAlgn="base" hangingPunct="1">
              <a:spcBef>
                <a:spcPct val="0"/>
              </a:spcBef>
              <a:spcAft>
                <a:spcPct val="0"/>
              </a:spcAft>
              <a:defRPr/>
            </a:pPr>
            <a:endParaRPr lang="x-none" altLang="x-none" sz="1867"/>
          </a:p>
        </p:txBody>
      </p:sp>
      <p:pic>
        <p:nvPicPr>
          <p:cNvPr id="1030" name="Shape 55"/>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l="6317" t="20673" r="6921" b="24609"/>
          <a:stretch>
            <a:fillRect/>
          </a:stretch>
        </p:blipFill>
        <p:spPr bwMode="auto">
          <a:xfrm>
            <a:off x="44452" y="65618"/>
            <a:ext cx="5937249"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056218"/>
            <a:ext cx="12192000" cy="1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Shape 54"/>
          <p:cNvSpPr>
            <a:spLocks noChangeArrowheads="1"/>
          </p:cNvSpPr>
          <p:nvPr/>
        </p:nvSpPr>
        <p:spPr bwMode="auto">
          <a:xfrm>
            <a:off x="0" y="6559552"/>
            <a:ext cx="12192000" cy="298449"/>
          </a:xfrm>
          <a:prstGeom prst="rect">
            <a:avLst/>
          </a:prstGeom>
          <a:solidFill>
            <a:srgbClr val="555555"/>
          </a:solidFill>
          <a:ln w="9525">
            <a:solidFill>
              <a:srgbClr val="595959"/>
            </a:solidFill>
            <a:round/>
            <a:headEnd/>
            <a:tailEnd/>
          </a:ln>
        </p:spPr>
        <p:txBody>
          <a:bodyPr lIns="121900" tIns="121900" rIns="121900" bIns="121900" anchor="ctr"/>
          <a:lstStyle>
            <a:lvl1pPr eaLnBrk="0" hangingPunct="0">
              <a:defRPr sz="1400">
                <a:solidFill>
                  <a:srgbClr val="000000"/>
                </a:solidFill>
                <a:latin typeface="Arial" charset="0"/>
                <a:ea typeface="ＭＳ Ｐゴシック" charset="-128"/>
                <a:sym typeface="Arial" charset="0"/>
              </a:defRPr>
            </a:lvl1pPr>
            <a:lvl2pPr marL="742950" indent="-285750" eaLnBrk="0" hangingPunct="0">
              <a:defRPr sz="1400">
                <a:solidFill>
                  <a:srgbClr val="000000"/>
                </a:solidFill>
                <a:latin typeface="Arial" charset="0"/>
                <a:ea typeface="ＭＳ Ｐゴシック" charset="-128"/>
                <a:sym typeface="Arial" charset="0"/>
              </a:defRPr>
            </a:lvl2pPr>
            <a:lvl3pPr marL="1143000" indent="-228600" eaLnBrk="0" hangingPunct="0">
              <a:defRPr sz="1400">
                <a:solidFill>
                  <a:srgbClr val="000000"/>
                </a:solidFill>
                <a:latin typeface="Arial" charset="0"/>
                <a:ea typeface="ＭＳ Ｐゴシック" charset="-128"/>
                <a:sym typeface="Arial" charset="0"/>
              </a:defRPr>
            </a:lvl3pPr>
            <a:lvl4pPr marL="1600200" indent="-228600" eaLnBrk="0" hangingPunct="0">
              <a:defRPr sz="1400">
                <a:solidFill>
                  <a:srgbClr val="000000"/>
                </a:solidFill>
                <a:latin typeface="Arial" charset="0"/>
                <a:ea typeface="ＭＳ Ｐゴシック" charset="-128"/>
                <a:sym typeface="Arial" charset="0"/>
              </a:defRPr>
            </a:lvl4pPr>
            <a:lvl5pPr marL="2057400" indent="-228600" eaLnBrk="0" hangingPunct="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1" fontAlgn="base" hangingPunct="1">
              <a:spcBef>
                <a:spcPct val="0"/>
              </a:spcBef>
              <a:spcAft>
                <a:spcPct val="0"/>
              </a:spcAft>
              <a:defRPr/>
            </a:pPr>
            <a:endParaRPr lang="x-none" altLang="x-none" sz="1867"/>
          </a:p>
        </p:txBody>
      </p:sp>
      <p:pic>
        <p:nvPicPr>
          <p:cNvPr id="1033"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056218"/>
            <a:ext cx="12192000" cy="1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Shape 54"/>
          <p:cNvSpPr>
            <a:spLocks noChangeArrowheads="1"/>
          </p:cNvSpPr>
          <p:nvPr/>
        </p:nvSpPr>
        <p:spPr bwMode="auto">
          <a:xfrm>
            <a:off x="0" y="6559552"/>
            <a:ext cx="12192000" cy="298449"/>
          </a:xfrm>
          <a:prstGeom prst="rect">
            <a:avLst/>
          </a:prstGeom>
          <a:solidFill>
            <a:srgbClr val="555555"/>
          </a:solidFill>
          <a:ln w="9525">
            <a:solidFill>
              <a:srgbClr val="595959"/>
            </a:solidFill>
            <a:round/>
            <a:headEnd/>
            <a:tailEnd/>
          </a:ln>
        </p:spPr>
        <p:txBody>
          <a:bodyPr lIns="121900" tIns="121900" rIns="121900" bIns="121900" anchor="ctr"/>
          <a:lstStyle>
            <a:lvl1pPr eaLnBrk="0" hangingPunct="0">
              <a:defRPr sz="1400">
                <a:solidFill>
                  <a:srgbClr val="000000"/>
                </a:solidFill>
                <a:latin typeface="Arial" charset="0"/>
                <a:ea typeface="ＭＳ Ｐゴシック" charset="-128"/>
                <a:sym typeface="Arial" charset="0"/>
              </a:defRPr>
            </a:lvl1pPr>
            <a:lvl2pPr marL="742950" indent="-285750" eaLnBrk="0" hangingPunct="0">
              <a:defRPr sz="1400">
                <a:solidFill>
                  <a:srgbClr val="000000"/>
                </a:solidFill>
                <a:latin typeface="Arial" charset="0"/>
                <a:ea typeface="ＭＳ Ｐゴシック" charset="-128"/>
                <a:sym typeface="Arial" charset="0"/>
              </a:defRPr>
            </a:lvl2pPr>
            <a:lvl3pPr marL="1143000" indent="-228600" eaLnBrk="0" hangingPunct="0">
              <a:defRPr sz="1400">
                <a:solidFill>
                  <a:srgbClr val="000000"/>
                </a:solidFill>
                <a:latin typeface="Arial" charset="0"/>
                <a:ea typeface="ＭＳ Ｐゴシック" charset="-128"/>
                <a:sym typeface="Arial" charset="0"/>
              </a:defRPr>
            </a:lvl3pPr>
            <a:lvl4pPr marL="1600200" indent="-228600" eaLnBrk="0" hangingPunct="0">
              <a:defRPr sz="1400">
                <a:solidFill>
                  <a:srgbClr val="000000"/>
                </a:solidFill>
                <a:latin typeface="Arial" charset="0"/>
                <a:ea typeface="ＭＳ Ｐゴシック" charset="-128"/>
                <a:sym typeface="Arial" charset="0"/>
              </a:defRPr>
            </a:lvl4pPr>
            <a:lvl5pPr marL="2057400" indent="-228600" eaLnBrk="0" hangingPunct="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1" fontAlgn="base" hangingPunct="1">
              <a:spcBef>
                <a:spcPct val="0"/>
              </a:spcBef>
              <a:spcAft>
                <a:spcPct val="0"/>
              </a:spcAft>
              <a:defRPr/>
            </a:pPr>
            <a:endParaRPr lang="x-none" altLang="x-none" sz="1867"/>
          </a:p>
        </p:txBody>
      </p:sp>
      <p:pic>
        <p:nvPicPr>
          <p:cNvPr id="1035" name="Shape 58" descr="Screen Shot 2016-12-11 at 9.35.27 PM.png"/>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056218"/>
            <a:ext cx="12192000" cy="1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Shape 54"/>
          <p:cNvSpPr>
            <a:spLocks noChangeArrowheads="1"/>
          </p:cNvSpPr>
          <p:nvPr userDrawn="1"/>
        </p:nvSpPr>
        <p:spPr bwMode="auto">
          <a:xfrm>
            <a:off x="0" y="6559552"/>
            <a:ext cx="12192000" cy="298449"/>
          </a:xfrm>
          <a:prstGeom prst="rect">
            <a:avLst/>
          </a:prstGeom>
          <a:solidFill>
            <a:srgbClr val="555555"/>
          </a:solidFill>
          <a:ln w="9525">
            <a:solidFill>
              <a:srgbClr val="595959"/>
            </a:solidFill>
            <a:round/>
            <a:headEnd/>
            <a:tailEnd/>
          </a:ln>
        </p:spPr>
        <p:txBody>
          <a:bodyPr lIns="121900" tIns="121900" rIns="121900" bIns="121900" anchor="ctr"/>
          <a:lstStyle>
            <a:lvl1pPr eaLnBrk="0" hangingPunct="0">
              <a:defRPr sz="1400">
                <a:solidFill>
                  <a:srgbClr val="000000"/>
                </a:solidFill>
                <a:latin typeface="Arial" charset="0"/>
                <a:ea typeface="ＭＳ Ｐゴシック" charset="-128"/>
                <a:sym typeface="Arial" charset="0"/>
              </a:defRPr>
            </a:lvl1pPr>
            <a:lvl2pPr marL="742950" indent="-285750" eaLnBrk="0" hangingPunct="0">
              <a:defRPr sz="1400">
                <a:solidFill>
                  <a:srgbClr val="000000"/>
                </a:solidFill>
                <a:latin typeface="Arial" charset="0"/>
                <a:ea typeface="ＭＳ Ｐゴシック" charset="-128"/>
                <a:sym typeface="Arial" charset="0"/>
              </a:defRPr>
            </a:lvl2pPr>
            <a:lvl3pPr marL="1143000" indent="-228600" eaLnBrk="0" hangingPunct="0">
              <a:defRPr sz="1400">
                <a:solidFill>
                  <a:srgbClr val="000000"/>
                </a:solidFill>
                <a:latin typeface="Arial" charset="0"/>
                <a:ea typeface="ＭＳ Ｐゴシック" charset="-128"/>
                <a:sym typeface="Arial" charset="0"/>
              </a:defRPr>
            </a:lvl3pPr>
            <a:lvl4pPr marL="1600200" indent="-228600" eaLnBrk="0" hangingPunct="0">
              <a:defRPr sz="1400">
                <a:solidFill>
                  <a:srgbClr val="000000"/>
                </a:solidFill>
                <a:latin typeface="Arial" charset="0"/>
                <a:ea typeface="ＭＳ Ｐゴシック" charset="-128"/>
                <a:sym typeface="Arial" charset="0"/>
              </a:defRPr>
            </a:lvl4pPr>
            <a:lvl5pPr marL="2057400" indent="-228600" eaLnBrk="0" hangingPunct="0">
              <a:defRPr sz="1400">
                <a:solidFill>
                  <a:srgbClr val="000000"/>
                </a:solidFill>
                <a:latin typeface="Arial" charset="0"/>
                <a:ea typeface="ＭＳ Ｐゴシック"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128"/>
                <a:sym typeface="Arial" charset="0"/>
              </a:defRPr>
            </a:lvl9pPr>
          </a:lstStyle>
          <a:p>
            <a:pPr eaLnBrk="1" fontAlgn="base" hangingPunct="1">
              <a:spcBef>
                <a:spcPct val="0"/>
              </a:spcBef>
              <a:spcAft>
                <a:spcPct val="0"/>
              </a:spcAft>
              <a:defRPr/>
            </a:pPr>
            <a:endParaRPr lang="x-none" altLang="x-none" sz="1867"/>
          </a:p>
        </p:txBody>
      </p:sp>
      <p:pic>
        <p:nvPicPr>
          <p:cNvPr id="1037" name="Shape 58" descr="Screen Shot 2016-12-11 at 9.35.27 PM.png"/>
          <p:cNvPicPr preferRelativeResize="0">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056218"/>
            <a:ext cx="12192000" cy="1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29142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867">
          <a:solidFill>
            <a:srgbClr val="000000"/>
          </a:solidFill>
          <a:latin typeface="Arial"/>
          <a:ea typeface="ＭＳ Ｐゴシック" charset="0"/>
          <a:cs typeface="Arial"/>
          <a:sym typeface="Arial" panose="020B0604020202020204" pitchFamily="34" charset="0"/>
        </a:defRPr>
      </a:lvl1pPr>
      <a:lvl2pPr algn="l" rtl="0" eaLnBrk="0" fontAlgn="base" hangingPunct="0">
        <a:spcBef>
          <a:spcPct val="0"/>
        </a:spcBef>
        <a:spcAft>
          <a:spcPct val="0"/>
        </a:spcAft>
        <a:defRPr sz="1867">
          <a:solidFill>
            <a:srgbClr val="000000"/>
          </a:solidFill>
          <a:latin typeface="Arial" charset="0"/>
          <a:ea typeface="ＭＳ Ｐゴシック" charset="0"/>
          <a:cs typeface="Arial" charset="0"/>
          <a:sym typeface="Arial" panose="020B0604020202020204" pitchFamily="34" charset="0"/>
        </a:defRPr>
      </a:lvl2pPr>
      <a:lvl3pPr algn="l" rtl="0" eaLnBrk="0" fontAlgn="base" hangingPunct="0">
        <a:spcBef>
          <a:spcPct val="0"/>
        </a:spcBef>
        <a:spcAft>
          <a:spcPct val="0"/>
        </a:spcAft>
        <a:defRPr sz="1867">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867">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867">
          <a:solidFill>
            <a:srgbClr val="000000"/>
          </a:solidFill>
          <a:latin typeface="Arial" charset="0"/>
          <a:ea typeface="ＭＳ Ｐゴシック" charset="0"/>
          <a:cs typeface="Arial" charset="0"/>
          <a:sym typeface="Arial" panose="020B0604020202020204" pitchFamily="34" charset="0"/>
        </a:defRPr>
      </a:lvl5pPr>
      <a:lvl6pPr marL="609585" algn="l" rtl="0" eaLnBrk="1" fontAlgn="base" hangingPunct="1">
        <a:spcBef>
          <a:spcPct val="0"/>
        </a:spcBef>
        <a:spcAft>
          <a:spcPct val="0"/>
        </a:spcAft>
        <a:defRPr sz="1867">
          <a:solidFill>
            <a:srgbClr val="000000"/>
          </a:solidFill>
          <a:latin typeface="Arial" charset="0"/>
          <a:ea typeface="ＭＳ Ｐゴシック" charset="0"/>
          <a:cs typeface="Arial" charset="0"/>
          <a:sym typeface="Arial" charset="0"/>
        </a:defRPr>
      </a:lvl6pPr>
      <a:lvl7pPr marL="1219170" algn="l" rtl="0" eaLnBrk="1" fontAlgn="base" hangingPunct="1">
        <a:spcBef>
          <a:spcPct val="0"/>
        </a:spcBef>
        <a:spcAft>
          <a:spcPct val="0"/>
        </a:spcAft>
        <a:defRPr sz="1867">
          <a:solidFill>
            <a:srgbClr val="000000"/>
          </a:solidFill>
          <a:latin typeface="Arial" charset="0"/>
          <a:ea typeface="ＭＳ Ｐゴシック" charset="0"/>
          <a:cs typeface="Arial" charset="0"/>
          <a:sym typeface="Arial" charset="0"/>
        </a:defRPr>
      </a:lvl7pPr>
      <a:lvl8pPr marL="1828754" algn="l" rtl="0" eaLnBrk="1" fontAlgn="base" hangingPunct="1">
        <a:spcBef>
          <a:spcPct val="0"/>
        </a:spcBef>
        <a:spcAft>
          <a:spcPct val="0"/>
        </a:spcAft>
        <a:defRPr sz="1867">
          <a:solidFill>
            <a:srgbClr val="000000"/>
          </a:solidFill>
          <a:latin typeface="Arial" charset="0"/>
          <a:ea typeface="ＭＳ Ｐゴシック" charset="0"/>
          <a:cs typeface="Arial" charset="0"/>
          <a:sym typeface="Arial" charset="0"/>
        </a:defRPr>
      </a:lvl8pPr>
      <a:lvl9pPr marL="2438339" algn="l" rtl="0" eaLnBrk="1" fontAlgn="base" hangingPunct="1">
        <a:spcBef>
          <a:spcPct val="0"/>
        </a:spcBef>
        <a:spcAft>
          <a:spcPct val="0"/>
        </a:spcAft>
        <a:defRPr sz="1867">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defRPr sz="1867">
          <a:solidFill>
            <a:srgbClr val="000000"/>
          </a:solidFill>
          <a:latin typeface="Arial"/>
          <a:ea typeface="ＭＳ Ｐゴシック" charset="0"/>
          <a:cs typeface="Arial"/>
          <a:sym typeface="Arial" panose="020B0604020202020204" pitchFamily="34" charset="0"/>
        </a:defRPr>
      </a:lvl1pPr>
      <a:lvl2pPr marL="990575" lvl="1" indent="-380990" algn="l" rtl="0" eaLnBrk="0" fontAlgn="base" hangingPunct="0">
        <a:spcBef>
          <a:spcPct val="0"/>
        </a:spcBef>
        <a:spcAft>
          <a:spcPct val="0"/>
        </a:spcAft>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defRPr sz="1867">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8FE99-39CE-40E4-ACA1-452BFA7E6530}"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FE410-C525-4EC1-A0AC-42B71585B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0426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jpeg"/><Relationship Id="rId1" Type="http://schemas.openxmlformats.org/officeDocument/2006/relationships/slideLayout" Target="../slideLayouts/slideLayout2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7.xml"/><Relationship Id="rId5" Type="http://schemas.microsoft.com/office/2007/relationships/hdphoto" Target="../media/hdphoto3.wdp"/><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NULL"/><Relationship Id="rId2"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image" Target="NULL"/><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a:xfrm>
            <a:off x="0" y="2185210"/>
            <a:ext cx="12192000" cy="2386790"/>
          </a:xfrm>
        </p:spPr>
        <p:txBody>
          <a:bodyPr/>
          <a:lstStyle/>
          <a:p>
            <a:pPr eaLnBrk="1" hangingPunct="1">
              <a:spcAft>
                <a:spcPct val="0"/>
              </a:spcAft>
              <a:buClr>
                <a:srgbClr val="000000"/>
              </a:buClr>
            </a:pPr>
            <a:r>
              <a:rPr lang="en-US" altLang="en-US" sz="6000" dirty="0">
                <a:latin typeface="Arial" panose="020B0604020202020204" pitchFamily="34" charset="0"/>
                <a:ea typeface="ＭＳ Ｐゴシック" panose="020B0600070205080204" pitchFamily="34" charset="-128"/>
                <a:cs typeface="Arial" panose="020B0604020202020204" pitchFamily="34" charset="0"/>
              </a:rPr>
              <a:t>OMED 579</a:t>
            </a:r>
            <a:br>
              <a:rPr lang="en-US" altLang="en-US" sz="6000" dirty="0">
                <a:latin typeface="Arial" panose="020B0604020202020204" pitchFamily="34" charset="0"/>
                <a:ea typeface="ＭＳ Ｐゴシック" panose="020B0600070205080204" pitchFamily="34" charset="-128"/>
                <a:cs typeface="Arial" panose="020B0604020202020204" pitchFamily="34" charset="0"/>
              </a:rPr>
            </a:br>
            <a:r>
              <a:rPr lang="en-US" altLang="en-US" sz="6000" dirty="0">
                <a:latin typeface="Arial" panose="020B0604020202020204" pitchFamily="34" charset="0"/>
                <a:ea typeface="ＭＳ Ｐゴシック" panose="020B0600070205080204" pitchFamily="34" charset="-128"/>
                <a:cs typeface="Arial" panose="020B0604020202020204" pitchFamily="34" charset="0"/>
              </a:rPr>
              <a:t>SDL: </a:t>
            </a:r>
            <a:r>
              <a:rPr lang="en-US" altLang="en-US" sz="4400" i="1" dirty="0">
                <a:latin typeface="Arial" panose="020B0604020202020204" pitchFamily="34" charset="0"/>
                <a:ea typeface="ＭＳ Ｐゴシック" panose="020B0600070205080204" pitchFamily="34" charset="-128"/>
                <a:cs typeface="Arial" panose="020B0604020202020204" pitchFamily="34" charset="0"/>
              </a:rPr>
              <a:t>Recap of pertinent information for Neuro</a:t>
            </a:r>
            <a:br>
              <a:rPr lang="en-US" altLang="en-US" sz="4400" i="1" dirty="0">
                <a:latin typeface="Arial" panose="020B0604020202020204" pitchFamily="34" charset="0"/>
                <a:ea typeface="ＭＳ Ｐゴシック" panose="020B0600070205080204" pitchFamily="34" charset="-128"/>
                <a:cs typeface="Arial" panose="020B0604020202020204" pitchFamily="34" charset="0"/>
              </a:rPr>
            </a:br>
            <a:r>
              <a:rPr lang="en-US" altLang="en-US" sz="2800" i="1" dirty="0">
                <a:latin typeface="Arial" panose="020B0604020202020204" pitchFamily="34" charset="0"/>
                <a:ea typeface="ＭＳ Ｐゴシック" panose="020B0600070205080204" pitchFamily="34" charset="-128"/>
                <a:cs typeface="Arial" panose="020B0604020202020204" pitchFamily="34" charset="0"/>
              </a:rPr>
              <a:t>aka, last season on medical school…</a:t>
            </a:r>
            <a:br>
              <a:rPr lang="en-US" altLang="en-US" sz="4400" i="1" dirty="0">
                <a:latin typeface="Arial" panose="020B0604020202020204" pitchFamily="34" charset="0"/>
                <a:ea typeface="ＭＳ Ｐゴシック" panose="020B0600070205080204" pitchFamily="34" charset="-128"/>
                <a:cs typeface="Arial" panose="020B0604020202020204" pitchFamily="34" charset="0"/>
              </a:rPr>
            </a:br>
            <a:endParaRPr lang="en-US" altLang="en-US" sz="6000" i="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p:cNvSpPr txBox="1"/>
          <p:nvPr/>
        </p:nvSpPr>
        <p:spPr>
          <a:xfrm>
            <a:off x="9220200" y="4857750"/>
            <a:ext cx="223971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Dr. Maxx Toler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Levine Hall 412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toler@campbell.edu</a:t>
            </a:r>
          </a:p>
        </p:txBody>
      </p:sp>
    </p:spTree>
    <p:extLst>
      <p:ext uri="{BB962C8B-B14F-4D97-AF65-F5344CB8AC3E}">
        <p14:creationId xmlns:p14="http://schemas.microsoft.com/office/powerpoint/2010/main" val="155610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40005"/>
            <a:ext cx="12192000" cy="752475"/>
          </a:xfrm>
        </p:spPr>
        <p:txBody>
          <a:bodyPr/>
          <a:lstStyle/>
          <a:p>
            <a:r>
              <a:rPr lang="en-US" dirty="0"/>
              <a:t>&gt; Functional Categories of Innervation</a:t>
            </a:r>
          </a:p>
        </p:txBody>
      </p:sp>
      <p:graphicFrame>
        <p:nvGraphicFramePr>
          <p:cNvPr id="3" name="Table 3">
            <a:extLst>
              <a:ext uri="{FF2B5EF4-FFF2-40B4-BE49-F238E27FC236}">
                <a16:creationId xmlns:a16="http://schemas.microsoft.com/office/drawing/2014/main" id="{8947DFE3-66E6-6D9C-E97E-004445BEC350}"/>
              </a:ext>
            </a:extLst>
          </p:cNvPr>
          <p:cNvGraphicFramePr>
            <a:graphicFrameLocks noGrp="1"/>
          </p:cNvGraphicFramePr>
          <p:nvPr/>
        </p:nvGraphicFramePr>
        <p:xfrm>
          <a:off x="72474" y="1610651"/>
          <a:ext cx="11993401" cy="3218869"/>
        </p:xfrm>
        <a:graphic>
          <a:graphicData uri="http://schemas.openxmlformats.org/drawingml/2006/table">
            <a:tbl>
              <a:tblPr firstRow="1" firstCol="1" bandRow="1">
                <a:tableStyleId>{073A0DAA-6AF3-43AB-8588-CEC1D06C72B9}</a:tableStyleId>
              </a:tblPr>
              <a:tblGrid>
                <a:gridCol w="1146726">
                  <a:extLst>
                    <a:ext uri="{9D8B030D-6E8A-4147-A177-3AD203B41FA5}">
                      <a16:colId xmlns:a16="http://schemas.microsoft.com/office/drawing/2014/main" val="794255911"/>
                    </a:ext>
                  </a:extLst>
                </a:gridCol>
                <a:gridCol w="2469931">
                  <a:extLst>
                    <a:ext uri="{9D8B030D-6E8A-4147-A177-3AD203B41FA5}">
                      <a16:colId xmlns:a16="http://schemas.microsoft.com/office/drawing/2014/main" val="4021803362"/>
                    </a:ext>
                  </a:extLst>
                </a:gridCol>
                <a:gridCol w="5959366">
                  <a:extLst>
                    <a:ext uri="{9D8B030D-6E8A-4147-A177-3AD203B41FA5}">
                      <a16:colId xmlns:a16="http://schemas.microsoft.com/office/drawing/2014/main" val="3636036576"/>
                    </a:ext>
                  </a:extLst>
                </a:gridCol>
                <a:gridCol w="2417378">
                  <a:extLst>
                    <a:ext uri="{9D8B030D-6E8A-4147-A177-3AD203B41FA5}">
                      <a16:colId xmlns:a16="http://schemas.microsoft.com/office/drawing/2014/main" val="4264597566"/>
                    </a:ext>
                  </a:extLst>
                </a:gridCol>
              </a:tblGrid>
              <a:tr h="384229">
                <a:tc>
                  <a:txBody>
                    <a:bodyPr/>
                    <a:lstStyle/>
                    <a:p>
                      <a:pPr algn="r"/>
                      <a:endParaRPr lang="en-US"/>
                    </a:p>
                  </a:txBody>
                  <a:tcPr/>
                </a:tc>
                <a:tc>
                  <a:txBody>
                    <a:bodyPr/>
                    <a:lstStyle/>
                    <a:p>
                      <a:pPr algn="ctr"/>
                      <a:r>
                        <a:rPr lang="en-US" dirty="0"/>
                        <a:t>SOMATIC</a:t>
                      </a:r>
                    </a:p>
                  </a:txBody>
                  <a:tcPr/>
                </a:tc>
                <a:tc>
                  <a:txBody>
                    <a:bodyPr/>
                    <a:lstStyle/>
                    <a:p>
                      <a:pPr algn="ctr"/>
                      <a:r>
                        <a:rPr lang="en-US" dirty="0"/>
                        <a:t>VISCERAL</a:t>
                      </a:r>
                    </a:p>
                  </a:txBody>
                  <a:tcPr/>
                </a:tc>
                <a:tc>
                  <a:txBody>
                    <a:bodyPr/>
                    <a:lstStyle/>
                    <a:p>
                      <a:pPr algn="ctr"/>
                      <a:r>
                        <a:rPr lang="en-US" dirty="0"/>
                        <a:t>SPECIAL</a:t>
                      </a:r>
                    </a:p>
                  </a:txBody>
                  <a:tcPr/>
                </a:tc>
                <a:extLst>
                  <a:ext uri="{0D108BD9-81ED-4DB2-BD59-A6C34878D82A}">
                    <a16:rowId xmlns:a16="http://schemas.microsoft.com/office/drawing/2014/main" val="273869170"/>
                  </a:ext>
                </a:extLst>
              </a:tr>
              <a:tr h="384229">
                <a:tc>
                  <a:txBody>
                    <a:bodyPr/>
                    <a:lstStyle/>
                    <a:p>
                      <a:pPr algn="r"/>
                      <a:r>
                        <a:rPr lang="en-US" dirty="0"/>
                        <a:t>SENSORY</a:t>
                      </a:r>
                    </a:p>
                    <a:p>
                      <a:pPr algn="r"/>
                      <a:r>
                        <a:rPr lang="en-US" dirty="0"/>
                        <a:t>(Afferent)</a:t>
                      </a:r>
                    </a:p>
                  </a:txBody>
                  <a:tcPr/>
                </a:tc>
                <a:tc>
                  <a:txBody>
                    <a:bodyPr/>
                    <a:lstStyle/>
                    <a:p>
                      <a:pPr algn="ctr"/>
                      <a:r>
                        <a:rPr lang="en-US" sz="2400" b="1" dirty="0"/>
                        <a:t>Somatic Sensory</a:t>
                      </a:r>
                    </a:p>
                    <a:p>
                      <a:pPr algn="ctr"/>
                      <a:r>
                        <a:rPr lang="en-US" i="1" dirty="0"/>
                        <a:t>Discrete sensations from skin, muscles, and joints</a:t>
                      </a:r>
                    </a:p>
                  </a:txBody>
                  <a:tcPr/>
                </a:tc>
                <a:tc>
                  <a:txBody>
                    <a:bodyPr/>
                    <a:lstStyle/>
                    <a:p>
                      <a:pPr algn="ctr"/>
                      <a:r>
                        <a:rPr lang="en-US" sz="2400" b="1" dirty="0"/>
                        <a:t>Visceral Sensory</a:t>
                      </a:r>
                    </a:p>
                    <a:p>
                      <a:pPr algn="ctr"/>
                      <a:r>
                        <a:rPr lang="en-US" i="1" dirty="0"/>
                        <a:t>Diffuse sensations from internal organs and chemical sensation (especially from arteries)</a:t>
                      </a:r>
                    </a:p>
                  </a:txBody>
                  <a:tcPr/>
                </a:tc>
                <a:tc>
                  <a:txBody>
                    <a:bodyPr/>
                    <a:lstStyle/>
                    <a:p>
                      <a:pPr algn="ctr"/>
                      <a:r>
                        <a:rPr lang="en-US" sz="2400" b="1" dirty="0"/>
                        <a:t>Special Sensory</a:t>
                      </a:r>
                    </a:p>
                    <a:p>
                      <a:pPr algn="ctr"/>
                      <a:r>
                        <a:rPr lang="en-US" i="1" dirty="0"/>
                        <a:t>Smell, Sight, Hearing, Vestibular sense</a:t>
                      </a:r>
                    </a:p>
                    <a:p>
                      <a:pPr algn="ctr"/>
                      <a:r>
                        <a:rPr lang="en-US" i="1" dirty="0"/>
                        <a:t>-only cranial </a:t>
                      </a:r>
                      <a:r>
                        <a:rPr lang="en-US" i="1" dirty="0" err="1"/>
                        <a:t>nn</a:t>
                      </a:r>
                      <a:r>
                        <a:rPr lang="en-US" i="1" dirty="0"/>
                        <a:t>.-</a:t>
                      </a:r>
                    </a:p>
                  </a:txBody>
                  <a:tcPr/>
                </a:tc>
                <a:extLst>
                  <a:ext uri="{0D108BD9-81ED-4DB2-BD59-A6C34878D82A}">
                    <a16:rowId xmlns:a16="http://schemas.microsoft.com/office/drawing/2014/main" val="1480164911"/>
                  </a:ext>
                </a:extLst>
              </a:tr>
              <a:tr h="1116783">
                <a:tc>
                  <a:txBody>
                    <a:bodyPr/>
                    <a:lstStyle/>
                    <a:p>
                      <a:pPr algn="r"/>
                      <a:r>
                        <a:rPr lang="en-US" dirty="0"/>
                        <a:t>MOTOR</a:t>
                      </a:r>
                    </a:p>
                    <a:p>
                      <a:pPr algn="r"/>
                      <a:r>
                        <a:rPr lang="en-US" dirty="0"/>
                        <a:t>(Efferent)</a:t>
                      </a:r>
                    </a:p>
                  </a:txBody>
                  <a:tcPr/>
                </a:tc>
                <a:tc>
                  <a:txBody>
                    <a:bodyPr/>
                    <a:lstStyle/>
                    <a:p>
                      <a:pPr algn="ctr"/>
                      <a:r>
                        <a:rPr lang="en-US" sz="2400" b="1" dirty="0"/>
                        <a:t>Somatic Motor</a:t>
                      </a:r>
                    </a:p>
                    <a:p>
                      <a:pPr algn="ctr"/>
                      <a:r>
                        <a:rPr lang="en-US" i="1" dirty="0"/>
                        <a:t>Voluntary control over skeletal muscle</a:t>
                      </a:r>
                    </a:p>
                  </a:txBody>
                  <a:tcPr/>
                </a:tc>
                <a:tc>
                  <a:txBody>
                    <a:bodyPr/>
                    <a:lstStyle/>
                    <a:p>
                      <a:pPr algn="ctr"/>
                      <a:r>
                        <a:rPr lang="en-US" sz="2400" b="1" dirty="0"/>
                        <a:t>Autonomic N.S.</a:t>
                      </a:r>
                    </a:p>
                    <a:p>
                      <a:pPr algn="ctr"/>
                      <a:r>
                        <a:rPr lang="en-US" i="1" dirty="0"/>
                        <a:t>Involuntary control over smooth muscle, cardiac muscle, and glandular tissues</a:t>
                      </a:r>
                    </a:p>
                    <a:p>
                      <a:pPr algn="ctr"/>
                      <a:endParaRPr lang="en-US" i="1" dirty="0"/>
                    </a:p>
                    <a:p>
                      <a:pPr algn="ctr"/>
                      <a:r>
                        <a:rPr lang="en-US" i="0" dirty="0"/>
                        <a:t>Has 3 Functional Subdivisions</a:t>
                      </a:r>
                    </a:p>
                  </a:txBody>
                  <a:tcPr/>
                </a:tc>
                <a:tc>
                  <a:txBody>
                    <a:bodyPr/>
                    <a:lstStyle/>
                    <a:p>
                      <a:pPr algn="ctr"/>
                      <a:r>
                        <a:rPr lang="en-US" sz="6000" b="1" dirty="0"/>
                        <a:t>X</a:t>
                      </a:r>
                    </a:p>
                  </a:txBody>
                  <a:tcPr anchor="ctr"/>
                </a:tc>
                <a:extLst>
                  <a:ext uri="{0D108BD9-81ED-4DB2-BD59-A6C34878D82A}">
                    <a16:rowId xmlns:a16="http://schemas.microsoft.com/office/drawing/2014/main" val="4245915682"/>
                  </a:ext>
                </a:extLst>
              </a:tr>
            </a:tbl>
          </a:graphicData>
        </a:graphic>
      </p:graphicFrame>
      <p:sp>
        <p:nvSpPr>
          <p:cNvPr id="6" name="Rectangle 5">
            <a:extLst>
              <a:ext uri="{FF2B5EF4-FFF2-40B4-BE49-F238E27FC236}">
                <a16:creationId xmlns:a16="http://schemas.microsoft.com/office/drawing/2014/main" id="{38EADFA0-1A82-82C0-A6A0-1630386F5140}"/>
              </a:ext>
            </a:extLst>
          </p:cNvPr>
          <p:cNvSpPr/>
          <p:nvPr/>
        </p:nvSpPr>
        <p:spPr>
          <a:xfrm>
            <a:off x="3714858" y="4251453"/>
            <a:ext cx="1918688"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Sympathetic (SNS)</a:t>
            </a:r>
          </a:p>
        </p:txBody>
      </p:sp>
      <p:sp>
        <p:nvSpPr>
          <p:cNvPr id="7" name="Rectangle 6">
            <a:extLst>
              <a:ext uri="{FF2B5EF4-FFF2-40B4-BE49-F238E27FC236}">
                <a16:creationId xmlns:a16="http://schemas.microsoft.com/office/drawing/2014/main" id="{DAB3B1E4-D3D8-ADB8-FB4A-AC86D1530E0E}"/>
              </a:ext>
            </a:extLst>
          </p:cNvPr>
          <p:cNvSpPr/>
          <p:nvPr/>
        </p:nvSpPr>
        <p:spPr>
          <a:xfrm>
            <a:off x="5633546" y="4251453"/>
            <a:ext cx="2417929"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Parasympathetic (PSNS)</a:t>
            </a:r>
          </a:p>
        </p:txBody>
      </p:sp>
      <p:sp>
        <p:nvSpPr>
          <p:cNvPr id="8" name="Rectangle 7">
            <a:extLst>
              <a:ext uri="{FF2B5EF4-FFF2-40B4-BE49-F238E27FC236}">
                <a16:creationId xmlns:a16="http://schemas.microsoft.com/office/drawing/2014/main" id="{B2C514A0-24B8-9DD6-EFDA-09DC760E9F2D}"/>
              </a:ext>
            </a:extLst>
          </p:cNvPr>
          <p:cNvSpPr/>
          <p:nvPr/>
        </p:nvSpPr>
        <p:spPr>
          <a:xfrm>
            <a:off x="8051476" y="4251452"/>
            <a:ext cx="1576002"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Enteric (ENS)</a:t>
            </a:r>
          </a:p>
        </p:txBody>
      </p:sp>
    </p:spTree>
    <p:extLst>
      <p:ext uri="{BB962C8B-B14F-4D97-AF65-F5344CB8AC3E}">
        <p14:creationId xmlns:p14="http://schemas.microsoft.com/office/powerpoint/2010/main" val="229186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2D29-3BC3-3C18-F8E2-A55CCAD84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C328B-9B18-BA1F-0CD4-59AF95962D9D}"/>
              </a:ext>
            </a:extLst>
          </p:cNvPr>
          <p:cNvSpPr>
            <a:spLocks noGrp="1"/>
          </p:cNvSpPr>
          <p:nvPr>
            <p:ph type="title"/>
          </p:nvPr>
        </p:nvSpPr>
        <p:spPr>
          <a:xfrm>
            <a:off x="0" y="40005"/>
            <a:ext cx="12192000" cy="752475"/>
          </a:xfrm>
        </p:spPr>
        <p:txBody>
          <a:bodyPr>
            <a:normAutofit/>
          </a:bodyPr>
          <a:lstStyle/>
          <a:p>
            <a:r>
              <a:rPr lang="en-US" sz="3600" dirty="0"/>
              <a:t>&gt; Functional Categories of Innervation: neuron type overlay</a:t>
            </a:r>
          </a:p>
        </p:txBody>
      </p:sp>
      <p:graphicFrame>
        <p:nvGraphicFramePr>
          <p:cNvPr id="3" name="Table 3">
            <a:extLst>
              <a:ext uri="{FF2B5EF4-FFF2-40B4-BE49-F238E27FC236}">
                <a16:creationId xmlns:a16="http://schemas.microsoft.com/office/drawing/2014/main" id="{60057DBE-D6F6-732B-DD6E-0074F278F2F1}"/>
              </a:ext>
            </a:extLst>
          </p:cNvPr>
          <p:cNvGraphicFramePr>
            <a:graphicFrameLocks noGrp="1"/>
          </p:cNvGraphicFramePr>
          <p:nvPr/>
        </p:nvGraphicFramePr>
        <p:xfrm>
          <a:off x="72474" y="1610651"/>
          <a:ext cx="11993401" cy="3218869"/>
        </p:xfrm>
        <a:graphic>
          <a:graphicData uri="http://schemas.openxmlformats.org/drawingml/2006/table">
            <a:tbl>
              <a:tblPr firstRow="1" firstCol="1" bandRow="1">
                <a:tableStyleId>{073A0DAA-6AF3-43AB-8588-CEC1D06C72B9}</a:tableStyleId>
              </a:tblPr>
              <a:tblGrid>
                <a:gridCol w="1146726">
                  <a:extLst>
                    <a:ext uri="{9D8B030D-6E8A-4147-A177-3AD203B41FA5}">
                      <a16:colId xmlns:a16="http://schemas.microsoft.com/office/drawing/2014/main" val="794255911"/>
                    </a:ext>
                  </a:extLst>
                </a:gridCol>
                <a:gridCol w="2469931">
                  <a:extLst>
                    <a:ext uri="{9D8B030D-6E8A-4147-A177-3AD203B41FA5}">
                      <a16:colId xmlns:a16="http://schemas.microsoft.com/office/drawing/2014/main" val="4021803362"/>
                    </a:ext>
                  </a:extLst>
                </a:gridCol>
                <a:gridCol w="5959366">
                  <a:extLst>
                    <a:ext uri="{9D8B030D-6E8A-4147-A177-3AD203B41FA5}">
                      <a16:colId xmlns:a16="http://schemas.microsoft.com/office/drawing/2014/main" val="3636036576"/>
                    </a:ext>
                  </a:extLst>
                </a:gridCol>
                <a:gridCol w="2417378">
                  <a:extLst>
                    <a:ext uri="{9D8B030D-6E8A-4147-A177-3AD203B41FA5}">
                      <a16:colId xmlns:a16="http://schemas.microsoft.com/office/drawing/2014/main" val="4264597566"/>
                    </a:ext>
                  </a:extLst>
                </a:gridCol>
              </a:tblGrid>
              <a:tr h="384229">
                <a:tc>
                  <a:txBody>
                    <a:bodyPr/>
                    <a:lstStyle/>
                    <a:p>
                      <a:pPr algn="r"/>
                      <a:endParaRPr lang="en-US"/>
                    </a:p>
                  </a:txBody>
                  <a:tcPr/>
                </a:tc>
                <a:tc>
                  <a:txBody>
                    <a:bodyPr/>
                    <a:lstStyle/>
                    <a:p>
                      <a:pPr algn="ctr"/>
                      <a:r>
                        <a:rPr lang="en-US" dirty="0"/>
                        <a:t>SOMATIC</a:t>
                      </a:r>
                    </a:p>
                  </a:txBody>
                  <a:tcPr/>
                </a:tc>
                <a:tc>
                  <a:txBody>
                    <a:bodyPr/>
                    <a:lstStyle/>
                    <a:p>
                      <a:pPr algn="ctr"/>
                      <a:r>
                        <a:rPr lang="en-US" dirty="0"/>
                        <a:t>VISCERAL</a:t>
                      </a:r>
                    </a:p>
                  </a:txBody>
                  <a:tcPr/>
                </a:tc>
                <a:tc>
                  <a:txBody>
                    <a:bodyPr/>
                    <a:lstStyle/>
                    <a:p>
                      <a:pPr algn="ctr"/>
                      <a:r>
                        <a:rPr lang="en-US" dirty="0"/>
                        <a:t>SPECIAL</a:t>
                      </a:r>
                    </a:p>
                  </a:txBody>
                  <a:tcPr/>
                </a:tc>
                <a:extLst>
                  <a:ext uri="{0D108BD9-81ED-4DB2-BD59-A6C34878D82A}">
                    <a16:rowId xmlns:a16="http://schemas.microsoft.com/office/drawing/2014/main" val="273869170"/>
                  </a:ext>
                </a:extLst>
              </a:tr>
              <a:tr h="384229">
                <a:tc>
                  <a:txBody>
                    <a:bodyPr/>
                    <a:lstStyle/>
                    <a:p>
                      <a:pPr algn="r"/>
                      <a:r>
                        <a:rPr lang="en-US" dirty="0"/>
                        <a:t>SENSORY</a:t>
                      </a:r>
                    </a:p>
                    <a:p>
                      <a:pPr algn="r"/>
                      <a:r>
                        <a:rPr lang="en-US" dirty="0"/>
                        <a:t>(Afferent)</a:t>
                      </a:r>
                    </a:p>
                  </a:txBody>
                  <a:tcPr/>
                </a:tc>
                <a:tc>
                  <a:txBody>
                    <a:bodyPr/>
                    <a:lstStyle/>
                    <a:p>
                      <a:pPr algn="ctr"/>
                      <a:r>
                        <a:rPr lang="en-US" sz="2400" b="1" dirty="0">
                          <a:solidFill>
                            <a:schemeClr val="bg1"/>
                          </a:solidFill>
                        </a:rPr>
                        <a:t>Somatic Sensory</a:t>
                      </a:r>
                    </a:p>
                    <a:p>
                      <a:pPr algn="ctr"/>
                      <a:r>
                        <a:rPr lang="en-US" i="1" dirty="0">
                          <a:solidFill>
                            <a:schemeClr val="bg1"/>
                          </a:solidFill>
                        </a:rPr>
                        <a:t>Discrete sensations from skin, muscles, and joints</a:t>
                      </a:r>
                    </a:p>
                  </a:txBody>
                  <a:tcPr/>
                </a:tc>
                <a:tc>
                  <a:txBody>
                    <a:bodyPr/>
                    <a:lstStyle/>
                    <a:p>
                      <a:pPr algn="ctr"/>
                      <a:r>
                        <a:rPr lang="en-US" sz="2400" b="1" dirty="0">
                          <a:solidFill>
                            <a:schemeClr val="bg1"/>
                          </a:solidFill>
                        </a:rPr>
                        <a:t>Visceral Sensory</a:t>
                      </a:r>
                    </a:p>
                    <a:p>
                      <a:pPr algn="ctr"/>
                      <a:r>
                        <a:rPr lang="en-US" i="1" dirty="0">
                          <a:solidFill>
                            <a:schemeClr val="bg1"/>
                          </a:solidFill>
                        </a:rPr>
                        <a:t>Diffuse sensations from internal organs and chemical sensation (especially from arteries)</a:t>
                      </a:r>
                    </a:p>
                  </a:txBody>
                  <a:tcPr/>
                </a:tc>
                <a:tc>
                  <a:txBody>
                    <a:bodyPr/>
                    <a:lstStyle/>
                    <a:p>
                      <a:pPr algn="ctr"/>
                      <a:r>
                        <a:rPr lang="en-US" sz="2400" b="1" dirty="0">
                          <a:solidFill>
                            <a:schemeClr val="bg1"/>
                          </a:solidFill>
                        </a:rPr>
                        <a:t>Special Sensory</a:t>
                      </a:r>
                    </a:p>
                    <a:p>
                      <a:pPr algn="ctr"/>
                      <a:r>
                        <a:rPr lang="en-US" i="1" dirty="0">
                          <a:solidFill>
                            <a:schemeClr val="bg1"/>
                          </a:solidFill>
                        </a:rPr>
                        <a:t>Smell, Sight, Hearing, Vestibular sense</a:t>
                      </a:r>
                    </a:p>
                    <a:p>
                      <a:pPr algn="ctr"/>
                      <a:r>
                        <a:rPr lang="en-US" i="1" dirty="0">
                          <a:solidFill>
                            <a:schemeClr val="bg1"/>
                          </a:solidFill>
                        </a:rPr>
                        <a:t>-only cranial </a:t>
                      </a:r>
                      <a:r>
                        <a:rPr lang="en-US" i="1" dirty="0" err="1">
                          <a:solidFill>
                            <a:schemeClr val="bg1"/>
                          </a:solidFill>
                        </a:rPr>
                        <a:t>nn</a:t>
                      </a:r>
                      <a:r>
                        <a:rPr lang="en-US" i="1" dirty="0">
                          <a:solidFill>
                            <a:schemeClr val="bg1"/>
                          </a:solidFill>
                        </a:rPr>
                        <a:t>.-</a:t>
                      </a:r>
                    </a:p>
                  </a:txBody>
                  <a:tcPr/>
                </a:tc>
                <a:extLst>
                  <a:ext uri="{0D108BD9-81ED-4DB2-BD59-A6C34878D82A}">
                    <a16:rowId xmlns:a16="http://schemas.microsoft.com/office/drawing/2014/main" val="1480164911"/>
                  </a:ext>
                </a:extLst>
              </a:tr>
              <a:tr h="1116783">
                <a:tc>
                  <a:txBody>
                    <a:bodyPr/>
                    <a:lstStyle/>
                    <a:p>
                      <a:pPr algn="r"/>
                      <a:r>
                        <a:rPr lang="en-US" dirty="0"/>
                        <a:t>MOTOR</a:t>
                      </a:r>
                    </a:p>
                    <a:p>
                      <a:pPr algn="r"/>
                      <a:r>
                        <a:rPr lang="en-US" dirty="0"/>
                        <a:t>(Efferent)</a:t>
                      </a:r>
                    </a:p>
                  </a:txBody>
                  <a:tcPr/>
                </a:tc>
                <a:tc>
                  <a:txBody>
                    <a:bodyPr/>
                    <a:lstStyle/>
                    <a:p>
                      <a:pPr algn="ctr"/>
                      <a:r>
                        <a:rPr lang="en-US" sz="2400" b="1" dirty="0">
                          <a:solidFill>
                            <a:schemeClr val="bg1"/>
                          </a:solidFill>
                        </a:rPr>
                        <a:t>Somatic Motor</a:t>
                      </a:r>
                    </a:p>
                    <a:p>
                      <a:pPr algn="ctr"/>
                      <a:r>
                        <a:rPr lang="en-US" i="1" dirty="0">
                          <a:solidFill>
                            <a:schemeClr val="bg1"/>
                          </a:solidFill>
                        </a:rPr>
                        <a:t>Voluntary control over skeletal muscle</a:t>
                      </a:r>
                    </a:p>
                  </a:txBody>
                  <a:tcPr/>
                </a:tc>
                <a:tc>
                  <a:txBody>
                    <a:bodyPr/>
                    <a:lstStyle/>
                    <a:p>
                      <a:pPr algn="ctr"/>
                      <a:r>
                        <a:rPr lang="en-US" sz="2400" b="1" dirty="0">
                          <a:solidFill>
                            <a:schemeClr val="bg1"/>
                          </a:solidFill>
                        </a:rPr>
                        <a:t>Autonomic N.S.</a:t>
                      </a:r>
                    </a:p>
                    <a:p>
                      <a:pPr algn="ctr"/>
                      <a:r>
                        <a:rPr lang="en-US" i="1" dirty="0">
                          <a:solidFill>
                            <a:schemeClr val="bg1"/>
                          </a:solidFill>
                        </a:rPr>
                        <a:t>Involuntary control over smooth muscle, cardiac muscle, and glandular tissues</a:t>
                      </a:r>
                    </a:p>
                    <a:p>
                      <a:pPr algn="ctr"/>
                      <a:endParaRPr lang="en-US" i="1" dirty="0">
                        <a:solidFill>
                          <a:schemeClr val="bg1"/>
                        </a:solidFill>
                      </a:endParaRPr>
                    </a:p>
                    <a:p>
                      <a:pPr algn="ctr"/>
                      <a:r>
                        <a:rPr lang="en-US" i="0" dirty="0">
                          <a:solidFill>
                            <a:schemeClr val="bg1"/>
                          </a:solidFill>
                        </a:rPr>
                        <a:t>Has 3 Functional Subdivisions</a:t>
                      </a:r>
                    </a:p>
                  </a:txBody>
                  <a:tcPr/>
                </a:tc>
                <a:tc>
                  <a:txBody>
                    <a:bodyPr/>
                    <a:lstStyle/>
                    <a:p>
                      <a:pPr algn="ctr"/>
                      <a:r>
                        <a:rPr lang="en-US" sz="6000" b="1" dirty="0">
                          <a:solidFill>
                            <a:schemeClr val="bg1"/>
                          </a:solidFill>
                        </a:rPr>
                        <a:t>X</a:t>
                      </a:r>
                    </a:p>
                  </a:txBody>
                  <a:tcPr anchor="ctr"/>
                </a:tc>
                <a:extLst>
                  <a:ext uri="{0D108BD9-81ED-4DB2-BD59-A6C34878D82A}">
                    <a16:rowId xmlns:a16="http://schemas.microsoft.com/office/drawing/2014/main" val="4245915682"/>
                  </a:ext>
                </a:extLst>
              </a:tr>
            </a:tbl>
          </a:graphicData>
        </a:graphic>
      </p:graphicFrame>
      <p:sp>
        <p:nvSpPr>
          <p:cNvPr id="6" name="Rectangle 5">
            <a:extLst>
              <a:ext uri="{FF2B5EF4-FFF2-40B4-BE49-F238E27FC236}">
                <a16:creationId xmlns:a16="http://schemas.microsoft.com/office/drawing/2014/main" id="{8277D253-A521-70C8-2548-E35E1B371390}"/>
              </a:ext>
            </a:extLst>
          </p:cNvPr>
          <p:cNvSpPr/>
          <p:nvPr/>
        </p:nvSpPr>
        <p:spPr>
          <a:xfrm>
            <a:off x="3714858" y="4251453"/>
            <a:ext cx="1918688"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Sympathetic (SNS)</a:t>
            </a:r>
          </a:p>
        </p:txBody>
      </p:sp>
      <p:sp>
        <p:nvSpPr>
          <p:cNvPr id="7" name="Rectangle 6">
            <a:extLst>
              <a:ext uri="{FF2B5EF4-FFF2-40B4-BE49-F238E27FC236}">
                <a16:creationId xmlns:a16="http://schemas.microsoft.com/office/drawing/2014/main" id="{73505DB0-B1CF-0D46-0625-138D3266F7E9}"/>
              </a:ext>
            </a:extLst>
          </p:cNvPr>
          <p:cNvSpPr/>
          <p:nvPr/>
        </p:nvSpPr>
        <p:spPr>
          <a:xfrm>
            <a:off x="5633546" y="4251453"/>
            <a:ext cx="2417929"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Parasympathetic (PSNS)</a:t>
            </a:r>
          </a:p>
        </p:txBody>
      </p:sp>
      <p:sp>
        <p:nvSpPr>
          <p:cNvPr id="8" name="Rectangle 7">
            <a:extLst>
              <a:ext uri="{FF2B5EF4-FFF2-40B4-BE49-F238E27FC236}">
                <a16:creationId xmlns:a16="http://schemas.microsoft.com/office/drawing/2014/main" id="{98FE324A-1FD4-7E86-C1BF-7EA4D2F82A4F}"/>
              </a:ext>
            </a:extLst>
          </p:cNvPr>
          <p:cNvSpPr/>
          <p:nvPr/>
        </p:nvSpPr>
        <p:spPr>
          <a:xfrm>
            <a:off x="8051476" y="4251452"/>
            <a:ext cx="1576002" cy="5044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Enteric (ENS)</a:t>
            </a:r>
          </a:p>
        </p:txBody>
      </p:sp>
      <p:sp>
        <p:nvSpPr>
          <p:cNvPr id="4" name="Rectangle 3">
            <a:extLst>
              <a:ext uri="{FF2B5EF4-FFF2-40B4-BE49-F238E27FC236}">
                <a16:creationId xmlns:a16="http://schemas.microsoft.com/office/drawing/2014/main" id="{312CF6B7-1E7A-90ED-4E80-7E0287BDC01E}"/>
              </a:ext>
            </a:extLst>
          </p:cNvPr>
          <p:cNvSpPr/>
          <p:nvPr/>
        </p:nvSpPr>
        <p:spPr>
          <a:xfrm>
            <a:off x="1324301" y="2060026"/>
            <a:ext cx="8219090" cy="1124607"/>
          </a:xfrm>
          <a:prstGeom prst="rect">
            <a:avLst/>
          </a:prstGeom>
          <a:solidFill>
            <a:schemeClr val="bg1">
              <a:lumMod val="6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PSEUDOUNIPOLAR NEURONS</a:t>
            </a:r>
          </a:p>
          <a:p>
            <a:pPr algn="ctr"/>
            <a:r>
              <a:rPr lang="en-US" sz="1600" i="1" dirty="0">
                <a:solidFill>
                  <a:schemeClr val="tx1"/>
                </a:solidFill>
              </a:rPr>
              <a:t>Cell bodies in sensory ganglia</a:t>
            </a:r>
            <a:endParaRPr lang="en-US" sz="1400" i="1" dirty="0">
              <a:solidFill>
                <a:schemeClr val="tx1"/>
              </a:solidFill>
            </a:endParaRPr>
          </a:p>
        </p:txBody>
      </p:sp>
      <p:sp>
        <p:nvSpPr>
          <p:cNvPr id="9" name="Rectangle 8">
            <a:extLst>
              <a:ext uri="{FF2B5EF4-FFF2-40B4-BE49-F238E27FC236}">
                <a16:creationId xmlns:a16="http://schemas.microsoft.com/office/drawing/2014/main" id="{A3914670-62F1-2334-8B9C-3430CEAFCD99}"/>
              </a:ext>
            </a:extLst>
          </p:cNvPr>
          <p:cNvSpPr/>
          <p:nvPr/>
        </p:nvSpPr>
        <p:spPr>
          <a:xfrm>
            <a:off x="9690540" y="2049516"/>
            <a:ext cx="2312274" cy="1124607"/>
          </a:xfrm>
          <a:prstGeom prst="rect">
            <a:avLst/>
          </a:prstGeom>
          <a:solidFill>
            <a:schemeClr val="bg1">
              <a:lumMod val="6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BIPOLAR NEURONS</a:t>
            </a:r>
          </a:p>
          <a:p>
            <a:pPr algn="ctr"/>
            <a:r>
              <a:rPr lang="en-US" sz="1600" i="1" dirty="0">
                <a:solidFill>
                  <a:schemeClr val="tx1"/>
                </a:solidFill>
              </a:rPr>
              <a:t>Cell bodies in sensory ganglia/ retina</a:t>
            </a:r>
            <a:endParaRPr lang="en-US" sz="1400" i="1" dirty="0">
              <a:solidFill>
                <a:schemeClr val="tx1"/>
              </a:solidFill>
            </a:endParaRPr>
          </a:p>
        </p:txBody>
      </p:sp>
      <p:sp>
        <p:nvSpPr>
          <p:cNvPr id="10" name="Rectangle 9">
            <a:extLst>
              <a:ext uri="{FF2B5EF4-FFF2-40B4-BE49-F238E27FC236}">
                <a16:creationId xmlns:a16="http://schemas.microsoft.com/office/drawing/2014/main" id="{B931C85B-5D39-87FA-568B-EEEE237770D2}"/>
              </a:ext>
            </a:extLst>
          </p:cNvPr>
          <p:cNvSpPr/>
          <p:nvPr/>
        </p:nvSpPr>
        <p:spPr>
          <a:xfrm>
            <a:off x="1324301" y="3379093"/>
            <a:ext cx="8303177" cy="1376856"/>
          </a:xfrm>
          <a:prstGeom prst="rect">
            <a:avLst/>
          </a:prstGeom>
          <a:solidFill>
            <a:schemeClr val="bg1">
              <a:lumMod val="6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MULTIPOLAR NEURONS</a:t>
            </a:r>
          </a:p>
          <a:p>
            <a:pPr algn="ctr"/>
            <a:r>
              <a:rPr lang="en-US" sz="1600" i="1" dirty="0">
                <a:solidFill>
                  <a:schemeClr val="tx1"/>
                </a:solidFill>
              </a:rPr>
              <a:t>Cell bodies inside CNS or in autonomic ganglia</a:t>
            </a:r>
          </a:p>
        </p:txBody>
      </p:sp>
      <p:pic>
        <p:nvPicPr>
          <p:cNvPr id="11" name="Content Placeholder 3">
            <a:extLst>
              <a:ext uri="{FF2B5EF4-FFF2-40B4-BE49-F238E27FC236}">
                <a16:creationId xmlns:a16="http://schemas.microsoft.com/office/drawing/2014/main" id="{107D859E-8D3E-E220-E5BE-F80E91D479C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949"/>
          <a:stretch/>
        </p:blipFill>
        <p:spPr>
          <a:xfrm rot="16200000" flipH="1">
            <a:off x="2054347" y="3088708"/>
            <a:ext cx="796676" cy="1979818"/>
          </a:xfrm>
        </p:spPr>
      </p:pic>
      <p:pic>
        <p:nvPicPr>
          <p:cNvPr id="12" name="Content Placeholder 3">
            <a:extLst>
              <a:ext uri="{FF2B5EF4-FFF2-40B4-BE49-F238E27FC236}">
                <a16:creationId xmlns:a16="http://schemas.microsoft.com/office/drawing/2014/main" id="{18D0B879-FD4D-FAF6-A5F9-320DC5C388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44" r="38157"/>
          <a:stretch/>
        </p:blipFill>
        <p:spPr>
          <a:xfrm rot="5400000">
            <a:off x="10615449" y="2405417"/>
            <a:ext cx="504499" cy="1668107"/>
          </a:xfrm>
          <a:prstGeom prst="rect">
            <a:avLst/>
          </a:prstGeom>
        </p:spPr>
      </p:pic>
      <p:pic>
        <p:nvPicPr>
          <p:cNvPr id="13" name="Content Placeholder 3">
            <a:extLst>
              <a:ext uri="{FF2B5EF4-FFF2-40B4-BE49-F238E27FC236}">
                <a16:creationId xmlns:a16="http://schemas.microsoft.com/office/drawing/2014/main" id="{5499339D-37CB-025B-5996-EA2FE36836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863"/>
          <a:stretch/>
        </p:blipFill>
        <p:spPr>
          <a:xfrm rot="5400000">
            <a:off x="2276312" y="1548675"/>
            <a:ext cx="729782" cy="2147309"/>
          </a:xfrm>
          <a:prstGeom prst="rect">
            <a:avLst/>
          </a:prstGeom>
        </p:spPr>
      </p:pic>
    </p:spTree>
    <p:extLst>
      <p:ext uri="{BB962C8B-B14F-4D97-AF65-F5344CB8AC3E}">
        <p14:creationId xmlns:p14="http://schemas.microsoft.com/office/powerpoint/2010/main" val="75688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89B00-D046-9788-E123-BCEFEA37BF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4FE8DF-35E0-43E4-786D-A6339D45E60E}"/>
              </a:ext>
            </a:extLst>
          </p:cNvPr>
          <p:cNvPicPr>
            <a:picLocks noChangeAspect="1"/>
          </p:cNvPicPr>
          <p:nvPr/>
        </p:nvPicPr>
        <p:blipFill rotWithShape="1">
          <a:blip r:embed="rId2">
            <a:extLst>
              <a:ext uri="{28A0092B-C50C-407E-A947-70E740481C1C}">
                <a14:useLocalDpi xmlns:a14="http://schemas.microsoft.com/office/drawing/2010/main" val="0"/>
              </a:ext>
            </a:extLst>
          </a:blip>
          <a:srcRect b="12509"/>
          <a:stretch/>
        </p:blipFill>
        <p:spPr>
          <a:xfrm>
            <a:off x="3223103" y="558610"/>
            <a:ext cx="5132623" cy="6299390"/>
          </a:xfrm>
          <a:prstGeom prst="rect">
            <a:avLst/>
          </a:prstGeom>
        </p:spPr>
      </p:pic>
      <p:sp>
        <p:nvSpPr>
          <p:cNvPr id="2" name="Title 1">
            <a:extLst>
              <a:ext uri="{FF2B5EF4-FFF2-40B4-BE49-F238E27FC236}">
                <a16:creationId xmlns:a16="http://schemas.microsoft.com/office/drawing/2014/main" id="{6A8CB11C-041B-53CF-0011-32A8A2D9D971}"/>
              </a:ext>
            </a:extLst>
          </p:cNvPr>
          <p:cNvSpPr>
            <a:spLocks noGrp="1"/>
          </p:cNvSpPr>
          <p:nvPr>
            <p:ph type="title"/>
          </p:nvPr>
        </p:nvSpPr>
        <p:spPr>
          <a:xfrm>
            <a:off x="0" y="40005"/>
            <a:ext cx="12192000" cy="915491"/>
          </a:xfrm>
        </p:spPr>
        <p:txBody>
          <a:bodyPr>
            <a:noAutofit/>
          </a:bodyPr>
          <a:lstStyle/>
          <a:p>
            <a:r>
              <a:rPr lang="en-US" sz="3200" dirty="0"/>
              <a:t>&gt; The </a:t>
            </a:r>
            <a:r>
              <a:rPr lang="en-US" sz="3200" b="1" dirty="0"/>
              <a:t>Autonomic Nervous System </a:t>
            </a:r>
            <a:r>
              <a:rPr lang="en-US" sz="3200" dirty="0"/>
              <a:t>has </a:t>
            </a:r>
            <a:r>
              <a:rPr lang="en-US" sz="3200" u="sng" dirty="0"/>
              <a:t>two Divisions</a:t>
            </a:r>
            <a:r>
              <a:rPr lang="en-US" sz="3200" dirty="0"/>
              <a:t> that arise from specific regions of the CNS </a:t>
            </a:r>
          </a:p>
        </p:txBody>
      </p:sp>
      <p:sp>
        <p:nvSpPr>
          <p:cNvPr id="4" name="TextBox 3">
            <a:extLst>
              <a:ext uri="{FF2B5EF4-FFF2-40B4-BE49-F238E27FC236}">
                <a16:creationId xmlns:a16="http://schemas.microsoft.com/office/drawing/2014/main" id="{ED302C49-5CE1-C732-BD9F-F276E6575F6B}"/>
              </a:ext>
            </a:extLst>
          </p:cNvPr>
          <p:cNvSpPr txBox="1"/>
          <p:nvPr/>
        </p:nvSpPr>
        <p:spPr>
          <a:xfrm>
            <a:off x="161593" y="1459924"/>
            <a:ext cx="3989190" cy="4893647"/>
          </a:xfrm>
          <a:prstGeom prst="rect">
            <a:avLst/>
          </a:prstGeom>
          <a:noFill/>
        </p:spPr>
        <p:txBody>
          <a:bodyPr wrap="square" rtlCol="0">
            <a:spAutoFit/>
          </a:bodyPr>
          <a:lstStyle/>
          <a:p>
            <a:r>
              <a:rPr lang="en-US" sz="2000" b="1" dirty="0"/>
              <a:t>PARASYMPATHETIC DIVISION</a:t>
            </a:r>
          </a:p>
          <a:p>
            <a:endParaRPr lang="en-US" sz="1200" b="1" dirty="0"/>
          </a:p>
          <a:p>
            <a:pPr marL="285750" indent="-285750">
              <a:buFont typeface="Arial" panose="020B0604020202020204" pitchFamily="34" charset="0"/>
              <a:buChar char="•"/>
            </a:pPr>
            <a:r>
              <a:rPr lang="en-US" sz="2000" dirty="0"/>
              <a:t>“rest and digest”</a:t>
            </a:r>
          </a:p>
          <a:p>
            <a:pPr marL="285750" indent="-285750">
              <a:buFont typeface="Arial" panose="020B0604020202020204" pitchFamily="34" charset="0"/>
              <a:buChar char="•"/>
            </a:pPr>
            <a:r>
              <a:rPr lang="en-US" sz="2000" dirty="0"/>
              <a:t>Craniosacral system</a:t>
            </a:r>
          </a:p>
          <a:p>
            <a:pPr marL="285750" indent="-285750">
              <a:buFont typeface="Arial" panose="020B0604020202020204" pitchFamily="34" charset="0"/>
              <a:buChar char="•"/>
            </a:pPr>
            <a:r>
              <a:rPr lang="en-US" sz="2000" dirty="0"/>
              <a:t>Arises from:</a:t>
            </a:r>
          </a:p>
          <a:p>
            <a:pPr marL="742950" lvl="1" indent="-285750">
              <a:buFontTx/>
              <a:buChar char="-"/>
            </a:pPr>
            <a:r>
              <a:rPr lang="en-US" sz="2000" dirty="0"/>
              <a:t>Brainstem nuclei (4 Cranial nerves: III, VII, IX, X)</a:t>
            </a:r>
          </a:p>
          <a:p>
            <a:pPr marL="742950" lvl="1" indent="-285750">
              <a:buFontTx/>
              <a:buChar char="-"/>
            </a:pPr>
            <a:r>
              <a:rPr lang="en-US" sz="2000" dirty="0"/>
              <a:t>Neurons in lateral spinal cord grey matter from S2-S4</a:t>
            </a:r>
          </a:p>
          <a:p>
            <a:pPr marL="285750" indent="-285750">
              <a:buFont typeface="Arial" panose="020B0604020202020204" pitchFamily="34" charset="0"/>
              <a:buChar char="•"/>
            </a:pPr>
            <a:r>
              <a:rPr lang="en-US" sz="2000" b="1" dirty="0"/>
              <a:t>Generally slows body functions, heart rate, breathing</a:t>
            </a:r>
          </a:p>
          <a:p>
            <a:pPr marL="285750" indent="-285750">
              <a:buFont typeface="Arial" panose="020B0604020202020204" pitchFamily="34" charset="0"/>
              <a:buChar char="•"/>
            </a:pPr>
            <a:r>
              <a:rPr lang="en-US" sz="2000" b="1" dirty="0"/>
              <a:t>Stimulates digestive and urinary systems by opening sphincters and dilating vasculature to GI tract</a:t>
            </a:r>
          </a:p>
          <a:p>
            <a:pPr lvl="1"/>
            <a:endParaRPr lang="en-US" sz="2000" dirty="0"/>
          </a:p>
        </p:txBody>
      </p:sp>
      <p:sp>
        <p:nvSpPr>
          <p:cNvPr id="7" name="TextBox 6">
            <a:extLst>
              <a:ext uri="{FF2B5EF4-FFF2-40B4-BE49-F238E27FC236}">
                <a16:creationId xmlns:a16="http://schemas.microsoft.com/office/drawing/2014/main" id="{9FD2E54A-C16F-969F-0F35-A87E7FFC1156}"/>
              </a:ext>
            </a:extLst>
          </p:cNvPr>
          <p:cNvSpPr txBox="1"/>
          <p:nvPr/>
        </p:nvSpPr>
        <p:spPr>
          <a:xfrm>
            <a:off x="8212519" y="1439922"/>
            <a:ext cx="3817888" cy="5201424"/>
          </a:xfrm>
          <a:prstGeom prst="rect">
            <a:avLst/>
          </a:prstGeom>
          <a:noFill/>
        </p:spPr>
        <p:txBody>
          <a:bodyPr wrap="square" rtlCol="0">
            <a:spAutoFit/>
          </a:bodyPr>
          <a:lstStyle/>
          <a:p>
            <a:r>
              <a:rPr lang="en-US" sz="2000" b="1" dirty="0"/>
              <a:t>SYMPATHETIC DIVISION</a:t>
            </a:r>
          </a:p>
          <a:p>
            <a:endParaRPr lang="en-US" sz="1200" b="1" dirty="0"/>
          </a:p>
          <a:p>
            <a:pPr marL="285750" indent="-285750">
              <a:buFont typeface="Arial" panose="020B0604020202020204" pitchFamily="34" charset="0"/>
              <a:buChar char="•"/>
            </a:pPr>
            <a:r>
              <a:rPr lang="en-US" sz="2000" b="1" dirty="0"/>
              <a:t>Arouses body for action; “fight or flight”</a:t>
            </a:r>
          </a:p>
          <a:p>
            <a:pPr marL="285750" indent="-285750">
              <a:buFont typeface="Arial" panose="020B0604020202020204" pitchFamily="34" charset="0"/>
              <a:buChar char="•"/>
            </a:pPr>
            <a:r>
              <a:rPr lang="en-US" sz="2000" dirty="0"/>
              <a:t>Thoracolumbar system</a:t>
            </a:r>
          </a:p>
          <a:p>
            <a:pPr marL="285750" indent="-285750">
              <a:buFont typeface="Arial" panose="020B0604020202020204" pitchFamily="34" charset="0"/>
              <a:buChar char="•"/>
            </a:pPr>
            <a:r>
              <a:rPr lang="en-US" sz="2000" dirty="0"/>
              <a:t>Neurons in lateral spinal cord grey matter distributed from segments T1 to L2</a:t>
            </a:r>
          </a:p>
          <a:p>
            <a:pPr marL="285750" indent="-285750">
              <a:buFont typeface="Arial" panose="020B0604020202020204" pitchFamily="34" charset="0"/>
              <a:buChar char="•"/>
            </a:pPr>
            <a:r>
              <a:rPr lang="en-US" sz="2000" b="1" dirty="0"/>
              <a:t>Accelerate heart and respiratory rate, inhibit digestive and urinary system by constricting blood vessels to the GI system and closing sphincters, increase sweating, increase blood flow to CNS and muscle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77442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D5F14-FC69-EBBE-72DE-B7948564F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40777-DB1D-4EF9-6D8F-2CA511C0E342}"/>
              </a:ext>
            </a:extLst>
          </p:cNvPr>
          <p:cNvSpPr>
            <a:spLocks noGrp="1"/>
          </p:cNvSpPr>
          <p:nvPr>
            <p:ph type="title"/>
          </p:nvPr>
        </p:nvSpPr>
        <p:spPr>
          <a:xfrm>
            <a:off x="0" y="40005"/>
            <a:ext cx="12192000" cy="752475"/>
          </a:xfrm>
        </p:spPr>
        <p:txBody>
          <a:bodyPr/>
          <a:lstStyle/>
          <a:p>
            <a:r>
              <a:rPr lang="en-US" dirty="0"/>
              <a:t>&gt; Summary of Peripheral Nervous System</a:t>
            </a:r>
          </a:p>
        </p:txBody>
      </p:sp>
      <p:pic>
        <p:nvPicPr>
          <p:cNvPr id="6" name="Picture 5" descr="A diagram of a medical scheme&#10;&#10;Description automatically generated with medium confidence">
            <a:extLst>
              <a:ext uri="{FF2B5EF4-FFF2-40B4-BE49-F238E27FC236}">
                <a16:creationId xmlns:a16="http://schemas.microsoft.com/office/drawing/2014/main" id="{6C079CB2-964C-039E-1418-A9064F54B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729300"/>
            <a:ext cx="11074400" cy="6128700"/>
          </a:xfrm>
          <a:prstGeom prst="rect">
            <a:avLst/>
          </a:prstGeom>
        </p:spPr>
      </p:pic>
    </p:spTree>
    <p:extLst>
      <p:ext uri="{BB962C8B-B14F-4D97-AF65-F5344CB8AC3E}">
        <p14:creationId xmlns:p14="http://schemas.microsoft.com/office/powerpoint/2010/main" val="54123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110D-02EA-F0B1-216C-E017AB266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CFAC0-7E7E-9EBB-9DF6-3C3D2074EB55}"/>
              </a:ext>
            </a:extLst>
          </p:cNvPr>
          <p:cNvSpPr>
            <a:spLocks noGrp="1"/>
          </p:cNvSpPr>
          <p:nvPr>
            <p:ph type="title"/>
          </p:nvPr>
        </p:nvSpPr>
        <p:spPr>
          <a:xfrm>
            <a:off x="0" y="3052762"/>
            <a:ext cx="12192000" cy="752475"/>
          </a:xfrm>
        </p:spPr>
        <p:txBody>
          <a:bodyPr>
            <a:normAutofit fontScale="90000"/>
          </a:bodyPr>
          <a:lstStyle/>
          <a:p>
            <a:pPr algn="ctr"/>
            <a:r>
              <a:rPr lang="en-US" dirty="0"/>
              <a:t>OMED 590 (Block 3, Anatomy)</a:t>
            </a:r>
            <a:br>
              <a:rPr lang="en-US" dirty="0"/>
            </a:br>
            <a:r>
              <a:rPr lang="en-US" dirty="0"/>
              <a:t>A1: Spinal Cord, Dermomyotome, Cutaneous Nerves</a:t>
            </a:r>
          </a:p>
        </p:txBody>
      </p:sp>
    </p:spTree>
    <p:extLst>
      <p:ext uri="{BB962C8B-B14F-4D97-AF65-F5344CB8AC3E}">
        <p14:creationId xmlns:p14="http://schemas.microsoft.com/office/powerpoint/2010/main" val="421008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9753"/>
            <a:ext cx="12077700" cy="1241237"/>
          </a:xfrm>
          <a:prstGeom prst="rect">
            <a:avLst/>
          </a:prstGeom>
          <a:noFill/>
        </p:spPr>
        <p:txBody>
          <a:bodyPr wrap="square" rtlCol="0">
            <a:spAutoFit/>
          </a:bodyPr>
          <a:lstStyle/>
          <a:p>
            <a:pPr algn="ctr" defTabSz="1219140">
              <a:defRPr/>
            </a:pPr>
            <a:r>
              <a:rPr lang="en-US" sz="3733" b="1" dirty="0">
                <a:solidFill>
                  <a:prstClr val="black"/>
                </a:solidFill>
                <a:latin typeface="Times New Roman" pitchFamily="18" charset="0"/>
                <a:cs typeface="Times New Roman" pitchFamily="18" charset="0"/>
              </a:rPr>
              <a:t>Neuronal cell bodies are located in ganglia and dorsal and ventral horns</a:t>
            </a:r>
          </a:p>
        </p:txBody>
      </p:sp>
      <p:pic>
        <p:nvPicPr>
          <p:cNvPr id="3074" name="Picture 2" descr="Why are Neuron Axons Long and Spindly?">
            <a:extLst>
              <a:ext uri="{FF2B5EF4-FFF2-40B4-BE49-F238E27FC236}">
                <a16:creationId xmlns:a16="http://schemas.microsoft.com/office/drawing/2014/main" id="{EAAE9F3D-2343-1F64-01EC-AF2B679686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89" y="1245825"/>
            <a:ext cx="4870315" cy="324687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EC0B272-3EAE-556B-44F7-1F362BB18378}"/>
              </a:ext>
            </a:extLst>
          </p:cNvPr>
          <p:cNvGrpSpPr/>
          <p:nvPr/>
        </p:nvGrpSpPr>
        <p:grpSpPr>
          <a:xfrm>
            <a:off x="5661167" y="1513515"/>
            <a:ext cx="6149111" cy="5055260"/>
            <a:chOff x="6038850" y="1259841"/>
            <a:chExt cx="6149110" cy="5055260"/>
          </a:xfrm>
        </p:grpSpPr>
        <p:grpSp>
          <p:nvGrpSpPr>
            <p:cNvPr id="17" name="Group 16">
              <a:extLst>
                <a:ext uri="{FF2B5EF4-FFF2-40B4-BE49-F238E27FC236}">
                  <a16:creationId xmlns:a16="http://schemas.microsoft.com/office/drawing/2014/main" id="{8638AF79-500D-5E2D-1881-5CC8A992F8DA}"/>
                </a:ext>
              </a:extLst>
            </p:cNvPr>
            <p:cNvGrpSpPr/>
            <p:nvPr/>
          </p:nvGrpSpPr>
          <p:grpSpPr>
            <a:xfrm>
              <a:off x="6264081" y="1373842"/>
              <a:ext cx="5895472" cy="4941259"/>
              <a:chOff x="5980615" y="1548441"/>
              <a:chExt cx="5895472" cy="4941259"/>
            </a:xfrm>
          </p:grpSpPr>
          <p:pic>
            <p:nvPicPr>
              <p:cNvPr id="2" name="Picture 2" descr="Full size image for 'The Body'">
                <a:extLst>
                  <a:ext uri="{FF2B5EF4-FFF2-40B4-BE49-F238E27FC236}">
                    <a16:creationId xmlns:a16="http://schemas.microsoft.com/office/drawing/2014/main" id="{C96655C4-1B2F-D69F-2CCD-443DD118D3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949"/>
              <a:stretch/>
            </p:blipFill>
            <p:spPr bwMode="auto">
              <a:xfrm>
                <a:off x="5994400" y="1548441"/>
                <a:ext cx="5881687" cy="49412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5041D6-9CE1-1EC9-635E-585F5A524612}"/>
                  </a:ext>
                </a:extLst>
              </p:cNvPr>
              <p:cNvSpPr/>
              <p:nvPr/>
            </p:nvSpPr>
            <p:spPr>
              <a:xfrm>
                <a:off x="6096000" y="1689100"/>
                <a:ext cx="2082800" cy="6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8" name="Rectangle 7">
                <a:extLst>
                  <a:ext uri="{FF2B5EF4-FFF2-40B4-BE49-F238E27FC236}">
                    <a16:creationId xmlns:a16="http://schemas.microsoft.com/office/drawing/2014/main" id="{0ACB0F7B-8FF7-D889-D982-32E383DC1813}"/>
                  </a:ext>
                </a:extLst>
              </p:cNvPr>
              <p:cNvSpPr/>
              <p:nvPr/>
            </p:nvSpPr>
            <p:spPr>
              <a:xfrm rot="5400000">
                <a:off x="7219877" y="2560013"/>
                <a:ext cx="1227865" cy="24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9" name="Rectangle 8">
                <a:extLst>
                  <a:ext uri="{FF2B5EF4-FFF2-40B4-BE49-F238E27FC236}">
                    <a16:creationId xmlns:a16="http://schemas.microsoft.com/office/drawing/2014/main" id="{812353BA-C272-F98D-1E5B-F2C319475803}"/>
                  </a:ext>
                </a:extLst>
              </p:cNvPr>
              <p:cNvSpPr/>
              <p:nvPr/>
            </p:nvSpPr>
            <p:spPr>
              <a:xfrm>
                <a:off x="5980615" y="5309559"/>
                <a:ext cx="2082800" cy="6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0" name="Rectangle 9">
                <a:extLst>
                  <a:ext uri="{FF2B5EF4-FFF2-40B4-BE49-F238E27FC236}">
                    <a16:creationId xmlns:a16="http://schemas.microsoft.com/office/drawing/2014/main" id="{7CA61314-82EF-0CEE-A153-308D2668E52B}"/>
                  </a:ext>
                </a:extLst>
              </p:cNvPr>
              <p:cNvSpPr/>
              <p:nvPr/>
            </p:nvSpPr>
            <p:spPr>
              <a:xfrm>
                <a:off x="9436099" y="1737597"/>
                <a:ext cx="943979" cy="33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1" name="Rectangle 10">
                <a:extLst>
                  <a:ext uri="{FF2B5EF4-FFF2-40B4-BE49-F238E27FC236}">
                    <a16:creationId xmlns:a16="http://schemas.microsoft.com/office/drawing/2014/main" id="{13551E52-7CDE-A834-F4FB-DD11B438713F}"/>
                  </a:ext>
                </a:extLst>
              </p:cNvPr>
              <p:cNvSpPr/>
              <p:nvPr/>
            </p:nvSpPr>
            <p:spPr>
              <a:xfrm>
                <a:off x="9372599" y="5908089"/>
                <a:ext cx="943979" cy="33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cxnSp>
            <p:nvCxnSpPr>
              <p:cNvPr id="6" name="Straight Connector 5">
                <a:extLst>
                  <a:ext uri="{FF2B5EF4-FFF2-40B4-BE49-F238E27FC236}">
                    <a16:creationId xmlns:a16="http://schemas.microsoft.com/office/drawing/2014/main" id="{424ED049-3527-6A56-DA81-6D7863289C72}"/>
                  </a:ext>
                </a:extLst>
              </p:cNvPr>
              <p:cNvCxnSpPr/>
              <p:nvPr/>
            </p:nvCxnSpPr>
            <p:spPr>
              <a:xfrm flipV="1">
                <a:off x="10151745" y="1775697"/>
                <a:ext cx="0" cy="20978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854D42-FE29-E19E-A0BB-044D3BB43860}"/>
                  </a:ext>
                </a:extLst>
              </p:cNvPr>
              <p:cNvCxnSpPr>
                <a:cxnSpLocks/>
              </p:cNvCxnSpPr>
              <p:nvPr/>
            </p:nvCxnSpPr>
            <p:spPr>
              <a:xfrm flipV="1">
                <a:off x="9955714" y="4512150"/>
                <a:ext cx="0" cy="13959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C509B5-5F80-DE9B-4C3F-4FACB7F9333C}"/>
                  </a:ext>
                </a:extLst>
              </p:cNvPr>
              <p:cNvCxnSpPr>
                <a:cxnSpLocks/>
                <a:endCxn id="11" idx="1"/>
              </p:cNvCxnSpPr>
              <p:nvPr/>
            </p:nvCxnSpPr>
            <p:spPr>
              <a:xfrm flipH="1">
                <a:off x="9372599" y="5904177"/>
                <a:ext cx="583115" cy="1706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CAF8279-2CEC-A952-CF2F-6F865F59C31E}"/>
                  </a:ext>
                </a:extLst>
              </p:cNvPr>
              <p:cNvSpPr/>
              <p:nvPr/>
            </p:nvSpPr>
            <p:spPr>
              <a:xfrm rot="16200000">
                <a:off x="6588627" y="4835507"/>
                <a:ext cx="2082800" cy="6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9" name="Rectangle 18">
                <a:extLst>
                  <a:ext uri="{FF2B5EF4-FFF2-40B4-BE49-F238E27FC236}">
                    <a16:creationId xmlns:a16="http://schemas.microsoft.com/office/drawing/2014/main" id="{71660E6D-8BB2-CA94-90B3-793C373788D6}"/>
                  </a:ext>
                </a:extLst>
              </p:cNvPr>
              <p:cNvSpPr/>
              <p:nvPr/>
            </p:nvSpPr>
            <p:spPr>
              <a:xfrm rot="7827912">
                <a:off x="7581395" y="3794106"/>
                <a:ext cx="308305" cy="6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grpSp>
        <p:cxnSp>
          <p:nvCxnSpPr>
            <p:cNvPr id="24" name="Straight Arrow Connector 23">
              <a:extLst>
                <a:ext uri="{FF2B5EF4-FFF2-40B4-BE49-F238E27FC236}">
                  <a16:creationId xmlns:a16="http://schemas.microsoft.com/office/drawing/2014/main" id="{07EA8630-792F-52E4-2737-FB37AB0AD9F3}"/>
                </a:ext>
              </a:extLst>
            </p:cNvPr>
            <p:cNvCxnSpPr>
              <a:cxnSpLocks/>
            </p:cNvCxnSpPr>
            <p:nvPr/>
          </p:nvCxnSpPr>
          <p:spPr>
            <a:xfrm flipV="1">
              <a:off x="7755142" y="3834710"/>
              <a:ext cx="1121330" cy="16672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B11B41B-CD9B-89EE-03EF-ABE64AF4D89D}"/>
                </a:ext>
              </a:extLst>
            </p:cNvPr>
            <p:cNvSpPr txBox="1"/>
            <p:nvPr/>
          </p:nvSpPr>
          <p:spPr>
            <a:xfrm>
              <a:off x="6878049" y="1444508"/>
              <a:ext cx="2228630" cy="369332"/>
            </a:xfrm>
            <a:prstGeom prst="rect">
              <a:avLst/>
            </a:prstGeom>
            <a:no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Dorsal horn</a:t>
              </a:r>
            </a:p>
          </p:txBody>
        </p:sp>
        <p:cxnSp>
          <p:nvCxnSpPr>
            <p:cNvPr id="31" name="Straight Arrow Connector 30">
              <a:extLst>
                <a:ext uri="{FF2B5EF4-FFF2-40B4-BE49-F238E27FC236}">
                  <a16:creationId xmlns:a16="http://schemas.microsoft.com/office/drawing/2014/main" id="{1BF2D674-F276-BC6E-D212-840E9C9EB11F}"/>
                </a:ext>
              </a:extLst>
            </p:cNvPr>
            <p:cNvCxnSpPr>
              <a:cxnSpLocks/>
            </p:cNvCxnSpPr>
            <p:nvPr/>
          </p:nvCxnSpPr>
          <p:spPr>
            <a:xfrm>
              <a:off x="8108735" y="1780619"/>
              <a:ext cx="910261" cy="16699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1B87B6C-8E23-7D6D-C21C-1FAF8DF1CB73}"/>
                </a:ext>
              </a:extLst>
            </p:cNvPr>
            <p:cNvSpPr txBox="1"/>
            <p:nvPr/>
          </p:nvSpPr>
          <p:spPr>
            <a:xfrm>
              <a:off x="6038850" y="5308677"/>
              <a:ext cx="2228630" cy="369332"/>
            </a:xfrm>
            <a:prstGeom prst="rect">
              <a:avLst/>
            </a:prstGeom>
            <a:no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Ventral horn</a:t>
              </a:r>
            </a:p>
          </p:txBody>
        </p:sp>
        <p:sp>
          <p:nvSpPr>
            <p:cNvPr id="34" name="TextBox 33">
              <a:extLst>
                <a:ext uri="{FF2B5EF4-FFF2-40B4-BE49-F238E27FC236}">
                  <a16:creationId xmlns:a16="http://schemas.microsoft.com/office/drawing/2014/main" id="{F9F13F1B-E96E-37AB-9949-186A6D472A0C}"/>
                </a:ext>
              </a:extLst>
            </p:cNvPr>
            <p:cNvSpPr txBox="1"/>
            <p:nvPr/>
          </p:nvSpPr>
          <p:spPr>
            <a:xfrm>
              <a:off x="8422478" y="5708922"/>
              <a:ext cx="1368401" cy="369332"/>
            </a:xfrm>
            <a:prstGeom prst="rect">
              <a:avLst/>
            </a:prstGeom>
            <a:solidFill>
              <a:schemeClr val="bg1"/>
            </a:solid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Ventral root</a:t>
              </a:r>
            </a:p>
          </p:txBody>
        </p:sp>
        <p:sp>
          <p:nvSpPr>
            <p:cNvPr id="35" name="TextBox 34">
              <a:extLst>
                <a:ext uri="{FF2B5EF4-FFF2-40B4-BE49-F238E27FC236}">
                  <a16:creationId xmlns:a16="http://schemas.microsoft.com/office/drawing/2014/main" id="{AEC4162A-9077-B4FA-5A75-06F44CD1B023}"/>
                </a:ext>
              </a:extLst>
            </p:cNvPr>
            <p:cNvSpPr txBox="1"/>
            <p:nvPr/>
          </p:nvSpPr>
          <p:spPr>
            <a:xfrm>
              <a:off x="9218710" y="1259841"/>
              <a:ext cx="1368401" cy="369332"/>
            </a:xfrm>
            <a:prstGeom prst="rect">
              <a:avLst/>
            </a:prstGeom>
            <a:solidFill>
              <a:schemeClr val="bg1"/>
            </a:solid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Dorsal root</a:t>
              </a:r>
            </a:p>
          </p:txBody>
        </p:sp>
        <p:sp>
          <p:nvSpPr>
            <p:cNvPr id="37" name="TextBox 36">
              <a:extLst>
                <a:ext uri="{FF2B5EF4-FFF2-40B4-BE49-F238E27FC236}">
                  <a16:creationId xmlns:a16="http://schemas.microsoft.com/office/drawing/2014/main" id="{9E31E048-44E7-518F-F6BA-1863C6DA2152}"/>
                </a:ext>
              </a:extLst>
            </p:cNvPr>
            <p:cNvSpPr txBox="1"/>
            <p:nvPr/>
          </p:nvSpPr>
          <p:spPr>
            <a:xfrm>
              <a:off x="11072297" y="5668770"/>
              <a:ext cx="1115663" cy="646331"/>
            </a:xfrm>
            <a:prstGeom prst="rect">
              <a:avLst/>
            </a:prstGeom>
            <a:solidFill>
              <a:schemeClr val="bg1"/>
            </a:solid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Ventral ramus</a:t>
              </a:r>
            </a:p>
          </p:txBody>
        </p:sp>
        <p:sp>
          <p:nvSpPr>
            <p:cNvPr id="38" name="TextBox 37">
              <a:extLst>
                <a:ext uri="{FF2B5EF4-FFF2-40B4-BE49-F238E27FC236}">
                  <a16:creationId xmlns:a16="http://schemas.microsoft.com/office/drawing/2014/main" id="{7AB3E8B2-EC61-84CE-1778-C53D273FD25B}"/>
                </a:ext>
              </a:extLst>
            </p:cNvPr>
            <p:cNvSpPr txBox="1"/>
            <p:nvPr/>
          </p:nvSpPr>
          <p:spPr>
            <a:xfrm>
              <a:off x="11224253" y="2640376"/>
              <a:ext cx="963707" cy="646331"/>
            </a:xfrm>
            <a:prstGeom prst="rect">
              <a:avLst/>
            </a:prstGeom>
            <a:solidFill>
              <a:schemeClr val="bg1"/>
            </a:solid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Dorsal</a:t>
              </a:r>
            </a:p>
            <a:p>
              <a:pPr algn="ctr" defTabSz="914377"/>
              <a:r>
                <a:rPr lang="en-US" dirty="0">
                  <a:solidFill>
                    <a:prstClr val="black"/>
                  </a:solidFill>
                  <a:latin typeface="Times New Roman" panose="02020603050405020304" pitchFamily="18" charset="0"/>
                  <a:cs typeface="Times New Roman" panose="02020603050405020304" pitchFamily="18" charset="0"/>
                </a:rPr>
                <a:t>ramus</a:t>
              </a:r>
            </a:p>
          </p:txBody>
        </p:sp>
        <p:sp>
          <p:nvSpPr>
            <p:cNvPr id="4" name="Rectangle 3">
              <a:extLst>
                <a:ext uri="{FF2B5EF4-FFF2-40B4-BE49-F238E27FC236}">
                  <a16:creationId xmlns:a16="http://schemas.microsoft.com/office/drawing/2014/main" id="{3E8B06C0-E68C-1998-8056-FBCE55FD9342}"/>
                </a:ext>
              </a:extLst>
            </p:cNvPr>
            <p:cNvSpPr/>
            <p:nvPr/>
          </p:nvSpPr>
          <p:spPr>
            <a:xfrm>
              <a:off x="7276906" y="1486799"/>
              <a:ext cx="1405389" cy="299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30" name="Rectangle 29">
              <a:extLst>
                <a:ext uri="{FF2B5EF4-FFF2-40B4-BE49-F238E27FC236}">
                  <a16:creationId xmlns:a16="http://schemas.microsoft.com/office/drawing/2014/main" id="{9997EC93-835B-532D-05F6-EF7E0D04992F}"/>
                </a:ext>
              </a:extLst>
            </p:cNvPr>
            <p:cNvSpPr/>
            <p:nvPr/>
          </p:nvSpPr>
          <p:spPr>
            <a:xfrm>
              <a:off x="6419229" y="5334489"/>
              <a:ext cx="1405389" cy="299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36" name="Rectangle 35">
              <a:extLst>
                <a:ext uri="{FF2B5EF4-FFF2-40B4-BE49-F238E27FC236}">
                  <a16:creationId xmlns:a16="http://schemas.microsoft.com/office/drawing/2014/main" id="{B18AFC89-86B6-755F-829D-BD4474E70201}"/>
                </a:ext>
              </a:extLst>
            </p:cNvPr>
            <p:cNvSpPr/>
            <p:nvPr/>
          </p:nvSpPr>
          <p:spPr>
            <a:xfrm>
              <a:off x="11118178" y="1317893"/>
              <a:ext cx="963706" cy="578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grpSp>
      <p:sp>
        <p:nvSpPr>
          <p:cNvPr id="5" name="Rectangle 4">
            <a:extLst>
              <a:ext uri="{FF2B5EF4-FFF2-40B4-BE49-F238E27FC236}">
                <a16:creationId xmlns:a16="http://schemas.microsoft.com/office/drawing/2014/main" id="{24514A79-6988-9D29-727D-873DD6512EEF}"/>
              </a:ext>
            </a:extLst>
          </p:cNvPr>
          <p:cNvSpPr/>
          <p:nvPr/>
        </p:nvSpPr>
        <p:spPr>
          <a:xfrm>
            <a:off x="362935" y="1448700"/>
            <a:ext cx="5298232" cy="51848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39" name="Rectangle 38">
            <a:extLst>
              <a:ext uri="{FF2B5EF4-FFF2-40B4-BE49-F238E27FC236}">
                <a16:creationId xmlns:a16="http://schemas.microsoft.com/office/drawing/2014/main" id="{20E8BEB0-1327-C99E-E993-7752C25984C4}"/>
              </a:ext>
            </a:extLst>
          </p:cNvPr>
          <p:cNvSpPr/>
          <p:nvPr/>
        </p:nvSpPr>
        <p:spPr>
          <a:xfrm>
            <a:off x="5731039" y="1448700"/>
            <a:ext cx="6203787" cy="51848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33" name="TextBox 32">
            <a:extLst>
              <a:ext uri="{FF2B5EF4-FFF2-40B4-BE49-F238E27FC236}">
                <a16:creationId xmlns:a16="http://schemas.microsoft.com/office/drawing/2014/main" id="{AFABA9B3-306E-EEDD-37D6-C7DAB98B4CB1}"/>
              </a:ext>
            </a:extLst>
          </p:cNvPr>
          <p:cNvSpPr txBox="1"/>
          <p:nvPr/>
        </p:nvSpPr>
        <p:spPr>
          <a:xfrm>
            <a:off x="386877" y="4098145"/>
            <a:ext cx="4957963" cy="1200329"/>
          </a:xfrm>
          <a:prstGeom prst="rect">
            <a:avLst/>
          </a:prstGeom>
          <a:noFill/>
        </p:spPr>
        <p:txBody>
          <a:bodyPr wrap="square" rtlCol="0">
            <a:spAutoFit/>
          </a:bodyPr>
          <a:lstStyle/>
          <a:p>
            <a:pPr algn="ctr" defTabSz="914377"/>
            <a:r>
              <a:rPr lang="en-US" dirty="0">
                <a:solidFill>
                  <a:prstClr val="black"/>
                </a:solidFill>
                <a:latin typeface="Times New Roman" panose="02020603050405020304" pitchFamily="18" charset="0"/>
                <a:cs typeface="Times New Roman" panose="02020603050405020304" pitchFamily="18" charset="0"/>
              </a:rPr>
              <a:t>Neuronal cells have different functions, including:</a:t>
            </a:r>
            <a:br>
              <a:rPr lang="en-US" dirty="0">
                <a:solidFill>
                  <a:prstClr val="black"/>
                </a:solidFill>
                <a:latin typeface="Times New Roman" panose="02020603050405020304" pitchFamily="18" charset="0"/>
                <a:cs typeface="Times New Roman" panose="02020603050405020304" pitchFamily="18" charset="0"/>
              </a:rPr>
            </a:br>
            <a:endParaRPr lang="en-US" dirty="0">
              <a:solidFill>
                <a:prstClr val="black"/>
              </a:solidFill>
              <a:latin typeface="Times New Roman" panose="02020603050405020304" pitchFamily="18" charset="0"/>
              <a:cs typeface="Times New Roman" panose="02020603050405020304" pitchFamily="18" charset="0"/>
            </a:endParaRPr>
          </a:p>
          <a:p>
            <a:pPr marL="285744" indent="-285744" algn="ctr" defTabSz="914377">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Somatic sensory</a:t>
            </a:r>
          </a:p>
          <a:p>
            <a:pPr marL="285744" indent="-285744" algn="ctr" defTabSz="914377">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Somatic motor</a:t>
            </a:r>
          </a:p>
        </p:txBody>
      </p:sp>
      <p:sp>
        <p:nvSpPr>
          <p:cNvPr id="40" name="TextBox 39">
            <a:extLst>
              <a:ext uri="{FF2B5EF4-FFF2-40B4-BE49-F238E27FC236}">
                <a16:creationId xmlns:a16="http://schemas.microsoft.com/office/drawing/2014/main" id="{BAFEE2D8-2101-BA06-8487-FFA6DDF87118}"/>
              </a:ext>
            </a:extLst>
          </p:cNvPr>
          <p:cNvSpPr txBox="1"/>
          <p:nvPr/>
        </p:nvSpPr>
        <p:spPr>
          <a:xfrm>
            <a:off x="511877" y="5578904"/>
            <a:ext cx="4957963" cy="923330"/>
          </a:xfrm>
          <a:prstGeom prst="rect">
            <a:avLst/>
          </a:prstGeom>
          <a:noFill/>
        </p:spPr>
        <p:txBody>
          <a:bodyPr wrap="square" rtlCol="0">
            <a:spAutoFit/>
          </a:bodyPr>
          <a:lstStyle/>
          <a:p>
            <a:pPr algn="ctr" defTabSz="914377"/>
            <a:r>
              <a:rPr lang="en-US" b="1" u="sng" dirty="0">
                <a:solidFill>
                  <a:prstClr val="black"/>
                </a:solidFill>
                <a:latin typeface="Times New Roman" panose="02020603050405020304" pitchFamily="18" charset="0"/>
                <a:cs typeface="Times New Roman" panose="02020603050405020304" pitchFamily="18" charset="0"/>
              </a:rPr>
              <a:t>The spinal (dorsal root) ganglion contains cell bodies for afferent (going towards CNS) sensory nerves</a:t>
            </a:r>
          </a:p>
        </p:txBody>
      </p:sp>
    </p:spTree>
    <p:extLst>
      <p:ext uri="{BB962C8B-B14F-4D97-AF65-F5344CB8AC3E}">
        <p14:creationId xmlns:p14="http://schemas.microsoft.com/office/powerpoint/2010/main" val="65498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ventral dorsal ramus dermatome">
            <a:extLst>
              <a:ext uri="{FF2B5EF4-FFF2-40B4-BE49-F238E27FC236}">
                <a16:creationId xmlns:a16="http://schemas.microsoft.com/office/drawing/2014/main" id="{088A875C-0140-4B84-BAF7-20F8F2381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2" y="279400"/>
            <a:ext cx="5579548" cy="614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203200" y="1644073"/>
            <a:ext cx="629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defTabSz="1219140">
              <a:defRPr/>
            </a:pPr>
            <a:r>
              <a:rPr lang="en-US" dirty="0">
                <a:solidFill>
                  <a:prstClr val="black"/>
                </a:solidFill>
                <a:latin typeface="Times New Roman" pitchFamily="18" charset="0"/>
                <a:cs typeface="Times New Roman" pitchFamily="18" charset="0"/>
              </a:rPr>
              <a:t>Dorsal (Posterior) Gray Horn &amp; Dorsal Roots</a:t>
            </a:r>
          </a:p>
          <a:p>
            <a:pPr defTabSz="1219140">
              <a:defRPr/>
            </a:pPr>
            <a:r>
              <a:rPr lang="en-US" dirty="0">
                <a:solidFill>
                  <a:prstClr val="black"/>
                </a:solidFill>
                <a:latin typeface="Times New Roman" pitchFamily="18" charset="0"/>
                <a:cs typeface="Times New Roman" pitchFamily="18" charset="0"/>
                <a:sym typeface="Wingdings" panose="05000000000000000000" pitchFamily="2" charset="2"/>
              </a:rPr>
              <a:t> </a:t>
            </a:r>
            <a:r>
              <a:rPr lang="en-US" b="1" dirty="0">
                <a:solidFill>
                  <a:srgbClr val="FF0000"/>
                </a:solidFill>
                <a:latin typeface="Times New Roman" pitchFamily="18" charset="0"/>
                <a:cs typeface="Times New Roman" pitchFamily="18" charset="0"/>
              </a:rPr>
              <a:t>Sensory</a:t>
            </a:r>
            <a:r>
              <a:rPr lang="en-US" dirty="0">
                <a:solidFill>
                  <a:prstClr val="black"/>
                </a:solidFill>
                <a:latin typeface="Times New Roman" pitchFamily="18" charset="0"/>
                <a:cs typeface="Times New Roman" pitchFamily="18" charset="0"/>
              </a:rPr>
              <a:t>: Somatic &amp; Visceral</a:t>
            </a:r>
          </a:p>
          <a:p>
            <a:pPr defTabSz="1219140">
              <a:defRPr/>
            </a:pPr>
            <a:endParaRPr lang="en-US" dirty="0">
              <a:solidFill>
                <a:prstClr val="black"/>
              </a:solidFill>
              <a:latin typeface="Times New Roman" pitchFamily="18" charset="0"/>
              <a:cs typeface="Times New Roman" pitchFamily="18" charset="0"/>
            </a:endParaRPr>
          </a:p>
          <a:p>
            <a:pPr defTabSz="1219140">
              <a:defRPr/>
            </a:pPr>
            <a:r>
              <a:rPr lang="en-US" dirty="0">
                <a:solidFill>
                  <a:prstClr val="black"/>
                </a:solidFill>
                <a:latin typeface="Times New Roman" pitchFamily="18" charset="0"/>
                <a:cs typeface="Times New Roman" pitchFamily="18" charset="0"/>
              </a:rPr>
              <a:t>Ventral (Anterior) Gray Horn &amp; Ventral Roots</a:t>
            </a:r>
          </a:p>
          <a:p>
            <a:pPr defTabSz="1219140">
              <a:defRPr/>
            </a:pPr>
            <a:r>
              <a:rPr lang="en-US" b="1" dirty="0">
                <a:solidFill>
                  <a:prstClr val="black"/>
                </a:solidFill>
                <a:latin typeface="Times New Roman" pitchFamily="18" charset="0"/>
                <a:cs typeface="Times New Roman" pitchFamily="18" charset="0"/>
                <a:sym typeface="Wingdings" panose="05000000000000000000" pitchFamily="2" charset="2"/>
              </a:rPr>
              <a:t></a:t>
            </a:r>
            <a:r>
              <a:rPr lang="en-US" b="1" dirty="0">
                <a:solidFill>
                  <a:srgbClr val="FF0000"/>
                </a:solidFill>
                <a:latin typeface="Times New Roman" pitchFamily="18" charset="0"/>
                <a:cs typeface="Times New Roman" pitchFamily="18" charset="0"/>
                <a:sym typeface="Wingdings" panose="05000000000000000000" pitchFamily="2" charset="2"/>
              </a:rPr>
              <a:t> </a:t>
            </a:r>
            <a:r>
              <a:rPr lang="en-US" b="1" dirty="0">
                <a:solidFill>
                  <a:srgbClr val="FF0000"/>
                </a:solidFill>
                <a:latin typeface="Times New Roman" pitchFamily="18" charset="0"/>
                <a:cs typeface="Times New Roman" pitchFamily="18" charset="0"/>
              </a:rPr>
              <a:t>Motor</a:t>
            </a:r>
            <a:r>
              <a:rPr lang="en-US" dirty="0">
                <a:solidFill>
                  <a:prstClr val="black"/>
                </a:solidFill>
                <a:latin typeface="Times New Roman" pitchFamily="18" charset="0"/>
                <a:cs typeface="Times New Roman" pitchFamily="18" charset="0"/>
              </a:rPr>
              <a:t>: Somatic &amp; Visceral</a:t>
            </a:r>
          </a:p>
          <a:p>
            <a:pPr defTabSz="1219140">
              <a:defRPr/>
            </a:pPr>
            <a:endParaRPr lang="en-US" dirty="0">
              <a:solidFill>
                <a:prstClr val="black"/>
              </a:solidFill>
              <a:latin typeface="Times New Roman" pitchFamily="18" charset="0"/>
              <a:cs typeface="Times New Roman" pitchFamily="18" charset="0"/>
            </a:endParaRPr>
          </a:p>
          <a:p>
            <a:pPr defTabSz="1219140">
              <a:defRPr/>
            </a:pPr>
            <a:r>
              <a:rPr lang="en-US" dirty="0">
                <a:solidFill>
                  <a:prstClr val="black"/>
                </a:solidFill>
                <a:latin typeface="Times New Roman" pitchFamily="18" charset="0"/>
                <a:cs typeface="Times New Roman" pitchFamily="18" charset="0"/>
              </a:rPr>
              <a:t>Spinal Nerve = Sensory &amp; Motor (Mixed)</a:t>
            </a:r>
            <a:br>
              <a:rPr lang="en-US" dirty="0">
                <a:solidFill>
                  <a:prstClr val="black"/>
                </a:solidFill>
                <a:latin typeface="Times New Roman" pitchFamily="18" charset="0"/>
                <a:cs typeface="Times New Roman" pitchFamily="18" charset="0"/>
              </a:rPr>
            </a:br>
            <a:endParaRPr lang="en-US" dirty="0">
              <a:solidFill>
                <a:prstClr val="black"/>
              </a:solidFill>
              <a:latin typeface="Times New Roman" pitchFamily="18" charset="0"/>
              <a:cs typeface="Times New Roman" pitchFamily="18" charset="0"/>
            </a:endParaRPr>
          </a:p>
          <a:p>
            <a:pPr defTabSz="1219140">
              <a:defRPr/>
            </a:pPr>
            <a:r>
              <a:rPr lang="en-US" dirty="0">
                <a:solidFill>
                  <a:prstClr val="black"/>
                </a:solidFill>
                <a:latin typeface="Times New Roman" pitchFamily="18" charset="0"/>
                <a:cs typeface="Times New Roman" pitchFamily="18" charset="0"/>
              </a:rPr>
              <a:t>Dorsal &amp; Ventral Primary Rami = Mixed</a:t>
            </a:r>
          </a:p>
          <a:p>
            <a:pPr defTabSz="1219140">
              <a:defRPr/>
            </a:pP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38100" y="56945"/>
            <a:ext cx="7315200" cy="666786"/>
          </a:xfrm>
          <a:prstGeom prst="rect">
            <a:avLst/>
          </a:prstGeom>
          <a:noFill/>
        </p:spPr>
        <p:txBody>
          <a:bodyPr wrap="square" rtlCol="0">
            <a:spAutoFit/>
          </a:bodyPr>
          <a:lstStyle/>
          <a:p>
            <a:pPr algn="ctr" defTabSz="1219140">
              <a:defRPr/>
            </a:pPr>
            <a:r>
              <a:rPr lang="en-US" sz="3733" b="1" dirty="0">
                <a:solidFill>
                  <a:prstClr val="black"/>
                </a:solidFill>
                <a:latin typeface="Times New Roman" pitchFamily="18" charset="0"/>
                <a:cs typeface="Times New Roman" pitchFamily="18" charset="0"/>
              </a:rPr>
              <a:t>Spinal Nerve</a:t>
            </a:r>
          </a:p>
        </p:txBody>
      </p:sp>
    </p:spTree>
    <p:extLst>
      <p:ext uri="{BB962C8B-B14F-4D97-AF65-F5344CB8AC3E}">
        <p14:creationId xmlns:p14="http://schemas.microsoft.com/office/powerpoint/2010/main" val="552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40005"/>
            <a:ext cx="12192000" cy="752475"/>
          </a:xfrm>
        </p:spPr>
        <p:txBody>
          <a:bodyPr/>
          <a:lstStyle/>
          <a:p>
            <a:r>
              <a:rPr lang="en-US" dirty="0"/>
              <a:t>&gt; Dermatome</a:t>
            </a:r>
          </a:p>
        </p:txBody>
      </p:sp>
      <p:sp>
        <p:nvSpPr>
          <p:cNvPr id="3" name="TextBox 2">
            <a:extLst>
              <a:ext uri="{FF2B5EF4-FFF2-40B4-BE49-F238E27FC236}">
                <a16:creationId xmlns:a16="http://schemas.microsoft.com/office/drawing/2014/main" id="{DC7946F5-B7CA-2581-63AA-4ED67809B617}"/>
              </a:ext>
            </a:extLst>
          </p:cNvPr>
          <p:cNvSpPr txBox="1"/>
          <p:nvPr/>
        </p:nvSpPr>
        <p:spPr>
          <a:xfrm>
            <a:off x="246993" y="976343"/>
            <a:ext cx="5192111" cy="5632311"/>
          </a:xfrm>
          <a:prstGeom prst="rect">
            <a:avLst/>
          </a:prstGeom>
          <a:noFill/>
        </p:spPr>
        <p:txBody>
          <a:bodyPr wrap="square" rtlCol="0">
            <a:spAutoFit/>
          </a:bodyPr>
          <a:lstStyle/>
          <a:p>
            <a:pPr algn="l"/>
            <a:r>
              <a:rPr lang="en-US" sz="2400" dirty="0"/>
              <a:t>Def: strip of skin whose sensory information travels back to a single spinal cord segment</a:t>
            </a:r>
          </a:p>
          <a:p>
            <a:pPr algn="l"/>
            <a:endParaRPr lang="en-US" sz="2400" dirty="0"/>
          </a:p>
          <a:p>
            <a:pPr algn="l"/>
            <a:r>
              <a:rPr lang="en-US" sz="2400" dirty="0"/>
              <a:t>Peripheral nerves to the body wall do not cross the midline. Dermatomes are divided into left and right regions by the midsagittal plane and travel back on the left and right spinal nerves respectively. </a:t>
            </a:r>
          </a:p>
          <a:p>
            <a:pPr algn="l"/>
            <a:endParaRPr lang="en-US" sz="2400" dirty="0"/>
          </a:p>
          <a:p>
            <a:pPr algn="l"/>
            <a:r>
              <a:rPr lang="en-US" sz="2400" dirty="0"/>
              <a:t>Example</a:t>
            </a:r>
            <a:r>
              <a:rPr lang="en-US" sz="2400" i="1" dirty="0"/>
              <a:t>: The T4 dermatome includes the nipple line.  The left nipple is innervated by the left T4 spinal nerve and the right nipple is innervated by the right T4 spinal nerve.  </a:t>
            </a:r>
          </a:p>
        </p:txBody>
      </p:sp>
      <p:pic>
        <p:nvPicPr>
          <p:cNvPr id="4" name="Picture 2" descr="Image">
            <a:extLst>
              <a:ext uri="{FF2B5EF4-FFF2-40B4-BE49-F238E27FC236}">
                <a16:creationId xmlns:a16="http://schemas.microsoft.com/office/drawing/2014/main" id="{A0EF17E0-CA7B-C50E-2A06-DA2413947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104" y="223868"/>
            <a:ext cx="6138022" cy="397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2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40005"/>
            <a:ext cx="12192000" cy="1105623"/>
          </a:xfrm>
        </p:spPr>
        <p:txBody>
          <a:bodyPr>
            <a:normAutofit fontScale="90000"/>
          </a:bodyPr>
          <a:lstStyle/>
          <a:p>
            <a:r>
              <a:rPr lang="en-US" dirty="0"/>
              <a:t>&gt; Dermatomes you are expected to know, according to Clinical Skills!</a:t>
            </a:r>
          </a:p>
        </p:txBody>
      </p:sp>
      <p:pic>
        <p:nvPicPr>
          <p:cNvPr id="6" name="Picture 5" descr="A white background with black text&#10;&#10;AI-generated content may be incorrect.">
            <a:extLst>
              <a:ext uri="{FF2B5EF4-FFF2-40B4-BE49-F238E27FC236}">
                <a16:creationId xmlns:a16="http://schemas.microsoft.com/office/drawing/2014/main" id="{FE9B81DB-C726-4F58-E490-4D50F866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68" y="1849072"/>
            <a:ext cx="11139264" cy="2519903"/>
          </a:xfrm>
          <a:prstGeom prst="rect">
            <a:avLst/>
          </a:prstGeom>
        </p:spPr>
      </p:pic>
    </p:spTree>
    <p:extLst>
      <p:ext uri="{BB962C8B-B14F-4D97-AF65-F5344CB8AC3E}">
        <p14:creationId xmlns:p14="http://schemas.microsoft.com/office/powerpoint/2010/main" val="143654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9866-F185-7D24-009E-F6C415B01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FC9BC-9623-8355-278E-3C47B91B0124}"/>
              </a:ext>
            </a:extLst>
          </p:cNvPr>
          <p:cNvSpPr>
            <a:spLocks noGrp="1"/>
          </p:cNvSpPr>
          <p:nvPr>
            <p:ph type="title"/>
          </p:nvPr>
        </p:nvSpPr>
        <p:spPr>
          <a:xfrm>
            <a:off x="0" y="40005"/>
            <a:ext cx="12192000" cy="752475"/>
          </a:xfrm>
        </p:spPr>
        <p:txBody>
          <a:bodyPr/>
          <a:lstStyle/>
          <a:p>
            <a:r>
              <a:rPr lang="en-US" dirty="0"/>
              <a:t>&gt; Myotome</a:t>
            </a:r>
          </a:p>
        </p:txBody>
      </p:sp>
      <p:sp>
        <p:nvSpPr>
          <p:cNvPr id="3" name="TextBox 2">
            <a:extLst>
              <a:ext uri="{FF2B5EF4-FFF2-40B4-BE49-F238E27FC236}">
                <a16:creationId xmlns:a16="http://schemas.microsoft.com/office/drawing/2014/main" id="{EC8D72BF-D809-A804-58C2-FFB3572838D3}"/>
              </a:ext>
            </a:extLst>
          </p:cNvPr>
          <p:cNvSpPr txBox="1"/>
          <p:nvPr/>
        </p:nvSpPr>
        <p:spPr>
          <a:xfrm>
            <a:off x="294289" y="1040524"/>
            <a:ext cx="4372304" cy="5262979"/>
          </a:xfrm>
          <a:prstGeom prst="rect">
            <a:avLst/>
          </a:prstGeom>
          <a:noFill/>
        </p:spPr>
        <p:txBody>
          <a:bodyPr wrap="square" rtlCol="0">
            <a:spAutoFit/>
          </a:bodyPr>
          <a:lstStyle/>
          <a:p>
            <a:pPr algn="l"/>
            <a:r>
              <a:rPr lang="en-US" sz="2400" dirty="0"/>
              <a:t>Defined: the group of skeletal muscle fibers that receive their motor innervation from a single spinal cord segment</a:t>
            </a:r>
          </a:p>
          <a:p>
            <a:pPr algn="l"/>
            <a:endParaRPr lang="en-US" sz="2400" dirty="0"/>
          </a:p>
          <a:p>
            <a:pPr algn="l"/>
            <a:r>
              <a:rPr lang="en-US" sz="2400" dirty="0"/>
              <a:t>Figure A in the figure to the right highlights the C5 myotome.</a:t>
            </a:r>
          </a:p>
          <a:p>
            <a:pPr algn="l"/>
            <a:endParaRPr lang="en-US" sz="2400" dirty="0"/>
          </a:p>
          <a:p>
            <a:pPr algn="l"/>
            <a:r>
              <a:rPr lang="en-US" sz="2400" dirty="0"/>
              <a:t>There are usually a 1-3 crucial myotomes for a gross muscle. Damage to the motor neurons of those myotomes will cause weakness or flaccid paralysis in that muscle.</a:t>
            </a:r>
          </a:p>
        </p:txBody>
      </p:sp>
      <p:pic>
        <p:nvPicPr>
          <p:cNvPr id="4" name="Picture 4" descr="Brachial Plexus segmental nerves">
            <a:extLst>
              <a:ext uri="{FF2B5EF4-FFF2-40B4-BE49-F238E27FC236}">
                <a16:creationId xmlns:a16="http://schemas.microsoft.com/office/drawing/2014/main" id="{99EA8811-979A-FE94-4184-610C795BCB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331" y="66680"/>
            <a:ext cx="7240314" cy="640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0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40005"/>
            <a:ext cx="12192000" cy="1210726"/>
          </a:xfrm>
        </p:spPr>
        <p:txBody>
          <a:bodyPr>
            <a:normAutofit fontScale="90000"/>
          </a:bodyPr>
          <a:lstStyle/>
          <a:p>
            <a:r>
              <a:rPr lang="en-US" dirty="0"/>
              <a:t>&gt; Lecturers in the neuro course will assume you know things from Blocks 1-3!</a:t>
            </a:r>
          </a:p>
        </p:txBody>
      </p:sp>
      <p:sp>
        <p:nvSpPr>
          <p:cNvPr id="3" name="TextBox 2">
            <a:extLst>
              <a:ext uri="{FF2B5EF4-FFF2-40B4-BE49-F238E27FC236}">
                <a16:creationId xmlns:a16="http://schemas.microsoft.com/office/drawing/2014/main" id="{CAEF799A-F348-6C90-5FED-334D13EFC9FB}"/>
              </a:ext>
            </a:extLst>
          </p:cNvPr>
          <p:cNvSpPr txBox="1"/>
          <p:nvPr/>
        </p:nvSpPr>
        <p:spPr>
          <a:xfrm>
            <a:off x="283779" y="1397877"/>
            <a:ext cx="11624441" cy="5324535"/>
          </a:xfrm>
          <a:prstGeom prst="rect">
            <a:avLst/>
          </a:prstGeom>
          <a:noFill/>
        </p:spPr>
        <p:txBody>
          <a:bodyPr wrap="square" rtlCol="0">
            <a:spAutoFit/>
          </a:bodyPr>
          <a:lstStyle/>
          <a:p>
            <a:pPr algn="l"/>
            <a:r>
              <a:rPr lang="en-US" sz="2000" dirty="0"/>
              <a:t>Medical school is inherently cumulative; this probably doesn’t come as a surprise for any of you, but some things bear repeating!  </a:t>
            </a:r>
            <a:r>
              <a:rPr lang="en-US" sz="2000" b="1" dirty="0"/>
              <a:t>There is a knowledge base that your faculty will assume you have</a:t>
            </a:r>
            <a:r>
              <a:rPr lang="en-US" sz="2000" dirty="0"/>
              <a:t> going into lectures (especially ones like pharmacology and pathology). Most faculty will refresh and reteach the most important bits, so don’t be too worried (e.g. I will review your important reflex and strength testing sites), but there just isn’t enough time to stop down and review everything.</a:t>
            </a:r>
          </a:p>
          <a:p>
            <a:pPr algn="l"/>
            <a:endParaRPr lang="en-US" sz="2000" dirty="0"/>
          </a:p>
          <a:p>
            <a:pPr algn="l"/>
            <a:r>
              <a:rPr lang="en-US" sz="2000" dirty="0"/>
              <a:t>To facilitate a strong start in the Neuroscience course, I’ve put together a brief recap document containing some of the most essential information from lectures you’ve already had. Yes, the PowerPoint deck has 40 informational slides, but it is a recap of 8 medical school lectures! </a:t>
            </a:r>
          </a:p>
          <a:p>
            <a:pPr algn="l"/>
            <a:endParaRPr lang="en-US" sz="2000" dirty="0"/>
          </a:p>
          <a:p>
            <a:pPr algn="l"/>
            <a:r>
              <a:rPr lang="en-US" sz="2000" dirty="0"/>
              <a:t>This review is intended to refresh, not to teach. If you feel very lost or a complete lack of recognition looking at any part of this document, I strongly suggest returning to the source material and doing a deeper review. A good target is to make sure you have refamiliarized yourself with these points by the end of Week 1 at the latest. </a:t>
            </a:r>
          </a:p>
          <a:p>
            <a:pPr algn="l"/>
            <a:endParaRPr lang="en-US" sz="2000" dirty="0"/>
          </a:p>
          <a:p>
            <a:pPr algn="l"/>
            <a:r>
              <a:rPr lang="en-US" sz="2000" dirty="0">
                <a:solidFill>
                  <a:srgbClr val="FF0000"/>
                </a:solidFill>
              </a:rPr>
              <a:t>To be very clear, this is not a lecture and there are no points that will be assessed directly from this document!</a:t>
            </a:r>
            <a:r>
              <a:rPr lang="en-US" sz="2000" dirty="0"/>
              <a:t> It is being provided to you to ensure that you’re as ready as possible for Block 4.</a:t>
            </a:r>
          </a:p>
        </p:txBody>
      </p:sp>
    </p:spTree>
    <p:extLst>
      <p:ext uri="{BB962C8B-B14F-4D97-AF65-F5344CB8AC3E}">
        <p14:creationId xmlns:p14="http://schemas.microsoft.com/office/powerpoint/2010/main" val="360062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A4D7-BBE2-F1B3-8058-AD1DF2900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7FFA6-0824-7465-668F-2D3E0C79CBF4}"/>
              </a:ext>
            </a:extLst>
          </p:cNvPr>
          <p:cNvSpPr>
            <a:spLocks noGrp="1"/>
          </p:cNvSpPr>
          <p:nvPr>
            <p:ph type="title"/>
          </p:nvPr>
        </p:nvSpPr>
        <p:spPr>
          <a:xfrm>
            <a:off x="0" y="40005"/>
            <a:ext cx="12192000" cy="1189705"/>
          </a:xfrm>
        </p:spPr>
        <p:txBody>
          <a:bodyPr>
            <a:normAutofit fontScale="90000"/>
          </a:bodyPr>
          <a:lstStyle/>
          <a:p>
            <a:r>
              <a:rPr lang="en-US" dirty="0"/>
              <a:t>&gt; Myotomes you are expected to know, according to Clinical Skills!</a:t>
            </a:r>
          </a:p>
        </p:txBody>
      </p:sp>
      <p:pic>
        <p:nvPicPr>
          <p:cNvPr id="4" name="Picture 3" descr="A yellow and black lined paper&#10;&#10;AI-generated content may be incorrect.">
            <a:extLst>
              <a:ext uri="{FF2B5EF4-FFF2-40B4-BE49-F238E27FC236}">
                <a16:creationId xmlns:a16="http://schemas.microsoft.com/office/drawing/2014/main" id="{2661BA4E-5436-51E6-3B7B-499CE7906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95" y="3384726"/>
            <a:ext cx="4725059" cy="1667108"/>
          </a:xfrm>
          <a:prstGeom prst="rect">
            <a:avLst/>
          </a:prstGeom>
        </p:spPr>
      </p:pic>
      <p:pic>
        <p:nvPicPr>
          <p:cNvPr id="6" name="Picture 5" descr="A screenshot of a medical chart&#10;&#10;AI-generated content may be incorrect.">
            <a:extLst>
              <a:ext uri="{FF2B5EF4-FFF2-40B4-BE49-F238E27FC236}">
                <a16:creationId xmlns:a16="http://schemas.microsoft.com/office/drawing/2014/main" id="{0E08EC98-C4F7-8AB2-B9B8-742DC0E27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56909"/>
            <a:ext cx="4744112" cy="5096586"/>
          </a:xfrm>
          <a:prstGeom prst="rect">
            <a:avLst/>
          </a:prstGeom>
        </p:spPr>
      </p:pic>
      <p:sp>
        <p:nvSpPr>
          <p:cNvPr id="7" name="TextBox 6">
            <a:extLst>
              <a:ext uri="{FF2B5EF4-FFF2-40B4-BE49-F238E27FC236}">
                <a16:creationId xmlns:a16="http://schemas.microsoft.com/office/drawing/2014/main" id="{D15BAED0-FE0E-DAF8-5AF6-35E42756C58F}"/>
              </a:ext>
            </a:extLst>
          </p:cNvPr>
          <p:cNvSpPr txBox="1"/>
          <p:nvPr/>
        </p:nvSpPr>
        <p:spPr>
          <a:xfrm>
            <a:off x="599090" y="1681655"/>
            <a:ext cx="4456386" cy="830997"/>
          </a:xfrm>
          <a:prstGeom prst="rect">
            <a:avLst/>
          </a:prstGeom>
          <a:noFill/>
        </p:spPr>
        <p:txBody>
          <a:bodyPr wrap="square" rtlCol="0">
            <a:spAutoFit/>
          </a:bodyPr>
          <a:lstStyle/>
          <a:p>
            <a:pPr algn="l"/>
            <a:r>
              <a:rPr lang="en-US" sz="2400" dirty="0"/>
              <a:t>Reflex and strength testing rely on myotomes.</a:t>
            </a:r>
          </a:p>
        </p:txBody>
      </p:sp>
    </p:spTree>
    <p:extLst>
      <p:ext uri="{BB962C8B-B14F-4D97-AF65-F5344CB8AC3E}">
        <p14:creationId xmlns:p14="http://schemas.microsoft.com/office/powerpoint/2010/main" val="65561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E628-D3B9-E8D1-2990-AD396E47B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87CA6-EB07-0566-AFC6-0E7A9B0F3050}"/>
              </a:ext>
            </a:extLst>
          </p:cNvPr>
          <p:cNvSpPr>
            <a:spLocks noGrp="1"/>
          </p:cNvSpPr>
          <p:nvPr>
            <p:ph type="title"/>
          </p:nvPr>
        </p:nvSpPr>
        <p:spPr>
          <a:xfrm>
            <a:off x="0" y="3052762"/>
            <a:ext cx="12192000" cy="752475"/>
          </a:xfrm>
        </p:spPr>
        <p:txBody>
          <a:bodyPr>
            <a:normAutofit fontScale="90000"/>
          </a:bodyPr>
          <a:lstStyle/>
          <a:p>
            <a:pPr algn="ctr"/>
            <a:r>
              <a:rPr lang="en-US" dirty="0"/>
              <a:t>OMED 540 (Block 2, Physiology)</a:t>
            </a:r>
            <a:br>
              <a:rPr lang="en-US" dirty="0"/>
            </a:br>
            <a:r>
              <a:rPr lang="en-US" dirty="0"/>
              <a:t>Lecture 2-3: Electrophysiology</a:t>
            </a:r>
          </a:p>
        </p:txBody>
      </p:sp>
    </p:spTree>
    <p:extLst>
      <p:ext uri="{BB962C8B-B14F-4D97-AF65-F5344CB8AC3E}">
        <p14:creationId xmlns:p14="http://schemas.microsoft.com/office/powerpoint/2010/main" val="112307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4A0F9B-0C0C-4FDF-9C42-2F80428205FF}"/>
              </a:ext>
            </a:extLst>
          </p:cNvPr>
          <p:cNvSpPr txBox="1"/>
          <p:nvPr/>
        </p:nvSpPr>
        <p:spPr>
          <a:xfrm>
            <a:off x="4432121" y="76201"/>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
        <p:nvSpPr>
          <p:cNvPr id="3" name="TextBox 2">
            <a:extLst>
              <a:ext uri="{FF2B5EF4-FFF2-40B4-BE49-F238E27FC236}">
                <a16:creationId xmlns:a16="http://schemas.microsoft.com/office/drawing/2014/main" id="{6BED173A-95CD-4EC0-B714-966997313228}"/>
              </a:ext>
            </a:extLst>
          </p:cNvPr>
          <p:cNvSpPr txBox="1"/>
          <p:nvPr/>
        </p:nvSpPr>
        <p:spPr>
          <a:xfrm>
            <a:off x="304800" y="990600"/>
            <a:ext cx="11582400" cy="3423792"/>
          </a:xfrm>
          <a:prstGeom prst="rect">
            <a:avLst/>
          </a:prstGeom>
          <a:solidFill>
            <a:schemeClr val="accent5">
              <a:lumMod val="20000"/>
              <a:lumOff val="80000"/>
            </a:schemeClr>
          </a:solidFill>
        </p:spPr>
        <p:txBody>
          <a:bodyPr wrap="square" rtlCol="0">
            <a:noAutofit/>
          </a:bodyPr>
          <a:lstStyle/>
          <a:p>
            <a:pPr marL="285750" indent="-285750">
              <a:spcBef>
                <a:spcPts val="600"/>
              </a:spcBef>
              <a:buFont typeface="Wingdings" panose="05000000000000000000" pitchFamily="2" charset="2"/>
              <a:buChar char="Ø"/>
            </a:pPr>
            <a:r>
              <a:rPr lang="en-US" sz="2000" dirty="0"/>
              <a:t>Membrane potential is the charge difference across cell membrane generated by diffusion of ions. So membrane potential is diffusion potential which needs two conditions to establish: ion’s membrane permeability and chemical gradient.</a:t>
            </a:r>
          </a:p>
          <a:p>
            <a:pPr marL="285750" indent="-285750">
              <a:spcBef>
                <a:spcPts val="600"/>
              </a:spcBef>
              <a:buFont typeface="Wingdings" panose="05000000000000000000" pitchFamily="2" charset="2"/>
              <a:buChar char="Ø"/>
            </a:pPr>
            <a:endParaRPr lang="en-US" sz="2000" dirty="0"/>
          </a:p>
          <a:p>
            <a:pPr marL="285750" indent="-285750">
              <a:spcBef>
                <a:spcPts val="600"/>
              </a:spcBef>
              <a:buFont typeface="Wingdings" panose="05000000000000000000" pitchFamily="2" charset="2"/>
              <a:buChar char="Ø"/>
            </a:pPr>
            <a:r>
              <a:rPr lang="en-US" sz="2000" dirty="0"/>
              <a:t>Equilibrium potential is an individual ion’s diffusion potential at which there is no net diffusion of that ion across cell membrane.</a:t>
            </a:r>
          </a:p>
          <a:p>
            <a:pPr marL="285750" indent="-285750">
              <a:spcBef>
                <a:spcPts val="600"/>
              </a:spcBef>
              <a:buFont typeface="Wingdings" panose="05000000000000000000" pitchFamily="2" charset="2"/>
              <a:buChar char="Ø"/>
            </a:pPr>
            <a:endParaRPr lang="en-US" sz="2000" dirty="0"/>
          </a:p>
          <a:p>
            <a:pPr marL="285750" indent="-285750">
              <a:spcBef>
                <a:spcPts val="600"/>
              </a:spcBef>
              <a:buFont typeface="Wingdings" panose="05000000000000000000" pitchFamily="2" charset="2"/>
              <a:buChar char="Ø"/>
            </a:pPr>
            <a:r>
              <a:rPr lang="en-US" sz="2000" dirty="0"/>
              <a:t>The equilibrium potential is reached when the two opposing driving forces (chemical and electrical gradients) for ion diffusion are equal.  </a:t>
            </a:r>
            <a:r>
              <a:rPr lang="en-US" sz="2000" dirty="0">
                <a:highlight>
                  <a:srgbClr val="FFFF00"/>
                </a:highlight>
              </a:rPr>
              <a:t>Individual ion’s equilibrium potential </a:t>
            </a:r>
            <a:r>
              <a:rPr lang="en-US" sz="2000" dirty="0"/>
              <a:t>is calculated by </a:t>
            </a:r>
            <a:r>
              <a:rPr lang="en-US" sz="2000" dirty="0">
                <a:highlight>
                  <a:srgbClr val="FFFF00"/>
                </a:highlight>
              </a:rPr>
              <a:t>Nernst equation.</a:t>
            </a:r>
          </a:p>
          <a:p>
            <a:pPr>
              <a:spcBef>
                <a:spcPts val="600"/>
              </a:spcBef>
            </a:pPr>
            <a:endParaRPr lang="en-US" sz="2000" dirty="0"/>
          </a:p>
          <a:p>
            <a:pPr>
              <a:spcBef>
                <a:spcPts val="600"/>
              </a:spcBef>
            </a:pPr>
            <a:endParaRPr lang="en-US" sz="2000" dirty="0"/>
          </a:p>
        </p:txBody>
      </p:sp>
      <p:grpSp>
        <p:nvGrpSpPr>
          <p:cNvPr id="5" name="Group 4">
            <a:extLst>
              <a:ext uri="{FF2B5EF4-FFF2-40B4-BE49-F238E27FC236}">
                <a16:creationId xmlns:a16="http://schemas.microsoft.com/office/drawing/2014/main" id="{7A5EEC2D-F565-4F63-812D-74575F01A6DA}"/>
              </a:ext>
            </a:extLst>
          </p:cNvPr>
          <p:cNvGrpSpPr/>
          <p:nvPr/>
        </p:nvGrpSpPr>
        <p:grpSpPr>
          <a:xfrm>
            <a:off x="6416675" y="4589462"/>
            <a:ext cx="3336926" cy="1201739"/>
            <a:chOff x="6704012" y="4437061"/>
            <a:chExt cx="3336926" cy="1201739"/>
          </a:xfrm>
        </p:grpSpPr>
        <p:sp>
          <p:nvSpPr>
            <p:cNvPr id="6" name="Text Box 6">
              <a:extLst>
                <a:ext uri="{FF2B5EF4-FFF2-40B4-BE49-F238E27FC236}">
                  <a16:creationId xmlns:a16="http://schemas.microsoft.com/office/drawing/2014/main" id="{6B9AB112-30B4-4652-93CB-557CC734858F}"/>
                </a:ext>
              </a:extLst>
            </p:cNvPr>
            <p:cNvSpPr txBox="1">
              <a:spLocks noChangeArrowheads="1"/>
            </p:cNvSpPr>
            <p:nvPr/>
          </p:nvSpPr>
          <p:spPr bwMode="auto">
            <a:xfrm>
              <a:off x="6704012" y="4684711"/>
              <a:ext cx="2339975" cy="95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2800" dirty="0">
                  <a:solidFill>
                    <a:prstClr val="black"/>
                  </a:solidFill>
                  <a:latin typeface="Calibri"/>
                  <a:cs typeface="Times New Roman" pitchFamily="18" charset="0"/>
                </a:rPr>
                <a:t>E =  </a:t>
              </a:r>
              <a:r>
                <a:rPr lang="en-US" sz="2800" u="sng" dirty="0">
                  <a:solidFill>
                    <a:prstClr val="black"/>
                  </a:solidFill>
                  <a:latin typeface="Calibri"/>
                  <a:cs typeface="Times New Roman" pitchFamily="18" charset="0"/>
                </a:rPr>
                <a:t>+</a:t>
              </a:r>
              <a:r>
                <a:rPr lang="en-US" sz="2800" dirty="0">
                  <a:solidFill>
                    <a:prstClr val="black"/>
                  </a:solidFill>
                  <a:latin typeface="Calibri"/>
                  <a:cs typeface="Times New Roman" pitchFamily="18" charset="0"/>
                </a:rPr>
                <a:t> </a:t>
              </a:r>
              <a:r>
                <a:rPr lang="en-US" sz="2800" u="sng" dirty="0">
                  <a:solidFill>
                    <a:prstClr val="black"/>
                  </a:solidFill>
                  <a:latin typeface="Calibri"/>
                  <a:cs typeface="Times New Roman" pitchFamily="18" charset="0"/>
                </a:rPr>
                <a:t>61</a:t>
              </a:r>
              <a:r>
                <a:rPr lang="en-US" sz="2800" dirty="0">
                  <a:solidFill>
                    <a:prstClr val="black"/>
                  </a:solidFill>
                  <a:latin typeface="Calibri"/>
                  <a:cs typeface="Times New Roman" pitchFamily="18" charset="0"/>
                </a:rPr>
                <a:t>  log    </a:t>
              </a:r>
            </a:p>
            <a:p>
              <a:pPr eaLnBrk="1" hangingPunct="1"/>
              <a:r>
                <a:rPr lang="en-US" sz="2800" dirty="0">
                  <a:solidFill>
                    <a:prstClr val="black"/>
                  </a:solidFill>
                  <a:latin typeface="Calibri"/>
                  <a:cs typeface="Times New Roman" pitchFamily="18" charset="0"/>
                </a:rPr>
                <a:t> 	</a:t>
              </a:r>
              <a:r>
                <a:rPr lang="en-US" sz="2800" b="1" dirty="0">
                  <a:solidFill>
                    <a:srgbClr val="FF0000"/>
                  </a:solidFill>
                  <a:latin typeface="Calibri"/>
                  <a:cs typeface="Times New Roman" pitchFamily="18" charset="0"/>
                </a:rPr>
                <a:t> </a:t>
              </a:r>
              <a:r>
                <a:rPr lang="en-US" sz="2800" dirty="0">
                  <a:latin typeface="Calibri"/>
                  <a:cs typeface="Times New Roman" pitchFamily="18" charset="0"/>
                </a:rPr>
                <a:t>Z</a:t>
              </a:r>
              <a:endParaRPr lang="en-US" sz="2800" dirty="0">
                <a:latin typeface="Calibri"/>
              </a:endParaRPr>
            </a:p>
          </p:txBody>
        </p:sp>
        <p:grpSp>
          <p:nvGrpSpPr>
            <p:cNvPr id="7" name="Group 8">
              <a:extLst>
                <a:ext uri="{FF2B5EF4-FFF2-40B4-BE49-F238E27FC236}">
                  <a16:creationId xmlns:a16="http://schemas.microsoft.com/office/drawing/2014/main" id="{C8D88161-F96A-4E1D-82FE-5E4C2666FCE6}"/>
                </a:ext>
              </a:extLst>
            </p:cNvPr>
            <p:cNvGrpSpPr>
              <a:grpSpLocks/>
            </p:cNvGrpSpPr>
            <p:nvPr/>
          </p:nvGrpSpPr>
          <p:grpSpPr bwMode="auto">
            <a:xfrm>
              <a:off x="8680450" y="4437061"/>
              <a:ext cx="1360488" cy="1076326"/>
              <a:chOff x="-298" y="2653"/>
              <a:chExt cx="857" cy="678"/>
            </a:xfrm>
          </p:grpSpPr>
          <p:sp>
            <p:nvSpPr>
              <p:cNvPr id="9" name="Text Box 9">
                <a:extLst>
                  <a:ext uri="{FF2B5EF4-FFF2-40B4-BE49-F238E27FC236}">
                    <a16:creationId xmlns:a16="http://schemas.microsoft.com/office/drawing/2014/main" id="{7BAFCFC4-07A7-4A0E-9D73-FD492290BEEA}"/>
                  </a:ext>
                </a:extLst>
              </p:cNvPr>
              <p:cNvSpPr txBox="1">
                <a:spLocks noChangeArrowheads="1"/>
              </p:cNvSpPr>
              <p:nvPr/>
            </p:nvSpPr>
            <p:spPr bwMode="auto">
              <a:xfrm>
                <a:off x="-298" y="2653"/>
                <a:ext cx="39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2800" dirty="0" err="1">
                    <a:solidFill>
                      <a:prstClr val="black"/>
                    </a:solidFill>
                    <a:latin typeface="Calibri"/>
                    <a:cs typeface="Times New Roman" pitchFamily="18" charset="0"/>
                  </a:rPr>
                  <a:t>C</a:t>
                </a:r>
                <a:r>
                  <a:rPr lang="en-US" sz="2800" baseline="-30000" dirty="0" err="1">
                    <a:solidFill>
                      <a:prstClr val="black"/>
                    </a:solidFill>
                    <a:latin typeface="Calibri"/>
                    <a:cs typeface="Times New Roman" pitchFamily="18" charset="0"/>
                  </a:rPr>
                  <a:t>i</a:t>
                </a:r>
                <a:endParaRPr lang="en-US" sz="2800" dirty="0">
                  <a:solidFill>
                    <a:prstClr val="black"/>
                  </a:solidFill>
                  <a:latin typeface="Calibri"/>
                  <a:cs typeface="Times New Roman" pitchFamily="18" charset="0"/>
                </a:endParaRPr>
              </a:p>
            </p:txBody>
          </p:sp>
          <p:sp>
            <p:nvSpPr>
              <p:cNvPr id="10" name="Text Box 10">
                <a:extLst>
                  <a:ext uri="{FF2B5EF4-FFF2-40B4-BE49-F238E27FC236}">
                    <a16:creationId xmlns:a16="http://schemas.microsoft.com/office/drawing/2014/main" id="{34BD37AE-4993-42E2-82BF-3DDCA7AFA5D0}"/>
                  </a:ext>
                </a:extLst>
              </p:cNvPr>
              <p:cNvSpPr txBox="1">
                <a:spLocks noChangeArrowheads="1"/>
              </p:cNvSpPr>
              <p:nvPr/>
            </p:nvSpPr>
            <p:spPr bwMode="auto">
              <a:xfrm>
                <a:off x="-290" y="3001"/>
                <a:ext cx="31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2800" dirty="0" err="1">
                    <a:solidFill>
                      <a:prstClr val="black"/>
                    </a:solidFill>
                    <a:latin typeface="Calibri"/>
                    <a:cs typeface="Times New Roman" pitchFamily="18" charset="0"/>
                  </a:rPr>
                  <a:t>C</a:t>
                </a:r>
                <a:r>
                  <a:rPr lang="en-US" sz="2800" baseline="-30000" dirty="0" err="1">
                    <a:solidFill>
                      <a:prstClr val="black"/>
                    </a:solidFill>
                    <a:latin typeface="Calibri"/>
                    <a:cs typeface="Times New Roman" pitchFamily="18" charset="0"/>
                  </a:rPr>
                  <a:t>e</a:t>
                </a:r>
                <a:endParaRPr lang="en-US" sz="2800" baseline="-30000" dirty="0">
                  <a:solidFill>
                    <a:prstClr val="black"/>
                  </a:solidFill>
                  <a:latin typeface="Calibri"/>
                  <a:cs typeface="Times New Roman" pitchFamily="18" charset="0"/>
                </a:endParaRPr>
              </a:p>
            </p:txBody>
          </p:sp>
          <p:sp>
            <p:nvSpPr>
              <p:cNvPr id="11" name="Line 11">
                <a:extLst>
                  <a:ext uri="{FF2B5EF4-FFF2-40B4-BE49-F238E27FC236}">
                    <a16:creationId xmlns:a16="http://schemas.microsoft.com/office/drawing/2014/main" id="{0EE36F23-F644-4523-A42F-B5530B5ACC96}"/>
                  </a:ext>
                </a:extLst>
              </p:cNvPr>
              <p:cNvSpPr>
                <a:spLocks noChangeShapeType="1"/>
              </p:cNvSpPr>
              <p:nvPr/>
            </p:nvSpPr>
            <p:spPr bwMode="auto">
              <a:xfrm>
                <a:off x="238" y="3016"/>
                <a:ext cx="3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800">
                  <a:solidFill>
                    <a:prstClr val="black"/>
                  </a:solidFill>
                </a:endParaRPr>
              </a:p>
            </p:txBody>
          </p:sp>
        </p:grpSp>
        <p:sp>
          <p:nvSpPr>
            <p:cNvPr id="8" name="Line 12">
              <a:extLst>
                <a:ext uri="{FF2B5EF4-FFF2-40B4-BE49-F238E27FC236}">
                  <a16:creationId xmlns:a16="http://schemas.microsoft.com/office/drawing/2014/main" id="{B9FCE6BD-EA4C-473A-8B98-0B166FED0118}"/>
                </a:ext>
              </a:extLst>
            </p:cNvPr>
            <p:cNvSpPr>
              <a:spLocks noChangeShapeType="1"/>
            </p:cNvSpPr>
            <p:nvPr/>
          </p:nvSpPr>
          <p:spPr bwMode="auto">
            <a:xfrm>
              <a:off x="8677275" y="5043487"/>
              <a:ext cx="4841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0">
                <a:solidFill>
                  <a:prstClr val="black"/>
                </a:solidFill>
              </a:endParaRPr>
            </a:p>
          </p:txBody>
        </p:sp>
      </p:grpSp>
      <p:pic>
        <p:nvPicPr>
          <p:cNvPr id="1026" name="Picture 2" descr="The Nernst and Goldman Equations – Nico Addai">
            <a:extLst>
              <a:ext uri="{FF2B5EF4-FFF2-40B4-BE49-F238E27FC236}">
                <a16:creationId xmlns:a16="http://schemas.microsoft.com/office/drawing/2014/main" id="{BC635986-0038-0BA4-1539-5B86AFD15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55"/>
          <a:stretch/>
        </p:blipFill>
        <p:spPr bwMode="auto">
          <a:xfrm>
            <a:off x="3329500" y="4414393"/>
            <a:ext cx="5585900" cy="226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9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64C4E27-F936-4AB0-8879-EC49CA246B00}"/>
              </a:ext>
            </a:extLst>
          </p:cNvPr>
          <p:cNvSpPr txBox="1"/>
          <p:nvPr/>
        </p:nvSpPr>
        <p:spPr>
          <a:xfrm>
            <a:off x="304800" y="1143000"/>
            <a:ext cx="11582400" cy="4901342"/>
          </a:xfrm>
          <a:prstGeom prst="rect">
            <a:avLst/>
          </a:prstGeom>
          <a:solidFill>
            <a:schemeClr val="accent5">
              <a:lumMod val="20000"/>
              <a:lumOff val="80000"/>
            </a:schemeClr>
          </a:solidFill>
        </p:spPr>
        <p:txBody>
          <a:bodyPr wrap="square" rtlCol="0">
            <a:spAutoFit/>
          </a:bodyPr>
          <a:lstStyle/>
          <a:p>
            <a:pPr marL="342900" indent="-342900" defTabSz="914361">
              <a:buFont typeface="Wingdings" panose="05000000000000000000" pitchFamily="2" charset="2"/>
              <a:buChar char="Ø"/>
              <a:defRPr/>
            </a:pPr>
            <a:r>
              <a:rPr lang="en-US" sz="2000" dirty="0">
                <a:solidFill>
                  <a:prstClr val="black"/>
                </a:solidFill>
              </a:rPr>
              <a:t>Resting membrane potential is the diffusion potential generated by the diffusion of multiple ions across cell membrane when cells are not stimulated. The ion with highest membrane permeability contributes the most to resting membrane potential. </a:t>
            </a:r>
          </a:p>
          <a:p>
            <a:pPr defTabSz="914361">
              <a:defRPr/>
            </a:pPr>
            <a:endParaRPr lang="en-US" sz="2000" dirty="0">
              <a:solidFill>
                <a:prstClr val="black"/>
              </a:solidFill>
            </a:endParaRPr>
          </a:p>
          <a:p>
            <a:pPr marL="342900" indent="-342900" defTabSz="914361">
              <a:buFont typeface="Wingdings" panose="05000000000000000000" pitchFamily="2" charset="2"/>
              <a:buChar char="Ø"/>
              <a:defRPr/>
            </a:pPr>
            <a:r>
              <a:rPr lang="en-US" sz="2000" dirty="0">
                <a:solidFill>
                  <a:prstClr val="black"/>
                </a:solidFill>
              </a:rPr>
              <a:t>Because at resting state, K</a:t>
            </a:r>
            <a:r>
              <a:rPr lang="en-US" sz="2000" baseline="30000" dirty="0">
                <a:solidFill>
                  <a:prstClr val="black"/>
                </a:solidFill>
              </a:rPr>
              <a:t>+</a:t>
            </a:r>
            <a:r>
              <a:rPr lang="en-US" sz="2000" dirty="0">
                <a:solidFill>
                  <a:prstClr val="black"/>
                </a:solidFill>
              </a:rPr>
              <a:t> ions have the highest membrane permeability, K</a:t>
            </a:r>
            <a:r>
              <a:rPr lang="en-US" sz="2000" baseline="30000" dirty="0">
                <a:solidFill>
                  <a:prstClr val="black"/>
                </a:solidFill>
              </a:rPr>
              <a:t>+</a:t>
            </a:r>
            <a:r>
              <a:rPr lang="en-US" sz="2000" dirty="0">
                <a:solidFill>
                  <a:prstClr val="black"/>
                </a:solidFill>
              </a:rPr>
              <a:t> efflux is the primary determinant of resting membrane potential. </a:t>
            </a:r>
          </a:p>
          <a:p>
            <a:pPr defTabSz="914361">
              <a:defRPr/>
            </a:pPr>
            <a:endParaRPr lang="en-US" sz="2000" dirty="0">
              <a:solidFill>
                <a:prstClr val="black"/>
              </a:solidFill>
            </a:endParaRPr>
          </a:p>
          <a:p>
            <a:pPr marL="342900" indent="-342900" defTabSz="914361">
              <a:buFont typeface="Wingdings" panose="05000000000000000000" pitchFamily="2" charset="2"/>
              <a:buChar char="Ø"/>
              <a:defRPr/>
            </a:pPr>
            <a:r>
              <a:rPr lang="en-US" sz="2000" dirty="0">
                <a:solidFill>
                  <a:prstClr val="black"/>
                </a:solidFill>
              </a:rPr>
              <a:t>Resting membrane potential is very close to K</a:t>
            </a:r>
            <a:r>
              <a:rPr lang="en-US" sz="2000" baseline="30000" dirty="0">
                <a:solidFill>
                  <a:prstClr val="black"/>
                </a:solidFill>
              </a:rPr>
              <a:t>+</a:t>
            </a:r>
            <a:r>
              <a:rPr lang="en-US" sz="2000" dirty="0">
                <a:solidFill>
                  <a:prstClr val="black"/>
                </a:solidFill>
              </a:rPr>
              <a:t> equilibrium potential but not equal because of </a:t>
            </a:r>
            <a:r>
              <a:rPr lang="en-US" sz="2000" dirty="0">
                <a:solidFill>
                  <a:prstClr val="black"/>
                </a:solidFill>
                <a:highlight>
                  <a:srgbClr val="FFFF00"/>
                </a:highlight>
              </a:rPr>
              <a:t>slight Na</a:t>
            </a:r>
            <a:r>
              <a:rPr lang="en-US" sz="2000" baseline="30000" dirty="0">
                <a:solidFill>
                  <a:prstClr val="black"/>
                </a:solidFill>
                <a:highlight>
                  <a:srgbClr val="FFFF00"/>
                </a:highlight>
              </a:rPr>
              <a:t>+</a:t>
            </a:r>
            <a:r>
              <a:rPr lang="en-US" sz="2000" dirty="0">
                <a:solidFill>
                  <a:prstClr val="black"/>
                </a:solidFill>
                <a:highlight>
                  <a:srgbClr val="FFFF00"/>
                </a:highlight>
              </a:rPr>
              <a:t> influx </a:t>
            </a:r>
            <a:r>
              <a:rPr lang="en-US" sz="2000" dirty="0">
                <a:solidFill>
                  <a:prstClr val="black"/>
                </a:solidFill>
              </a:rPr>
              <a:t>and </a:t>
            </a:r>
            <a:r>
              <a:rPr lang="en-US" sz="2000" dirty="0">
                <a:solidFill>
                  <a:prstClr val="black"/>
                </a:solidFill>
                <a:highlight>
                  <a:srgbClr val="FFFF00"/>
                </a:highlight>
              </a:rPr>
              <a:t>electrogenic action of membrane Na</a:t>
            </a:r>
            <a:r>
              <a:rPr lang="en-US" sz="2000" baseline="30000" dirty="0">
                <a:solidFill>
                  <a:prstClr val="black"/>
                </a:solidFill>
                <a:highlight>
                  <a:srgbClr val="FFFF00"/>
                </a:highlight>
              </a:rPr>
              <a:t>+</a:t>
            </a:r>
            <a:r>
              <a:rPr lang="en-US" sz="2000" dirty="0">
                <a:solidFill>
                  <a:prstClr val="black"/>
                </a:solidFill>
                <a:highlight>
                  <a:srgbClr val="FFFF00"/>
                </a:highlight>
              </a:rPr>
              <a:t>-K</a:t>
            </a:r>
            <a:r>
              <a:rPr lang="en-US" sz="2000" baseline="30000" dirty="0">
                <a:solidFill>
                  <a:prstClr val="black"/>
                </a:solidFill>
                <a:highlight>
                  <a:srgbClr val="FFFF00"/>
                </a:highlight>
              </a:rPr>
              <a:t>+</a:t>
            </a:r>
            <a:r>
              <a:rPr lang="en-US" sz="2000" dirty="0">
                <a:solidFill>
                  <a:prstClr val="black"/>
                </a:solidFill>
                <a:highlight>
                  <a:srgbClr val="FFFF00"/>
                </a:highlight>
              </a:rPr>
              <a:t> ATPase.</a:t>
            </a:r>
          </a:p>
          <a:p>
            <a:pPr defTabSz="914361">
              <a:defRPr/>
            </a:pPr>
            <a:endParaRPr lang="en-US" sz="2000" dirty="0">
              <a:solidFill>
                <a:prstClr val="black"/>
              </a:solidFill>
            </a:endParaRPr>
          </a:p>
          <a:p>
            <a:pPr marL="342900" indent="-342900">
              <a:spcBef>
                <a:spcPts val="300"/>
              </a:spcBef>
              <a:buFont typeface="Wingdings" panose="05000000000000000000" pitchFamily="2" charset="2"/>
              <a:buChar char="Ø"/>
            </a:pPr>
            <a:r>
              <a:rPr lang="en-US" sz="2000" dirty="0">
                <a:solidFill>
                  <a:prstClr val="black"/>
                </a:solidFill>
                <a:cs typeface="Times New Roman" pitchFamily="18" charset="0"/>
              </a:rPr>
              <a:t>Changes in 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permeability and/or 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chemical gradient affect resting membrane potential</a:t>
            </a:r>
          </a:p>
          <a:p>
            <a:pPr>
              <a:spcBef>
                <a:spcPts val="300"/>
              </a:spcBef>
            </a:pPr>
            <a:r>
              <a:rPr lang="en-US" sz="2000" b="1" dirty="0">
                <a:solidFill>
                  <a:prstClr val="black"/>
                </a:solidFill>
              </a:rPr>
              <a:t>	↑ </a:t>
            </a:r>
            <a:r>
              <a:rPr lang="en-US" sz="2000" dirty="0">
                <a:solidFill>
                  <a:prstClr val="black"/>
                </a:solidFill>
                <a:cs typeface="Times New Roman" pitchFamily="18" charset="0"/>
              </a:rPr>
              <a:t>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permeability</a:t>
            </a:r>
            <a:r>
              <a:rPr lang="en-US" sz="2000" dirty="0">
                <a:solidFill>
                  <a:prstClr val="black"/>
                </a:solidFill>
              </a:rPr>
              <a:t> </a:t>
            </a:r>
            <a:r>
              <a:rPr lang="en-US" sz="2000" b="1" dirty="0">
                <a:solidFill>
                  <a:prstClr val="black"/>
                </a:solidFill>
              </a:rPr>
              <a:t>→</a:t>
            </a:r>
            <a:r>
              <a:rPr lang="en-US" sz="2000" dirty="0">
                <a:solidFill>
                  <a:prstClr val="black"/>
                </a:solidFill>
                <a:cs typeface="Times New Roman" pitchFamily="18" charset="0"/>
              </a:rPr>
              <a:t> more negative membrane potential</a:t>
            </a:r>
          </a:p>
          <a:p>
            <a:pPr>
              <a:spcBef>
                <a:spcPts val="300"/>
              </a:spcBef>
            </a:pPr>
            <a:r>
              <a:rPr lang="en-US" sz="2000" b="1" dirty="0">
                <a:solidFill>
                  <a:prstClr val="black"/>
                </a:solidFill>
              </a:rPr>
              <a:t>	↓ </a:t>
            </a:r>
            <a:r>
              <a:rPr lang="en-US" sz="2000" dirty="0">
                <a:solidFill>
                  <a:prstClr val="black"/>
                </a:solidFill>
              </a:rPr>
              <a:t> </a:t>
            </a:r>
            <a:r>
              <a:rPr lang="en-US" sz="2000" dirty="0">
                <a:solidFill>
                  <a:prstClr val="black"/>
                </a:solidFill>
                <a:cs typeface="Times New Roman" pitchFamily="18" charset="0"/>
              </a:rPr>
              <a:t>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permeability</a:t>
            </a:r>
            <a:r>
              <a:rPr lang="en-US" sz="2000" dirty="0">
                <a:solidFill>
                  <a:prstClr val="black"/>
                </a:solidFill>
              </a:rPr>
              <a:t> </a:t>
            </a:r>
            <a:r>
              <a:rPr lang="en-US" sz="2000" b="1" dirty="0">
                <a:solidFill>
                  <a:prstClr val="black"/>
                </a:solidFill>
              </a:rPr>
              <a:t>→</a:t>
            </a:r>
            <a:r>
              <a:rPr lang="en-US" sz="2000" dirty="0">
                <a:solidFill>
                  <a:prstClr val="black"/>
                </a:solidFill>
                <a:cs typeface="Times New Roman" pitchFamily="18" charset="0"/>
              </a:rPr>
              <a:t> less negative membrane potential</a:t>
            </a:r>
          </a:p>
          <a:p>
            <a:pPr>
              <a:spcBef>
                <a:spcPts val="300"/>
              </a:spcBef>
            </a:pPr>
            <a:r>
              <a:rPr lang="en-US" sz="2000" b="1" dirty="0">
                <a:solidFill>
                  <a:prstClr val="black"/>
                </a:solidFill>
              </a:rPr>
              <a:t>	↑ </a:t>
            </a:r>
            <a:r>
              <a:rPr lang="en-US" sz="2000" dirty="0">
                <a:solidFill>
                  <a:prstClr val="black"/>
                </a:solidFill>
              </a:rPr>
              <a:t>plasma</a:t>
            </a:r>
            <a:r>
              <a:rPr lang="en-US" sz="2000" b="1" dirty="0">
                <a:solidFill>
                  <a:prstClr val="black"/>
                </a:solidFill>
              </a:rPr>
              <a:t> </a:t>
            </a:r>
            <a:r>
              <a:rPr lang="en-US" sz="2000" dirty="0">
                <a:solidFill>
                  <a:prstClr val="black"/>
                </a:solidFill>
              </a:rPr>
              <a:t>[</a:t>
            </a:r>
            <a:r>
              <a:rPr lang="en-US" sz="2000" dirty="0">
                <a:solidFill>
                  <a:prstClr val="black"/>
                </a:solidFill>
                <a:cs typeface="Times New Roman" pitchFamily="18" charset="0"/>
              </a:rPr>
              <a:t>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a:t>
            </a:r>
            <a:r>
              <a:rPr lang="en-US" sz="2000" dirty="0">
                <a:solidFill>
                  <a:prstClr val="black"/>
                </a:solidFill>
              </a:rPr>
              <a:t> </a:t>
            </a:r>
            <a:r>
              <a:rPr lang="en-US" sz="2000" b="1" dirty="0">
                <a:solidFill>
                  <a:prstClr val="black"/>
                </a:solidFill>
              </a:rPr>
              <a:t>→</a:t>
            </a:r>
            <a:r>
              <a:rPr lang="en-US" sz="2000" dirty="0">
                <a:solidFill>
                  <a:prstClr val="black"/>
                </a:solidFill>
                <a:cs typeface="Times New Roman" pitchFamily="18" charset="0"/>
              </a:rPr>
              <a:t> less negative membrane potential</a:t>
            </a:r>
          </a:p>
          <a:p>
            <a:pPr>
              <a:spcBef>
                <a:spcPts val="300"/>
              </a:spcBef>
            </a:pPr>
            <a:r>
              <a:rPr lang="en-US" sz="2000" b="1" dirty="0">
                <a:solidFill>
                  <a:prstClr val="black"/>
                </a:solidFill>
              </a:rPr>
              <a:t>	↓</a:t>
            </a:r>
            <a:r>
              <a:rPr lang="en-US" sz="2000" dirty="0">
                <a:solidFill>
                  <a:prstClr val="black"/>
                </a:solidFill>
              </a:rPr>
              <a:t> plasma</a:t>
            </a:r>
            <a:r>
              <a:rPr lang="en-US" sz="2000" b="1" dirty="0">
                <a:solidFill>
                  <a:prstClr val="black"/>
                </a:solidFill>
              </a:rPr>
              <a:t> </a:t>
            </a:r>
            <a:r>
              <a:rPr lang="en-US" sz="2000" dirty="0">
                <a:solidFill>
                  <a:prstClr val="black"/>
                </a:solidFill>
              </a:rPr>
              <a:t>[</a:t>
            </a:r>
            <a:r>
              <a:rPr lang="en-US" sz="2000" dirty="0">
                <a:solidFill>
                  <a:prstClr val="black"/>
                </a:solidFill>
                <a:cs typeface="Times New Roman" pitchFamily="18" charset="0"/>
              </a:rPr>
              <a:t>K</a:t>
            </a:r>
            <a:r>
              <a:rPr lang="en-US" sz="2000" baseline="30000" dirty="0">
                <a:solidFill>
                  <a:prstClr val="black"/>
                </a:solidFill>
                <a:cs typeface="Times New Roman" pitchFamily="18" charset="0"/>
              </a:rPr>
              <a:t>+</a:t>
            </a:r>
            <a:r>
              <a:rPr lang="en-US" sz="2000" dirty="0">
                <a:solidFill>
                  <a:prstClr val="black"/>
                </a:solidFill>
                <a:cs typeface="Times New Roman" pitchFamily="18" charset="0"/>
              </a:rPr>
              <a:t>] </a:t>
            </a:r>
            <a:r>
              <a:rPr lang="en-US" sz="2000" b="1" dirty="0">
                <a:solidFill>
                  <a:prstClr val="black"/>
                </a:solidFill>
              </a:rPr>
              <a:t>→</a:t>
            </a:r>
            <a:r>
              <a:rPr lang="en-US" sz="2000" dirty="0">
                <a:solidFill>
                  <a:prstClr val="black"/>
                </a:solidFill>
                <a:cs typeface="Times New Roman" pitchFamily="18" charset="0"/>
              </a:rPr>
              <a:t> more negative membrane potential</a:t>
            </a:r>
          </a:p>
        </p:txBody>
      </p:sp>
      <p:sp>
        <p:nvSpPr>
          <p:cNvPr id="4" name="TextBox 3">
            <a:extLst>
              <a:ext uri="{FF2B5EF4-FFF2-40B4-BE49-F238E27FC236}">
                <a16:creationId xmlns:a16="http://schemas.microsoft.com/office/drawing/2014/main" id="{6740FE26-56EF-432C-8111-DC094063E02E}"/>
              </a:ext>
            </a:extLst>
          </p:cNvPr>
          <p:cNvSpPr txBox="1"/>
          <p:nvPr/>
        </p:nvSpPr>
        <p:spPr>
          <a:xfrm>
            <a:off x="4432121" y="101026"/>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3866719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BFF3A8-E512-4F1C-80BA-395D99BCF4AF}"/>
              </a:ext>
            </a:extLst>
          </p:cNvPr>
          <p:cNvSpPr/>
          <p:nvPr/>
        </p:nvSpPr>
        <p:spPr>
          <a:xfrm>
            <a:off x="269909" y="765514"/>
            <a:ext cx="6914522" cy="5940086"/>
          </a:xfrm>
          <a:prstGeom prst="rect">
            <a:avLst/>
          </a:prstGeom>
          <a:solidFill>
            <a:schemeClr val="accent5">
              <a:lumMod val="20000"/>
              <a:lumOff val="80000"/>
            </a:schemeClr>
          </a:solidFill>
        </p:spPr>
        <p:txBody>
          <a:bodyPr wrap="square" lIns="91436" tIns="45719" rIns="91436" bIns="45719">
            <a:spAutoFit/>
          </a:bodyPr>
          <a:lstStyle/>
          <a:p>
            <a:pPr defTabSz="274308">
              <a:spcBef>
                <a:spcPts val="600"/>
              </a:spcBef>
              <a:spcAft>
                <a:spcPts val="300"/>
              </a:spcAft>
            </a:pPr>
            <a:r>
              <a:rPr lang="en-US" sz="2000" dirty="0"/>
              <a:t>Action Potential has depolarization, repolarization and hyperpolarization phases, each with different ionic bases</a:t>
            </a:r>
          </a:p>
          <a:p>
            <a:pPr marL="285738" indent="-285738" defTabSz="274308">
              <a:spcBef>
                <a:spcPts val="600"/>
              </a:spcBef>
              <a:spcAft>
                <a:spcPts val="300"/>
              </a:spcAft>
              <a:buFont typeface="Wingdings" pitchFamily="2" charset="2"/>
              <a:buChar char="Ø"/>
            </a:pPr>
            <a:r>
              <a:rPr lang="en-US" sz="2000" b="1" dirty="0"/>
              <a:t>Depolarization: </a:t>
            </a:r>
          </a:p>
          <a:p>
            <a:pPr marL="285750" indent="-285750" defTabSz="274308">
              <a:spcBef>
                <a:spcPts val="600"/>
              </a:spcBef>
              <a:spcAft>
                <a:spcPts val="300"/>
              </a:spcAft>
              <a:buFont typeface="Wingdings" panose="05000000000000000000" pitchFamily="2" charset="2"/>
              <a:buChar char="§"/>
            </a:pPr>
            <a:r>
              <a:rPr lang="en-US" sz="2000" dirty="0"/>
              <a:t>Begins when threshold potential is reached</a:t>
            </a:r>
          </a:p>
          <a:p>
            <a:pPr marL="285750" indent="-285750" defTabSz="274308">
              <a:spcBef>
                <a:spcPts val="600"/>
              </a:spcBef>
              <a:spcAft>
                <a:spcPts val="300"/>
              </a:spcAft>
              <a:buFont typeface="Wingdings" panose="05000000000000000000" pitchFamily="2" charset="2"/>
              <a:buChar char="§"/>
            </a:pPr>
            <a:r>
              <a:rPr lang="en-US" sz="2000" dirty="0"/>
              <a:t>Opening of voltage-gated Na</a:t>
            </a:r>
            <a:r>
              <a:rPr lang="en-US" sz="2000" baseline="30000" dirty="0"/>
              <a:t>+</a:t>
            </a:r>
            <a:r>
              <a:rPr lang="en-US" sz="2000" dirty="0"/>
              <a:t> channels (activation gate opens) </a:t>
            </a:r>
            <a:r>
              <a:rPr lang="en-US" sz="2000" dirty="0">
                <a:solidFill>
                  <a:prstClr val="black"/>
                </a:solidFill>
              </a:rPr>
              <a:t>→ rapid </a:t>
            </a:r>
            <a:r>
              <a:rPr lang="en-US" sz="2000" dirty="0"/>
              <a:t>Na</a:t>
            </a:r>
            <a:r>
              <a:rPr lang="en-US" sz="2000" baseline="30000" dirty="0"/>
              <a:t>+</a:t>
            </a:r>
            <a:r>
              <a:rPr lang="en-US" sz="2000" dirty="0"/>
              <a:t> influx (inward current) </a:t>
            </a:r>
            <a:r>
              <a:rPr lang="en-US" sz="2000" dirty="0">
                <a:solidFill>
                  <a:prstClr val="black"/>
                </a:solidFill>
              </a:rPr>
              <a:t>→ </a:t>
            </a:r>
            <a:r>
              <a:rPr lang="en-US" sz="2000" dirty="0"/>
              <a:t>membrane potential becomes less negative or even positive</a:t>
            </a:r>
          </a:p>
          <a:p>
            <a:pPr marL="285738" indent="-285738" defTabSz="274308">
              <a:spcBef>
                <a:spcPts val="600"/>
              </a:spcBef>
              <a:spcAft>
                <a:spcPts val="300"/>
              </a:spcAft>
              <a:buFont typeface="Wingdings" pitchFamily="2" charset="2"/>
              <a:buChar char="Ø"/>
            </a:pPr>
            <a:r>
              <a:rPr lang="en-US" sz="2000" b="1" dirty="0"/>
              <a:t>Repolarization: </a:t>
            </a:r>
          </a:p>
          <a:p>
            <a:pPr marL="285750" indent="-285750" defTabSz="274308">
              <a:spcBef>
                <a:spcPts val="600"/>
              </a:spcBef>
              <a:spcAft>
                <a:spcPts val="300"/>
              </a:spcAft>
              <a:buFont typeface="Wingdings" panose="05000000000000000000" pitchFamily="2" charset="2"/>
              <a:buChar char="§"/>
            </a:pPr>
            <a:r>
              <a:rPr lang="en-US" sz="2000" dirty="0"/>
              <a:t>Closure of Na</a:t>
            </a:r>
            <a:r>
              <a:rPr lang="en-US" sz="2000" baseline="30000" dirty="0"/>
              <a:t>+</a:t>
            </a:r>
            <a:r>
              <a:rPr lang="en-US" sz="2000" dirty="0"/>
              <a:t> channels (closure of inactivation gate)</a:t>
            </a:r>
            <a:r>
              <a:rPr lang="en-US" sz="2000" dirty="0">
                <a:solidFill>
                  <a:prstClr val="black"/>
                </a:solidFill>
              </a:rPr>
              <a:t> →</a:t>
            </a:r>
            <a:r>
              <a:rPr lang="en-US" sz="2000" dirty="0"/>
              <a:t> </a:t>
            </a:r>
            <a:r>
              <a:rPr lang="en-US" sz="2000" dirty="0">
                <a:solidFill>
                  <a:prstClr val="black"/>
                </a:solidFill>
              </a:rPr>
              <a:t>Na</a:t>
            </a:r>
            <a:r>
              <a:rPr lang="en-US" sz="2000" baseline="30000" dirty="0">
                <a:solidFill>
                  <a:prstClr val="black"/>
                </a:solidFill>
              </a:rPr>
              <a:t>+</a:t>
            </a:r>
            <a:r>
              <a:rPr lang="en-US" sz="2000" dirty="0">
                <a:solidFill>
                  <a:prstClr val="black"/>
                </a:solidFill>
              </a:rPr>
              <a:t> influx  or inward current stops </a:t>
            </a:r>
            <a:endParaRPr lang="en-US" sz="2000" dirty="0"/>
          </a:p>
          <a:p>
            <a:pPr marL="285750" indent="-285750" defTabSz="274308">
              <a:spcBef>
                <a:spcPts val="600"/>
              </a:spcBef>
              <a:spcAft>
                <a:spcPts val="300"/>
              </a:spcAft>
              <a:buFont typeface="Wingdings" panose="05000000000000000000" pitchFamily="2" charset="2"/>
              <a:buChar char="§"/>
            </a:pPr>
            <a:r>
              <a:rPr lang="en-US" sz="2000" dirty="0"/>
              <a:t>Opening of voltage-gated K</a:t>
            </a:r>
            <a:r>
              <a:rPr lang="en-US" sz="2000" baseline="30000" dirty="0"/>
              <a:t>+</a:t>
            </a:r>
            <a:r>
              <a:rPr lang="en-US" sz="2000" dirty="0"/>
              <a:t> channels </a:t>
            </a:r>
            <a:r>
              <a:rPr lang="en-US" sz="2000" dirty="0">
                <a:solidFill>
                  <a:prstClr val="black"/>
                </a:solidFill>
              </a:rPr>
              <a:t>→</a:t>
            </a:r>
            <a:r>
              <a:rPr lang="en-US" sz="2000" dirty="0"/>
              <a:t> K</a:t>
            </a:r>
            <a:r>
              <a:rPr lang="en-US" sz="2000" baseline="30000" dirty="0"/>
              <a:t>+</a:t>
            </a:r>
            <a:r>
              <a:rPr lang="en-US" sz="2000" dirty="0"/>
              <a:t> efflux or outward current begins</a:t>
            </a:r>
            <a:r>
              <a:rPr lang="en-US" sz="2000" dirty="0">
                <a:solidFill>
                  <a:prstClr val="black"/>
                </a:solidFill>
              </a:rPr>
              <a:t> → membrane potential returns to polarized state</a:t>
            </a:r>
            <a:endParaRPr lang="en-US" sz="2000" dirty="0"/>
          </a:p>
          <a:p>
            <a:pPr marL="285738" indent="-285738" defTabSz="274308">
              <a:spcBef>
                <a:spcPts val="600"/>
              </a:spcBef>
              <a:spcAft>
                <a:spcPts val="300"/>
              </a:spcAft>
              <a:buFont typeface="Wingdings" pitchFamily="2" charset="2"/>
              <a:buChar char="Ø"/>
            </a:pPr>
            <a:r>
              <a:rPr lang="en-US" sz="2000" b="1" dirty="0"/>
              <a:t>Hyperpolarization</a:t>
            </a:r>
            <a:r>
              <a:rPr lang="en-US" sz="2000" dirty="0"/>
              <a:t>: </a:t>
            </a:r>
          </a:p>
          <a:p>
            <a:pPr marL="342900" indent="-342900" defTabSz="274308">
              <a:spcBef>
                <a:spcPts val="600"/>
              </a:spcBef>
              <a:spcAft>
                <a:spcPts val="300"/>
              </a:spcAft>
              <a:buFont typeface="Wingdings" panose="05000000000000000000" pitchFamily="2" charset="2"/>
              <a:buChar char="§"/>
            </a:pPr>
            <a:r>
              <a:rPr lang="en-US" sz="2000" dirty="0"/>
              <a:t>Continuous high K</a:t>
            </a:r>
            <a:r>
              <a:rPr lang="en-US" sz="2000" baseline="30000" dirty="0"/>
              <a:t>+</a:t>
            </a:r>
            <a:r>
              <a:rPr lang="en-US" sz="2000" dirty="0"/>
              <a:t> permeability and K</a:t>
            </a:r>
            <a:r>
              <a:rPr lang="en-US" sz="2000" baseline="30000" dirty="0"/>
              <a:t>+</a:t>
            </a:r>
            <a:r>
              <a:rPr lang="en-US" sz="2000" dirty="0"/>
              <a:t> efflux </a:t>
            </a:r>
            <a:r>
              <a:rPr lang="en-US" sz="2000" dirty="0">
                <a:solidFill>
                  <a:prstClr val="black"/>
                </a:solidFill>
              </a:rPr>
              <a:t>→ </a:t>
            </a:r>
            <a:r>
              <a:rPr lang="en-US" sz="2000" dirty="0"/>
              <a:t>membrane potential is more negative than resting potential</a:t>
            </a:r>
          </a:p>
        </p:txBody>
      </p:sp>
      <p:grpSp>
        <p:nvGrpSpPr>
          <p:cNvPr id="3" name="Group 2">
            <a:extLst>
              <a:ext uri="{FF2B5EF4-FFF2-40B4-BE49-F238E27FC236}">
                <a16:creationId xmlns:a16="http://schemas.microsoft.com/office/drawing/2014/main" id="{9E45869F-6D42-4D5B-97DA-5F2168AEB7C9}"/>
              </a:ext>
            </a:extLst>
          </p:cNvPr>
          <p:cNvGrpSpPr/>
          <p:nvPr/>
        </p:nvGrpSpPr>
        <p:grpSpPr>
          <a:xfrm>
            <a:off x="7486136" y="1143001"/>
            <a:ext cx="4470944" cy="4135943"/>
            <a:chOff x="3021769" y="696437"/>
            <a:chExt cx="6960367" cy="5221604"/>
          </a:xfrm>
        </p:grpSpPr>
        <p:pic>
          <p:nvPicPr>
            <p:cNvPr id="4" name="Picture 3">
              <a:extLst>
                <a:ext uri="{FF2B5EF4-FFF2-40B4-BE49-F238E27FC236}">
                  <a16:creationId xmlns:a16="http://schemas.microsoft.com/office/drawing/2014/main" id="{78A272C2-B420-413E-A333-5595DD9BAEA9}"/>
                </a:ext>
              </a:extLst>
            </p:cNvPr>
            <p:cNvPicPr>
              <a:picLocks noChangeAspect="1"/>
            </p:cNvPicPr>
            <p:nvPr/>
          </p:nvPicPr>
          <p:blipFill>
            <a:blip r:embed="rId2"/>
            <a:stretch>
              <a:fillRect/>
            </a:stretch>
          </p:blipFill>
          <p:spPr>
            <a:xfrm>
              <a:off x="3021769" y="888841"/>
              <a:ext cx="6953250" cy="5029200"/>
            </a:xfrm>
            <a:prstGeom prst="rect">
              <a:avLst/>
            </a:prstGeom>
          </p:spPr>
        </p:pic>
        <p:cxnSp>
          <p:nvCxnSpPr>
            <p:cNvPr id="5" name="Straight Connector 4">
              <a:extLst>
                <a:ext uri="{FF2B5EF4-FFF2-40B4-BE49-F238E27FC236}">
                  <a16:creationId xmlns:a16="http://schemas.microsoft.com/office/drawing/2014/main" id="{280FC9E1-8F63-4A6B-B780-D0DA6F16594F}"/>
                </a:ext>
              </a:extLst>
            </p:cNvPr>
            <p:cNvCxnSpPr/>
            <p:nvPr/>
          </p:nvCxnSpPr>
          <p:spPr>
            <a:xfrm>
              <a:off x="4198937" y="4800600"/>
              <a:ext cx="578319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DB3180-5D21-45AA-ADC8-7D4C8F383B81}"/>
                </a:ext>
              </a:extLst>
            </p:cNvPr>
            <p:cNvCxnSpPr/>
            <p:nvPr/>
          </p:nvCxnSpPr>
          <p:spPr>
            <a:xfrm>
              <a:off x="6729021" y="1484630"/>
              <a:ext cx="0" cy="129540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1016D16-8C17-41DE-A705-88160F5FCD30}"/>
                </a:ext>
              </a:extLst>
            </p:cNvPr>
            <p:cNvCxnSpPr/>
            <p:nvPr/>
          </p:nvCxnSpPr>
          <p:spPr>
            <a:xfrm>
              <a:off x="5518867" y="2461546"/>
              <a:ext cx="740460" cy="33782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4F9676-0AD8-4FBA-8810-695B837FDA3B}"/>
                </a:ext>
              </a:extLst>
            </p:cNvPr>
            <p:cNvSpPr txBox="1"/>
            <p:nvPr/>
          </p:nvSpPr>
          <p:spPr>
            <a:xfrm>
              <a:off x="7144899" y="696437"/>
              <a:ext cx="2370878" cy="582849"/>
            </a:xfrm>
            <a:prstGeom prst="rect">
              <a:avLst/>
            </a:prstGeom>
            <a:noFill/>
          </p:spPr>
          <p:txBody>
            <a:bodyPr wrap="none" rtlCol="0">
              <a:spAutoFit/>
            </a:bodyPr>
            <a:lstStyle/>
            <a:p>
              <a:r>
                <a:rPr lang="en-US" sz="2400" b="1" dirty="0"/>
                <a:t>Overshoot</a:t>
              </a:r>
            </a:p>
          </p:txBody>
        </p:sp>
        <p:sp>
          <p:nvSpPr>
            <p:cNvPr id="9" name="TextBox 8">
              <a:extLst>
                <a:ext uri="{FF2B5EF4-FFF2-40B4-BE49-F238E27FC236}">
                  <a16:creationId xmlns:a16="http://schemas.microsoft.com/office/drawing/2014/main" id="{AC60C70B-080A-419D-9812-E4B18D034A0E}"/>
                </a:ext>
              </a:extLst>
            </p:cNvPr>
            <p:cNvSpPr txBox="1"/>
            <p:nvPr/>
          </p:nvSpPr>
          <p:spPr>
            <a:xfrm>
              <a:off x="4060566" y="1947064"/>
              <a:ext cx="3201698" cy="582849"/>
            </a:xfrm>
            <a:prstGeom prst="rect">
              <a:avLst/>
            </a:prstGeom>
            <a:noFill/>
          </p:spPr>
          <p:txBody>
            <a:bodyPr wrap="none" rtlCol="0">
              <a:spAutoFit/>
            </a:bodyPr>
            <a:lstStyle/>
            <a:p>
              <a:r>
                <a:rPr lang="en-US" sz="2400" b="1" dirty="0"/>
                <a:t>Depolarization</a:t>
              </a:r>
            </a:p>
          </p:txBody>
        </p:sp>
      </p:grpSp>
      <p:sp>
        <p:nvSpPr>
          <p:cNvPr id="12" name="TextBox 11">
            <a:extLst>
              <a:ext uri="{FF2B5EF4-FFF2-40B4-BE49-F238E27FC236}">
                <a16:creationId xmlns:a16="http://schemas.microsoft.com/office/drawing/2014/main" id="{2C82F1A2-E595-4D79-844F-A7F698744B9E}"/>
              </a:ext>
            </a:extLst>
          </p:cNvPr>
          <p:cNvSpPr txBox="1"/>
          <p:nvPr/>
        </p:nvSpPr>
        <p:spPr>
          <a:xfrm>
            <a:off x="4432121" y="76201"/>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92224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2B5E5-84A7-4C2D-B8DE-BCBF57D6110C}"/>
              </a:ext>
            </a:extLst>
          </p:cNvPr>
          <p:cNvSpPr/>
          <p:nvPr/>
        </p:nvSpPr>
        <p:spPr>
          <a:xfrm>
            <a:off x="533400" y="889859"/>
            <a:ext cx="11049000" cy="5401479"/>
          </a:xfrm>
          <a:prstGeom prst="rect">
            <a:avLst/>
          </a:prstGeom>
          <a:solidFill>
            <a:schemeClr val="accent5">
              <a:lumMod val="20000"/>
              <a:lumOff val="80000"/>
            </a:schemeClr>
          </a:solidFill>
        </p:spPr>
        <p:txBody>
          <a:bodyPr wrap="square">
            <a:spAutoFit/>
          </a:bodyPr>
          <a:lstStyle/>
          <a:p>
            <a:pPr marL="342900" indent="-342900" defTabSz="274308">
              <a:spcBef>
                <a:spcPts val="600"/>
              </a:spcBef>
              <a:buFont typeface="Wingdings" panose="05000000000000000000" pitchFamily="2" charset="2"/>
              <a:buChar char="Ø"/>
            </a:pPr>
            <a:r>
              <a:rPr lang="en-US" sz="2000" dirty="0">
                <a:solidFill>
                  <a:prstClr val="black"/>
                </a:solidFill>
              </a:rPr>
              <a:t>Blockage of voltage-gated Na</a:t>
            </a:r>
            <a:r>
              <a:rPr lang="en-US" sz="2000" baseline="30000" dirty="0">
                <a:solidFill>
                  <a:prstClr val="black"/>
                </a:solidFill>
              </a:rPr>
              <a:t>+</a:t>
            </a:r>
            <a:r>
              <a:rPr lang="en-US" sz="2000" dirty="0">
                <a:solidFill>
                  <a:prstClr val="black"/>
                </a:solidFill>
              </a:rPr>
              <a:t> channels by various blockers including </a:t>
            </a:r>
            <a:r>
              <a:rPr lang="en-US" sz="2000" b="1" dirty="0">
                <a:solidFill>
                  <a:prstClr val="black"/>
                </a:solidFill>
              </a:rPr>
              <a:t>Tetrodotoxin (TTX), Saxitoxin (STX) and Local anesthetics </a:t>
            </a:r>
            <a:r>
              <a:rPr lang="en-US" sz="2000" dirty="0">
                <a:solidFill>
                  <a:prstClr val="black"/>
                </a:solidFill>
              </a:rPr>
              <a:t>(lidocaine, procaine) inhibits action potential generation and conduction, reducing the excitability of neurons and skeletal muscle fibers.</a:t>
            </a:r>
          </a:p>
          <a:p>
            <a:pPr defTabSz="274308">
              <a:spcBef>
                <a:spcPts val="600"/>
              </a:spcBef>
            </a:pPr>
            <a:endParaRPr lang="en-US" sz="2000" dirty="0">
              <a:solidFill>
                <a:prstClr val="black"/>
              </a:solidFill>
            </a:endParaRPr>
          </a:p>
          <a:p>
            <a:pPr marL="342900" indent="-342900" defTabSz="274308">
              <a:spcBef>
                <a:spcPts val="600"/>
              </a:spcBef>
              <a:buFont typeface="Wingdings" panose="05000000000000000000" pitchFamily="2" charset="2"/>
              <a:buChar char="Ø"/>
            </a:pPr>
            <a:r>
              <a:rPr lang="en-US" sz="2000" b="1" dirty="0">
                <a:solidFill>
                  <a:prstClr val="black"/>
                </a:solidFill>
              </a:rPr>
              <a:t>Refractory periods of action potential</a:t>
            </a:r>
          </a:p>
          <a:p>
            <a:pPr marL="342900" indent="-342900" defTabSz="274308">
              <a:spcBef>
                <a:spcPts val="600"/>
              </a:spcBef>
              <a:buFont typeface="Wingdings" panose="05000000000000000000" pitchFamily="2" charset="2"/>
              <a:buChar char="§"/>
            </a:pPr>
            <a:r>
              <a:rPr lang="en-US" sz="2000" b="1" dirty="0">
                <a:solidFill>
                  <a:prstClr val="black"/>
                </a:solidFill>
              </a:rPr>
              <a:t>Absolute refractory period: </a:t>
            </a:r>
          </a:p>
          <a:p>
            <a:pPr marL="800081" lvl="1" indent="-342900" defTabSz="274308">
              <a:spcBef>
                <a:spcPts val="600"/>
              </a:spcBef>
              <a:buFont typeface="Wingdings" panose="05000000000000000000" pitchFamily="2" charset="2"/>
              <a:buChar char="v"/>
            </a:pPr>
            <a:r>
              <a:rPr lang="en-US" sz="2000" dirty="0">
                <a:solidFill>
                  <a:prstClr val="black"/>
                </a:solidFill>
              </a:rPr>
              <a:t>Period of an action potential during which a second action potential cannot be fired regardless of stimulus’ strength</a:t>
            </a:r>
          </a:p>
          <a:p>
            <a:pPr marL="800081" lvl="1" indent="-342900" defTabSz="274308">
              <a:spcBef>
                <a:spcPts val="600"/>
              </a:spcBef>
              <a:buFont typeface="Wingdings" panose="05000000000000000000" pitchFamily="2" charset="2"/>
              <a:buChar char="v"/>
            </a:pPr>
            <a:r>
              <a:rPr lang="en-US" sz="2000" dirty="0">
                <a:solidFill>
                  <a:prstClr val="black"/>
                </a:solidFill>
              </a:rPr>
              <a:t>Insufficient Na</a:t>
            </a:r>
            <a:r>
              <a:rPr lang="en-US" sz="2000" baseline="30000" dirty="0">
                <a:solidFill>
                  <a:prstClr val="black"/>
                </a:solidFill>
              </a:rPr>
              <a:t>+</a:t>
            </a:r>
            <a:r>
              <a:rPr lang="en-US" sz="2000" dirty="0">
                <a:solidFill>
                  <a:prstClr val="black"/>
                </a:solidFill>
              </a:rPr>
              <a:t> channels available during rising phase; inability of Na</a:t>
            </a:r>
            <a:r>
              <a:rPr lang="en-US" sz="2000" baseline="30000" dirty="0">
                <a:solidFill>
                  <a:prstClr val="black"/>
                </a:solidFill>
              </a:rPr>
              <a:t>+</a:t>
            </a:r>
            <a:r>
              <a:rPr lang="en-US" sz="2000" dirty="0">
                <a:solidFill>
                  <a:prstClr val="black"/>
                </a:solidFill>
              </a:rPr>
              <a:t> channels to reopen due to closure of inactivation gate during falling phase</a:t>
            </a:r>
          </a:p>
          <a:p>
            <a:pPr defTabSz="274308">
              <a:spcBef>
                <a:spcPts val="600"/>
              </a:spcBef>
            </a:pPr>
            <a:endParaRPr lang="en-US" sz="2000" dirty="0">
              <a:solidFill>
                <a:prstClr val="black"/>
              </a:solidFill>
            </a:endParaRPr>
          </a:p>
          <a:p>
            <a:pPr marL="342900" indent="-342900" defTabSz="274308">
              <a:spcBef>
                <a:spcPts val="600"/>
              </a:spcBef>
              <a:buFont typeface="Wingdings" panose="05000000000000000000" pitchFamily="2" charset="2"/>
              <a:buChar char="§"/>
            </a:pPr>
            <a:r>
              <a:rPr lang="en-US" sz="2000" b="1" dirty="0">
                <a:solidFill>
                  <a:prstClr val="black"/>
                </a:solidFill>
              </a:rPr>
              <a:t>Relative refractory period:  </a:t>
            </a:r>
          </a:p>
          <a:p>
            <a:pPr marL="800081" lvl="1" indent="-342900" defTabSz="274308">
              <a:spcBef>
                <a:spcPts val="600"/>
              </a:spcBef>
              <a:buFont typeface="Wingdings" panose="05000000000000000000" pitchFamily="2" charset="2"/>
              <a:buChar char="v"/>
            </a:pPr>
            <a:r>
              <a:rPr lang="en-US" sz="2000" dirty="0">
                <a:solidFill>
                  <a:prstClr val="black"/>
                </a:solidFill>
              </a:rPr>
              <a:t>Period of an action potential during which a second action potential can be fired with a stronger than normal stimulus </a:t>
            </a:r>
          </a:p>
          <a:p>
            <a:pPr marL="800081" lvl="1" indent="-342900" defTabSz="274308">
              <a:spcBef>
                <a:spcPts val="600"/>
              </a:spcBef>
              <a:buFont typeface="Wingdings" panose="05000000000000000000" pitchFamily="2" charset="2"/>
              <a:buChar char="v"/>
            </a:pPr>
            <a:r>
              <a:rPr lang="en-US" sz="2000" dirty="0">
                <a:solidFill>
                  <a:prstClr val="black"/>
                </a:solidFill>
              </a:rPr>
              <a:t>High K</a:t>
            </a:r>
            <a:r>
              <a:rPr lang="en-US" sz="2000" baseline="30000" dirty="0">
                <a:solidFill>
                  <a:prstClr val="black"/>
                </a:solidFill>
              </a:rPr>
              <a:t>+</a:t>
            </a:r>
            <a:r>
              <a:rPr lang="en-US" sz="2000" dirty="0">
                <a:solidFill>
                  <a:prstClr val="black"/>
                </a:solidFill>
              </a:rPr>
              <a:t> conductance opposes membrane depolarization</a:t>
            </a:r>
          </a:p>
        </p:txBody>
      </p:sp>
      <p:sp>
        <p:nvSpPr>
          <p:cNvPr id="5" name="TextBox 4">
            <a:extLst>
              <a:ext uri="{FF2B5EF4-FFF2-40B4-BE49-F238E27FC236}">
                <a16:creationId xmlns:a16="http://schemas.microsoft.com/office/drawing/2014/main" id="{8AC81A52-2011-4F0C-A95D-4623AD83D5AB}"/>
              </a:ext>
            </a:extLst>
          </p:cNvPr>
          <p:cNvSpPr txBox="1"/>
          <p:nvPr/>
        </p:nvSpPr>
        <p:spPr>
          <a:xfrm>
            <a:off x="4432121" y="76201"/>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419828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8AD37C-6307-4E45-9263-32DB4117CBDB}"/>
              </a:ext>
            </a:extLst>
          </p:cNvPr>
          <p:cNvSpPr/>
          <p:nvPr/>
        </p:nvSpPr>
        <p:spPr>
          <a:xfrm>
            <a:off x="609600" y="990601"/>
            <a:ext cx="10972800" cy="3170099"/>
          </a:xfrm>
          <a:prstGeom prst="rect">
            <a:avLst/>
          </a:prstGeom>
          <a:solidFill>
            <a:schemeClr val="accent5">
              <a:lumMod val="20000"/>
              <a:lumOff val="80000"/>
            </a:schemeClr>
          </a:solidFill>
        </p:spPr>
        <p:txBody>
          <a:bodyPr wrap="square">
            <a:spAutoFit/>
          </a:bodyPr>
          <a:lstStyle/>
          <a:p>
            <a:pPr marL="342900" indent="-342900" defTabSz="274308">
              <a:spcBef>
                <a:spcPts val="600"/>
              </a:spcBef>
              <a:spcAft>
                <a:spcPts val="600"/>
              </a:spcAft>
              <a:buFont typeface="Wingdings" panose="05000000000000000000" pitchFamily="2" charset="2"/>
              <a:buChar char="Ø"/>
            </a:pPr>
            <a:r>
              <a:rPr lang="en-US" sz="2000" b="1" dirty="0"/>
              <a:t>Accommodation:</a:t>
            </a:r>
            <a:r>
              <a:rPr lang="en-US" sz="2000" dirty="0"/>
              <a:t> when excitable cells are persistently depolarized, the threshold potential may be reached without triggering an action potential. </a:t>
            </a:r>
          </a:p>
          <a:p>
            <a:pPr marL="342900" indent="-342900" defTabSz="274308">
              <a:spcBef>
                <a:spcPts val="600"/>
              </a:spcBef>
              <a:spcAft>
                <a:spcPts val="600"/>
              </a:spcAft>
              <a:buFont typeface="Wingdings" panose="05000000000000000000" pitchFamily="2" charset="2"/>
              <a:buChar char="Ø"/>
            </a:pPr>
            <a:endParaRPr lang="en-US" sz="2000" dirty="0"/>
          </a:p>
          <a:p>
            <a:pPr marL="342900" indent="-342900" defTabSz="274308">
              <a:spcBef>
                <a:spcPts val="600"/>
              </a:spcBef>
              <a:spcAft>
                <a:spcPts val="600"/>
              </a:spcAft>
              <a:buFont typeface="Wingdings" panose="05000000000000000000" pitchFamily="2" charset="2"/>
              <a:buChar char="Ø"/>
            </a:pPr>
            <a:r>
              <a:rPr lang="en-US" sz="2000" dirty="0"/>
              <a:t>Accommodation is </a:t>
            </a:r>
            <a:r>
              <a:rPr lang="en-US" sz="2000" b="1" dirty="0">
                <a:solidFill>
                  <a:srgbClr val="0432FF"/>
                </a:solidFill>
                <a:highlight>
                  <a:srgbClr val="FFFF00"/>
                </a:highlight>
              </a:rPr>
              <a:t>largely due to the closure of inactivation gate of Na</a:t>
            </a:r>
            <a:r>
              <a:rPr lang="en-US" sz="2000" b="1" baseline="30000" dirty="0">
                <a:solidFill>
                  <a:srgbClr val="0432FF"/>
                </a:solidFill>
                <a:highlight>
                  <a:srgbClr val="FFFF00"/>
                </a:highlight>
              </a:rPr>
              <a:t>+</a:t>
            </a:r>
            <a:r>
              <a:rPr lang="en-US" sz="2000" b="1" dirty="0">
                <a:solidFill>
                  <a:srgbClr val="0432FF"/>
                </a:solidFill>
                <a:highlight>
                  <a:srgbClr val="FFFF00"/>
                </a:highlight>
              </a:rPr>
              <a:t> channels </a:t>
            </a:r>
            <a:r>
              <a:rPr lang="en-US" sz="2000" dirty="0"/>
              <a:t>by persistent membrane depolarization. Accommodation reduces the excitability of neurons and skeletal muscle.</a:t>
            </a:r>
          </a:p>
          <a:p>
            <a:pPr defTabSz="274308">
              <a:spcBef>
                <a:spcPts val="600"/>
              </a:spcBef>
              <a:spcAft>
                <a:spcPts val="600"/>
              </a:spcAft>
            </a:pPr>
            <a:endParaRPr lang="en-US" sz="2000" dirty="0"/>
          </a:p>
          <a:p>
            <a:pPr marL="342900" indent="-342900" defTabSz="274308">
              <a:spcBef>
                <a:spcPts val="600"/>
              </a:spcBef>
              <a:spcAft>
                <a:spcPts val="600"/>
              </a:spcAft>
              <a:buFont typeface="Wingdings" panose="05000000000000000000" pitchFamily="2" charset="2"/>
              <a:buChar char="Ø"/>
            </a:pPr>
            <a:r>
              <a:rPr lang="en-US" sz="2000" b="1" dirty="0">
                <a:solidFill>
                  <a:srgbClr val="0432FF"/>
                </a:solidFill>
              </a:rPr>
              <a:t>Hyperkalemia</a:t>
            </a:r>
            <a:r>
              <a:rPr lang="en-US" sz="2000" dirty="0"/>
              <a:t> causes </a:t>
            </a:r>
            <a:r>
              <a:rPr lang="en-US" sz="2000" dirty="0">
                <a:highlight>
                  <a:srgbClr val="FFFF00"/>
                </a:highlight>
              </a:rPr>
              <a:t>sustained membrane depolarization</a:t>
            </a:r>
            <a:r>
              <a:rPr lang="en-US" sz="2000" dirty="0"/>
              <a:t>, which </a:t>
            </a:r>
            <a:r>
              <a:rPr lang="en-US" sz="2000" dirty="0">
                <a:highlight>
                  <a:srgbClr val="FFFF00"/>
                </a:highlight>
              </a:rPr>
              <a:t>closes the inactivation gate of Na</a:t>
            </a:r>
            <a:r>
              <a:rPr lang="en-US" sz="2000" baseline="30000" dirty="0">
                <a:highlight>
                  <a:srgbClr val="FFFF00"/>
                </a:highlight>
              </a:rPr>
              <a:t>+</a:t>
            </a:r>
            <a:r>
              <a:rPr lang="en-US" sz="2000" dirty="0">
                <a:highlight>
                  <a:srgbClr val="FFFF00"/>
                </a:highlight>
              </a:rPr>
              <a:t> channels</a:t>
            </a:r>
            <a:r>
              <a:rPr lang="en-US" sz="2000" dirty="0"/>
              <a:t>, leading to </a:t>
            </a:r>
            <a:r>
              <a:rPr lang="en-US" sz="2000" dirty="0">
                <a:highlight>
                  <a:srgbClr val="FFFF00"/>
                </a:highlight>
              </a:rPr>
              <a:t>muscle weakness and even paralysis</a:t>
            </a:r>
            <a:r>
              <a:rPr lang="en-US" sz="2000" dirty="0"/>
              <a:t>.</a:t>
            </a:r>
          </a:p>
        </p:txBody>
      </p:sp>
      <p:sp>
        <p:nvSpPr>
          <p:cNvPr id="5" name="TextBox 4">
            <a:extLst>
              <a:ext uri="{FF2B5EF4-FFF2-40B4-BE49-F238E27FC236}">
                <a16:creationId xmlns:a16="http://schemas.microsoft.com/office/drawing/2014/main" id="{09B668DE-BAA4-46AF-8628-656DBE62375B}"/>
              </a:ext>
            </a:extLst>
          </p:cNvPr>
          <p:cNvSpPr txBox="1"/>
          <p:nvPr/>
        </p:nvSpPr>
        <p:spPr>
          <a:xfrm>
            <a:off x="4432121" y="101026"/>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48133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8AD37C-6307-4E45-9263-32DB4117CBDB}"/>
              </a:ext>
            </a:extLst>
          </p:cNvPr>
          <p:cNvSpPr/>
          <p:nvPr/>
        </p:nvSpPr>
        <p:spPr>
          <a:xfrm>
            <a:off x="457200" y="794352"/>
            <a:ext cx="11277600" cy="5901069"/>
          </a:xfrm>
          <a:prstGeom prst="rect">
            <a:avLst/>
          </a:prstGeom>
          <a:solidFill>
            <a:schemeClr val="accent5">
              <a:lumMod val="20000"/>
              <a:lumOff val="80000"/>
            </a:schemeClr>
          </a:solidFill>
        </p:spPr>
        <p:txBody>
          <a:bodyPr wrap="square">
            <a:noAutofit/>
          </a:bodyPr>
          <a:lstStyle/>
          <a:p>
            <a:pPr marL="342900" indent="-342900" defTabSz="274308">
              <a:buFont typeface="Wingdings" panose="05000000000000000000" pitchFamily="2" charset="2"/>
              <a:buChar char="Ø"/>
              <a:defRPr/>
            </a:pPr>
            <a:r>
              <a:rPr lang="en-US" dirty="0">
                <a:solidFill>
                  <a:prstClr val="black"/>
                </a:solidFill>
              </a:rPr>
              <a:t>Action potential is propagated by the spread of local current along the nerve fibers or muscle cell membrane. It is self-regenerated and has none-or-all property.</a:t>
            </a:r>
          </a:p>
          <a:p>
            <a:pPr defTabSz="274308">
              <a:defRPr/>
            </a:pPr>
            <a:endParaRPr lang="en-US" dirty="0">
              <a:solidFill>
                <a:prstClr val="black"/>
              </a:solidFill>
            </a:endParaRPr>
          </a:p>
          <a:p>
            <a:pPr marL="342900" indent="-342900" defTabSz="274308">
              <a:buFont typeface="Wingdings" panose="05000000000000000000" pitchFamily="2" charset="2"/>
              <a:buChar char="Ø"/>
              <a:defRPr/>
            </a:pPr>
            <a:r>
              <a:rPr lang="en-US" dirty="0">
                <a:solidFill>
                  <a:prstClr val="black"/>
                </a:solidFill>
              </a:rPr>
              <a:t>A</a:t>
            </a:r>
            <a:r>
              <a:rPr lang="en-US" dirty="0" err="1">
                <a:solidFill>
                  <a:prstClr val="black"/>
                </a:solidFill>
              </a:rPr>
              <a:t>ctio</a:t>
            </a:r>
            <a:r>
              <a:rPr lang="en-US" dirty="0">
                <a:solidFill>
                  <a:prstClr val="black"/>
                </a:solidFill>
              </a:rPr>
              <a:t>n potential conduction velocity in nerve fibers is mainly affected by the diameter and the types of nerve fibers (myelinated or unmyelinated). Myelination forces action potential to conduct in a saltatory manner and greatly enhances the conduction velocity.</a:t>
            </a:r>
          </a:p>
          <a:p>
            <a:pPr marL="342900" indent="-342900" defTabSz="274308">
              <a:buFont typeface="Wingdings" panose="05000000000000000000" pitchFamily="2" charset="2"/>
              <a:buChar char="Ø"/>
              <a:defRPr/>
            </a:pPr>
            <a:endParaRPr lang="en-US" dirty="0">
              <a:solidFill>
                <a:prstClr val="black"/>
              </a:solidFill>
            </a:endParaRPr>
          </a:p>
          <a:p>
            <a:pPr marL="342900" indent="-342900" defTabSz="274308">
              <a:buFont typeface="Wingdings" panose="05000000000000000000" pitchFamily="2" charset="2"/>
              <a:buChar char="Ø"/>
            </a:pPr>
            <a:r>
              <a:rPr lang="en-US" dirty="0">
                <a:solidFill>
                  <a:prstClr val="black"/>
                </a:solidFill>
              </a:rPr>
              <a:t>Demyelination of nerve fibers compromises sensory and motor function by affecting action potential conduction:   </a:t>
            </a:r>
          </a:p>
          <a:p>
            <a:pPr marL="742918" lvl="2" indent="-285738" defTabSz="274308">
              <a:buFont typeface="Wingdings" pitchFamily="2" charset="2"/>
              <a:buChar char="§"/>
              <a:defRPr/>
            </a:pPr>
            <a:r>
              <a:rPr lang="en-US" dirty="0">
                <a:solidFill>
                  <a:prstClr val="black"/>
                </a:solidFill>
              </a:rPr>
              <a:t>Slow conduction of action potential</a:t>
            </a:r>
          </a:p>
          <a:p>
            <a:pPr marL="742918" lvl="2" indent="-285738" defTabSz="274308">
              <a:buFont typeface="Wingdings" pitchFamily="2" charset="2"/>
              <a:buChar char="§"/>
              <a:defRPr/>
            </a:pPr>
            <a:r>
              <a:rPr lang="en-US" dirty="0">
                <a:solidFill>
                  <a:prstClr val="black"/>
                </a:solidFill>
              </a:rPr>
              <a:t>Unreliable conduction of action potential</a:t>
            </a:r>
          </a:p>
          <a:p>
            <a:pPr marL="742918" lvl="2" indent="-285738" defTabSz="274308">
              <a:buFont typeface="Wingdings" pitchFamily="2" charset="2"/>
              <a:buChar char="§"/>
              <a:defRPr/>
            </a:pPr>
            <a:r>
              <a:rPr lang="en-US" dirty="0">
                <a:solidFill>
                  <a:prstClr val="black"/>
                </a:solidFill>
              </a:rPr>
              <a:t>Total blockage of conduction</a:t>
            </a:r>
          </a:p>
          <a:p>
            <a:pPr marL="457180" lvl="2" defTabSz="274308">
              <a:defRPr/>
            </a:pPr>
            <a:endParaRPr lang="en-US" dirty="0">
              <a:solidFill>
                <a:prstClr val="black"/>
              </a:solidFill>
            </a:endParaRPr>
          </a:p>
          <a:p>
            <a:pPr marL="342900" indent="-342900" defTabSz="457181">
              <a:buFont typeface="Wingdings" panose="05000000000000000000" pitchFamily="2" charset="2"/>
              <a:buChar char="Ø"/>
            </a:pPr>
            <a:r>
              <a:rPr lang="en-US" b="1" dirty="0">
                <a:solidFill>
                  <a:prstClr val="black"/>
                </a:solidFill>
              </a:rPr>
              <a:t>Multiple sclerosis</a:t>
            </a:r>
            <a:r>
              <a:rPr lang="en-US" dirty="0">
                <a:solidFill>
                  <a:prstClr val="black"/>
                </a:solidFill>
              </a:rPr>
              <a:t>: most common </a:t>
            </a:r>
            <a:r>
              <a:rPr lang="en-US" dirty="0">
                <a:solidFill>
                  <a:prstClr val="black"/>
                </a:solidFill>
                <a:highlight>
                  <a:srgbClr val="FFFF00"/>
                </a:highlight>
              </a:rPr>
              <a:t>CNS</a:t>
            </a:r>
            <a:r>
              <a:rPr lang="en-US" dirty="0">
                <a:solidFill>
                  <a:prstClr val="black"/>
                </a:solidFill>
              </a:rPr>
              <a:t> demyelination disorder due to production of antibodies against myelin or oligodendrocytes; is characterized by abnormal sensory and motor function, decreased visual acuity (optic neuritis), double vision</a:t>
            </a:r>
          </a:p>
          <a:p>
            <a:pPr defTabSz="457181"/>
            <a:endParaRPr lang="en-US" dirty="0">
              <a:solidFill>
                <a:prstClr val="black"/>
              </a:solidFill>
            </a:endParaRPr>
          </a:p>
          <a:p>
            <a:pPr marL="342900" indent="-342900" defTabSz="457181">
              <a:buFont typeface="Wingdings" panose="05000000000000000000" pitchFamily="2" charset="2"/>
              <a:buChar char="Ø"/>
            </a:pPr>
            <a:r>
              <a:rPr lang="en-US" b="1" dirty="0">
                <a:solidFill>
                  <a:prstClr val="black"/>
                </a:solidFill>
              </a:rPr>
              <a:t>Guillain-Barré syndrome: </a:t>
            </a:r>
            <a:r>
              <a:rPr lang="en-US" dirty="0">
                <a:solidFill>
                  <a:prstClr val="black"/>
                </a:solidFill>
              </a:rPr>
              <a:t>most common </a:t>
            </a:r>
            <a:r>
              <a:rPr lang="en-US" dirty="0">
                <a:solidFill>
                  <a:prstClr val="black"/>
                </a:solidFill>
                <a:highlight>
                  <a:srgbClr val="FFFF00"/>
                </a:highlight>
              </a:rPr>
              <a:t>peripheral nerve </a:t>
            </a:r>
            <a:r>
              <a:rPr lang="en-US" dirty="0">
                <a:solidFill>
                  <a:prstClr val="black"/>
                </a:solidFill>
              </a:rPr>
              <a:t>demyelination disorder due to inflammation and often occurs after a respiratory or gastrointestinal viral infection; is characterized by abnormal sensation and motor function</a:t>
            </a:r>
          </a:p>
          <a:p>
            <a:pPr marL="742918" lvl="2" indent="-285738" defTabSz="274308">
              <a:buFont typeface="Wingdings" pitchFamily="2" charset="2"/>
              <a:buChar char="§"/>
              <a:defRPr/>
            </a:pPr>
            <a:endParaRPr lang="en-US" dirty="0">
              <a:solidFill>
                <a:prstClr val="black"/>
              </a:solidFill>
            </a:endParaRPr>
          </a:p>
        </p:txBody>
      </p:sp>
      <p:sp>
        <p:nvSpPr>
          <p:cNvPr id="5" name="TextBox 4">
            <a:extLst>
              <a:ext uri="{FF2B5EF4-FFF2-40B4-BE49-F238E27FC236}">
                <a16:creationId xmlns:a16="http://schemas.microsoft.com/office/drawing/2014/main" id="{059FD8E0-80D8-4CE8-AF0A-7FFF90507178}"/>
              </a:ext>
            </a:extLst>
          </p:cNvPr>
          <p:cNvSpPr txBox="1"/>
          <p:nvPr/>
        </p:nvSpPr>
        <p:spPr>
          <a:xfrm>
            <a:off x="4432121" y="76201"/>
            <a:ext cx="2561663" cy="584775"/>
          </a:xfrm>
          <a:prstGeom prst="rect">
            <a:avLst/>
          </a:prstGeom>
          <a:solidFill>
            <a:schemeClr val="accent2">
              <a:lumMod val="60000"/>
              <a:lumOff val="40000"/>
            </a:schemeClr>
          </a:solidFill>
        </p:spPr>
        <p:txBody>
          <a:bodyPr wrap="none" rtlCol="0">
            <a:spAutoFit/>
          </a:bodyPr>
          <a:lstStyle/>
          <a:p>
            <a:r>
              <a:rPr lang="en-US" sz="3200" b="1" dirty="0">
                <a:solidFill>
                  <a:schemeClr val="accent5">
                    <a:lumMod val="75000"/>
                  </a:schemeClr>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330360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7D015-6C0D-9F27-EABF-542138BA9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6AA6B-B976-EA46-06E9-9FE7961211E6}"/>
              </a:ext>
            </a:extLst>
          </p:cNvPr>
          <p:cNvSpPr>
            <a:spLocks noGrp="1"/>
          </p:cNvSpPr>
          <p:nvPr>
            <p:ph type="title"/>
          </p:nvPr>
        </p:nvSpPr>
        <p:spPr>
          <a:xfrm>
            <a:off x="0" y="3052762"/>
            <a:ext cx="12192000" cy="752475"/>
          </a:xfrm>
        </p:spPr>
        <p:txBody>
          <a:bodyPr>
            <a:normAutofit fontScale="90000"/>
          </a:bodyPr>
          <a:lstStyle/>
          <a:p>
            <a:pPr algn="ctr"/>
            <a:r>
              <a:rPr lang="en-US" dirty="0"/>
              <a:t>OMED 540 (Block 2, Physiology)</a:t>
            </a:r>
            <a:br>
              <a:rPr lang="en-US" dirty="0"/>
            </a:br>
            <a:r>
              <a:rPr lang="en-US" dirty="0"/>
              <a:t>Lecture 4: ANS Physiology</a:t>
            </a:r>
          </a:p>
        </p:txBody>
      </p:sp>
    </p:spTree>
    <p:extLst>
      <p:ext uri="{BB962C8B-B14F-4D97-AF65-F5344CB8AC3E}">
        <p14:creationId xmlns:p14="http://schemas.microsoft.com/office/powerpoint/2010/main" val="61572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773669"/>
          <a:ext cx="9982200" cy="5936397"/>
        </p:xfrm>
        <a:graphic>
          <a:graphicData uri="http://schemas.openxmlformats.org/drawingml/2006/table">
            <a:tbl>
              <a:tblPr firstRow="1" bandRow="1">
                <a:tableStyleId>{5C22544A-7EE6-4342-B048-85BDC9FD1C3A}</a:tableStyleId>
              </a:tblPr>
              <a:tblGrid>
                <a:gridCol w="3395447">
                  <a:extLst>
                    <a:ext uri="{9D8B030D-6E8A-4147-A177-3AD203B41FA5}">
                      <a16:colId xmlns:a16="http://schemas.microsoft.com/office/drawing/2014/main" val="20000"/>
                    </a:ext>
                  </a:extLst>
                </a:gridCol>
                <a:gridCol w="3451749">
                  <a:extLst>
                    <a:ext uri="{9D8B030D-6E8A-4147-A177-3AD203B41FA5}">
                      <a16:colId xmlns:a16="http://schemas.microsoft.com/office/drawing/2014/main" val="20001"/>
                    </a:ext>
                  </a:extLst>
                </a:gridCol>
                <a:gridCol w="3135004">
                  <a:extLst>
                    <a:ext uri="{9D8B030D-6E8A-4147-A177-3AD203B41FA5}">
                      <a16:colId xmlns:a16="http://schemas.microsoft.com/office/drawing/2014/main" val="20002"/>
                    </a:ext>
                  </a:extLst>
                </a:gridCol>
              </a:tblGrid>
              <a:tr h="669386">
                <a:tc>
                  <a:txBody>
                    <a:bodyPr/>
                    <a:lstStyle/>
                    <a:p>
                      <a:r>
                        <a:rPr lang="en-US" sz="1600" dirty="0"/>
                        <a:t>Organ</a:t>
                      </a:r>
                    </a:p>
                  </a:txBody>
                  <a:tcPr marL="121888" marR="121888"/>
                </a:tc>
                <a:tc>
                  <a:txBody>
                    <a:bodyPr/>
                    <a:lstStyle/>
                    <a:p>
                      <a:r>
                        <a:rPr lang="en-US" sz="1600" dirty="0"/>
                        <a:t>           Sympathetic </a:t>
                      </a:r>
                    </a:p>
                    <a:p>
                      <a:r>
                        <a:rPr lang="en-US" sz="1600" dirty="0"/>
                        <a:t>Action                               Receptor</a:t>
                      </a:r>
                    </a:p>
                  </a:txBody>
                  <a:tcPr marL="121888" marR="121888"/>
                </a:tc>
                <a:tc>
                  <a:txBody>
                    <a:bodyPr/>
                    <a:lstStyle/>
                    <a:p>
                      <a:r>
                        <a:rPr lang="en-US" sz="1600" dirty="0"/>
                        <a:t>        Parasympathetic</a:t>
                      </a:r>
                    </a:p>
                    <a:p>
                      <a:r>
                        <a:rPr lang="en-US" sz="1600" dirty="0"/>
                        <a:t>Action               Receptor</a:t>
                      </a:r>
                    </a:p>
                  </a:txBody>
                  <a:tcPr marL="121888" marR="121888"/>
                </a:tc>
                <a:extLst>
                  <a:ext uri="{0D108BD9-81ED-4DB2-BD59-A6C34878D82A}">
                    <a16:rowId xmlns:a16="http://schemas.microsoft.com/office/drawing/2014/main" val="10000"/>
                  </a:ext>
                </a:extLst>
              </a:tr>
              <a:tr h="1233079">
                <a:tc>
                  <a:txBody>
                    <a:bodyPr/>
                    <a:lstStyle/>
                    <a:p>
                      <a:r>
                        <a:rPr lang="en-US" sz="1600" b="1" dirty="0"/>
                        <a:t>Heart</a:t>
                      </a:r>
                    </a:p>
                    <a:p>
                      <a:r>
                        <a:rPr lang="en-US" sz="1600" b="1" dirty="0"/>
                        <a:t>     SA node, heart rate</a:t>
                      </a:r>
                    </a:p>
                    <a:p>
                      <a:r>
                        <a:rPr lang="en-US" sz="1600" b="1" dirty="0"/>
                        <a:t>     AV nodal conduction</a:t>
                      </a:r>
                    </a:p>
                    <a:p>
                      <a:r>
                        <a:rPr lang="en-US" sz="1600" b="1" dirty="0"/>
                        <a:t>     Cardiac contractility</a:t>
                      </a:r>
                    </a:p>
                  </a:txBody>
                  <a:tcPr marL="121888" marR="121888">
                    <a:solidFill>
                      <a:schemeClr val="accent5">
                        <a:lumMod val="20000"/>
                        <a:lumOff val="80000"/>
                      </a:schemeClr>
                    </a:solidFill>
                  </a:tcPr>
                </a:tc>
                <a:tc>
                  <a:txBody>
                    <a:bodyPr/>
                    <a:lstStyle/>
                    <a:p>
                      <a:endParaRPr lang="en-US" sz="1600" b="1" dirty="0"/>
                    </a:p>
                    <a:p>
                      <a:r>
                        <a:rPr lang="en-US" sz="1600" b="1" dirty="0"/>
                        <a:t>↑                                                   </a:t>
                      </a:r>
                      <a:r>
                        <a:rPr lang="el-GR" sz="1600" b="1" dirty="0"/>
                        <a:t>β</a:t>
                      </a:r>
                      <a:r>
                        <a:rPr lang="el-GR" sz="1600" b="1" baseline="-25000" dirty="0"/>
                        <a:t>1</a:t>
                      </a:r>
                      <a:endParaRPr lang="en-US" sz="1600" b="1" dirty="0"/>
                    </a:p>
                    <a:p>
                      <a:r>
                        <a:rPr lang="en-US" sz="1600" b="1" dirty="0"/>
                        <a:t>↑                                                   </a:t>
                      </a:r>
                      <a:r>
                        <a:rPr lang="el-GR" sz="1600" b="1" dirty="0"/>
                        <a:t>β</a:t>
                      </a:r>
                      <a:r>
                        <a:rPr lang="el-GR" sz="1600" b="1" baseline="-25000" dirty="0"/>
                        <a:t>1</a:t>
                      </a:r>
                      <a:endParaRPr lang="en-US" sz="1600" b="1" dirty="0"/>
                    </a:p>
                    <a:p>
                      <a:r>
                        <a:rPr lang="en-US" sz="1600" b="1" dirty="0"/>
                        <a:t>↑                                                   </a:t>
                      </a:r>
                      <a:r>
                        <a:rPr lang="el-GR" sz="1600" b="1" dirty="0"/>
                        <a:t>β</a:t>
                      </a:r>
                      <a:r>
                        <a:rPr lang="el-GR" sz="1600" b="1" baseline="-25000" dirty="0"/>
                        <a:t>1</a:t>
                      </a:r>
                      <a:endParaRPr lang="en-US" sz="1600" b="1" dirty="0"/>
                    </a:p>
                  </a:txBody>
                  <a:tcPr marL="121888" marR="121888">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                                    M</a:t>
                      </a:r>
                      <a:r>
                        <a:rPr lang="en-US" sz="1600" b="1" baseline="-25000" dirty="0"/>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                                    M</a:t>
                      </a:r>
                      <a:r>
                        <a:rPr lang="en-US" sz="1600" b="1" baseline="-25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 (atrial only)               M</a:t>
                      </a:r>
                      <a:r>
                        <a:rPr kumimoji="0" lang="en-US" sz="1600" b="1" i="0" u="none" strike="noStrike" kern="1200" cap="none" spc="0" normalizeH="0" baseline="-25000" noProof="0" dirty="0">
                          <a:ln>
                            <a:noFill/>
                          </a:ln>
                          <a:solidFill>
                            <a:prstClr val="black"/>
                          </a:solidFill>
                          <a:effectLst/>
                          <a:uLnTx/>
                          <a:uFillTx/>
                          <a:latin typeface="+mn-lt"/>
                          <a:ea typeface="+mn-ea"/>
                          <a:cs typeface="+mn-cs"/>
                        </a:rPr>
                        <a:t>2</a:t>
                      </a:r>
                    </a:p>
                  </a:txBody>
                  <a:tcPr marL="121888" marR="121888">
                    <a:solidFill>
                      <a:schemeClr val="accent5">
                        <a:lumMod val="20000"/>
                        <a:lumOff val="80000"/>
                      </a:schemeClr>
                    </a:solidFill>
                  </a:tcPr>
                </a:tc>
                <a:extLst>
                  <a:ext uri="{0D108BD9-81ED-4DB2-BD59-A6C34878D82A}">
                    <a16:rowId xmlns:a16="http://schemas.microsoft.com/office/drawing/2014/main" val="10001"/>
                  </a:ext>
                </a:extLst>
              </a:tr>
              <a:tr h="951233">
                <a:tc>
                  <a:txBody>
                    <a:bodyPr/>
                    <a:lstStyle/>
                    <a:p>
                      <a:r>
                        <a:rPr lang="en-US" sz="1600" b="1" dirty="0"/>
                        <a:t>Vascular Smooth Muscle</a:t>
                      </a:r>
                    </a:p>
                    <a:p>
                      <a:r>
                        <a:rPr lang="en-US" sz="1600" dirty="0"/>
                        <a:t>   </a:t>
                      </a:r>
                      <a:r>
                        <a:rPr lang="en-US" sz="1600" b="1" dirty="0"/>
                        <a:t>Skin; splanchnic</a:t>
                      </a:r>
                      <a:r>
                        <a:rPr lang="en-US" sz="1600" dirty="0"/>
                        <a:t>; skeletal muscle</a:t>
                      </a:r>
                    </a:p>
                    <a:p>
                      <a:r>
                        <a:rPr lang="en-US" sz="1600" dirty="0"/>
                        <a:t>    </a:t>
                      </a:r>
                      <a:r>
                        <a:rPr lang="en-US" sz="1600" b="1" dirty="0"/>
                        <a:t>Skeletal</a:t>
                      </a:r>
                      <a:r>
                        <a:rPr lang="en-US" sz="1600" b="1" baseline="0" dirty="0"/>
                        <a:t> muscle</a:t>
                      </a:r>
                      <a:endParaRPr lang="en-US" sz="1600" b="1" dirty="0"/>
                    </a:p>
                  </a:txBody>
                  <a:tcPr marL="121888" marR="121888">
                    <a:solidFill>
                      <a:schemeClr val="accent3">
                        <a:lumMod val="40000"/>
                        <a:lumOff val="60000"/>
                      </a:schemeClr>
                    </a:solidFill>
                  </a:tcPr>
                </a:tc>
                <a:tc>
                  <a:txBody>
                    <a:bodyPr/>
                    <a:lstStyle/>
                    <a:p>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Contraction </a:t>
                      </a:r>
                      <a:r>
                        <a:rPr kumimoji="0" lang="en-US" sz="1600" b="1" i="0" u="none" strike="noStrike" kern="1200" cap="none" spc="0" normalizeH="0" baseline="0" noProof="0" dirty="0">
                          <a:ln>
                            <a:noFill/>
                          </a:ln>
                          <a:solidFill>
                            <a:prstClr val="black"/>
                          </a:solidFill>
                          <a:effectLst/>
                          <a:uLnTx/>
                          <a:uFillTx/>
                          <a:latin typeface="+mn-lt"/>
                          <a:ea typeface="+mn-ea"/>
                          <a:cs typeface="+mn-cs"/>
                        </a:rPr>
                        <a:t>(vasoconstriction)  </a:t>
                      </a:r>
                      <a:r>
                        <a:rPr kumimoji="0" lang="el-GR" sz="1600" b="1" i="0" u="none" strike="noStrike" kern="1200" cap="none" spc="0" normalizeH="0" baseline="0" noProof="0" dirty="0">
                          <a:ln>
                            <a:noFill/>
                          </a:ln>
                          <a:solidFill>
                            <a:prstClr val="black"/>
                          </a:solidFill>
                          <a:effectLst/>
                          <a:uLnTx/>
                          <a:uFillTx/>
                          <a:latin typeface="+mn-lt"/>
                          <a:ea typeface="+mn-ea"/>
                          <a:cs typeface="+mn-cs"/>
                        </a:rPr>
                        <a:t>α</a:t>
                      </a:r>
                      <a:r>
                        <a:rPr kumimoji="0" lang="el-GR" sz="1600" b="1" i="0" u="none" strike="noStrike" kern="1200" cap="none" spc="0" normalizeH="0" baseline="-25000" noProof="0" dirty="0">
                          <a:ln>
                            <a:noFill/>
                          </a:ln>
                          <a:solidFill>
                            <a:prstClr val="black"/>
                          </a:solidFill>
                          <a:effectLst/>
                          <a:uLnTx/>
                          <a:uFillTx/>
                          <a:latin typeface="+mn-lt"/>
                          <a:ea typeface="+mn-ea"/>
                          <a:cs typeface="+mn-cs"/>
                        </a:rPr>
                        <a:t>1</a:t>
                      </a:r>
                      <a:endParaRPr kumimoji="0" lang="en-US" sz="1600" b="1" i="0" u="none" strike="noStrike" kern="1200" cap="none" spc="0" normalizeH="0" baseline="0" noProof="0" dirty="0">
                        <a:ln>
                          <a:noFill/>
                        </a:ln>
                        <a:solidFill>
                          <a:prstClr val="black"/>
                        </a:solidFill>
                        <a:effectLst/>
                        <a:uLnTx/>
                        <a:uFillTx/>
                        <a:latin typeface="+mn-lt"/>
                        <a:ea typeface="+mn-ea"/>
                        <a:cs typeface="+mn-cs"/>
                      </a:endParaRPr>
                    </a:p>
                    <a:p>
                      <a:r>
                        <a:rPr lang="en-US" sz="1600" b="1" baseline="0" dirty="0"/>
                        <a:t>Relaxation (vasodilation)             </a:t>
                      </a:r>
                      <a:r>
                        <a:rPr kumimoji="0" lang="el-GR" sz="1600" b="1" i="0" u="none" strike="noStrike" kern="1200" cap="none" spc="0" normalizeH="0" baseline="0" noProof="0" dirty="0">
                          <a:ln>
                            <a:noFill/>
                          </a:ln>
                          <a:solidFill>
                            <a:prstClr val="black"/>
                          </a:solidFill>
                          <a:effectLst/>
                          <a:uLnTx/>
                          <a:uFillTx/>
                          <a:latin typeface="+mn-lt"/>
                          <a:ea typeface="+mn-ea"/>
                          <a:cs typeface="+mn-cs"/>
                        </a:rPr>
                        <a:t>β</a:t>
                      </a:r>
                      <a:r>
                        <a:rPr kumimoji="0" lang="el-GR" sz="1600" b="1" i="0" u="none" strike="noStrike" kern="1200" cap="none" spc="0" normalizeH="0" baseline="-25000" noProof="0" dirty="0">
                          <a:ln>
                            <a:noFill/>
                          </a:ln>
                          <a:solidFill>
                            <a:prstClr val="black"/>
                          </a:solidFill>
                          <a:effectLst/>
                          <a:uLnTx/>
                          <a:uFillTx/>
                          <a:latin typeface="+mn-lt"/>
                          <a:ea typeface="+mn-ea"/>
                          <a:cs typeface="+mn-cs"/>
                        </a:rPr>
                        <a:t>2</a:t>
                      </a:r>
                      <a:endParaRPr lang="el-GR" sz="1600" b="1" dirty="0"/>
                    </a:p>
                  </a:txBody>
                  <a:tcPr marL="121888" marR="121888">
                    <a:solidFill>
                      <a:schemeClr val="accent3">
                        <a:lumMod val="40000"/>
                        <a:lumOff val="60000"/>
                      </a:schemeClr>
                    </a:solidFill>
                  </a:tcPr>
                </a:tc>
                <a:tc>
                  <a:txBody>
                    <a:bodyPr/>
                    <a:lstStyle/>
                    <a:p>
                      <a:endParaRPr lang="en-US" sz="1600" dirty="0"/>
                    </a:p>
                    <a:p>
                      <a:r>
                        <a:rPr lang="en-US" sz="1600" dirty="0"/>
                        <a:t>None</a:t>
                      </a:r>
                    </a:p>
                    <a:p>
                      <a:r>
                        <a:rPr lang="en-US" sz="1600" dirty="0"/>
                        <a:t>None</a:t>
                      </a:r>
                    </a:p>
                  </a:txBody>
                  <a:tcPr marL="121888" marR="121888">
                    <a:solidFill>
                      <a:schemeClr val="accent3">
                        <a:lumMod val="40000"/>
                        <a:lumOff val="60000"/>
                      </a:schemeClr>
                    </a:solidFill>
                  </a:tcPr>
                </a:tc>
                <a:extLst>
                  <a:ext uri="{0D108BD9-81ED-4DB2-BD59-A6C34878D82A}">
                    <a16:rowId xmlns:a16="http://schemas.microsoft.com/office/drawing/2014/main" val="10002"/>
                  </a:ext>
                </a:extLst>
              </a:tr>
              <a:tr h="428642">
                <a:tc>
                  <a:txBody>
                    <a:bodyPr/>
                    <a:lstStyle/>
                    <a:p>
                      <a:r>
                        <a:rPr lang="en-US" sz="1600" b="1" dirty="0"/>
                        <a:t>Vascular endothelium</a:t>
                      </a:r>
                    </a:p>
                  </a:txBody>
                  <a:tcPr marL="121888" marR="121888"/>
                </a:tc>
                <a:tc>
                  <a:txBody>
                    <a:bodyPr/>
                    <a:lstStyle/>
                    <a:p>
                      <a:endParaRPr lang="en-US" sz="1600" dirty="0"/>
                    </a:p>
                  </a:txBody>
                  <a:tcPr marL="121888" marR="121888"/>
                </a:tc>
                <a:tc>
                  <a:txBody>
                    <a:bodyPr/>
                    <a:lstStyle/>
                    <a:p>
                      <a:r>
                        <a:rPr lang="en-US" sz="1600" b="1" dirty="0"/>
                        <a:t>Vasodilation (via NO)       M</a:t>
                      </a:r>
                      <a:r>
                        <a:rPr lang="en-US" sz="1600" b="1" baseline="-25000" dirty="0"/>
                        <a:t>3</a:t>
                      </a:r>
                      <a:endParaRPr lang="en-US" sz="1600" b="1" dirty="0"/>
                    </a:p>
                  </a:txBody>
                  <a:tcPr marL="121888" marR="121888"/>
                </a:tc>
                <a:extLst>
                  <a:ext uri="{0D108BD9-81ED-4DB2-BD59-A6C34878D82A}">
                    <a16:rowId xmlns:a16="http://schemas.microsoft.com/office/drawing/2014/main" val="10003"/>
                  </a:ext>
                </a:extLst>
              </a:tr>
              <a:tr h="428642">
                <a:tc>
                  <a:txBody>
                    <a:bodyPr/>
                    <a:lstStyle/>
                    <a:p>
                      <a:r>
                        <a:rPr lang="en-US" sz="1600" b="1" dirty="0"/>
                        <a:t>Bronchioles</a:t>
                      </a:r>
                      <a:endParaRPr lang="en-US" sz="1600" dirty="0"/>
                    </a:p>
                  </a:txBody>
                  <a:tcPr marL="121888" marR="121888">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Dilation                                           </a:t>
                      </a:r>
                      <a:r>
                        <a:rPr kumimoji="0" lang="el-GR" sz="1600" b="1" i="0" u="none" strike="noStrike" kern="1200" cap="none" spc="0" normalizeH="0" baseline="0" noProof="0" dirty="0">
                          <a:ln>
                            <a:noFill/>
                          </a:ln>
                          <a:solidFill>
                            <a:prstClr val="black"/>
                          </a:solidFill>
                          <a:effectLst/>
                          <a:uLnTx/>
                          <a:uFillTx/>
                          <a:latin typeface="+mn-lt"/>
                          <a:ea typeface="+mn-ea"/>
                          <a:cs typeface="+mn-cs"/>
                        </a:rPr>
                        <a:t>β</a:t>
                      </a:r>
                      <a:r>
                        <a:rPr kumimoji="0" lang="el-GR" sz="1600" b="1" i="0" u="none" strike="noStrike" kern="1200" cap="none" spc="0" normalizeH="0" baseline="-25000" noProof="0" dirty="0">
                          <a:ln>
                            <a:noFill/>
                          </a:ln>
                          <a:solidFill>
                            <a:prstClr val="black"/>
                          </a:solidFill>
                          <a:effectLst/>
                          <a:uLnTx/>
                          <a:uFillTx/>
                          <a:latin typeface="+mn-lt"/>
                          <a:ea typeface="+mn-ea"/>
                          <a:cs typeface="+mn-cs"/>
                        </a:rPr>
                        <a:t>2</a:t>
                      </a:r>
                      <a:endParaRPr lang="el-GR" sz="1600" b="1" dirty="0"/>
                    </a:p>
                  </a:txBody>
                  <a:tcPr marL="121888" marR="121888">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Constriction                       M</a:t>
                      </a:r>
                      <a:r>
                        <a:rPr lang="en-US" sz="1600" b="1" baseline="-25000" dirty="0"/>
                        <a:t>3</a:t>
                      </a:r>
                      <a:endParaRPr lang="en-US" sz="1600" b="1" dirty="0"/>
                    </a:p>
                  </a:txBody>
                  <a:tcPr marL="121888" marR="121888">
                    <a:solidFill>
                      <a:srgbClr val="FFFFCC"/>
                    </a:solidFill>
                  </a:tcPr>
                </a:tc>
                <a:extLst>
                  <a:ext uri="{0D108BD9-81ED-4DB2-BD59-A6C34878D82A}">
                    <a16:rowId xmlns:a16="http://schemas.microsoft.com/office/drawing/2014/main" val="10004"/>
                  </a:ext>
                </a:extLst>
              </a:tr>
              <a:tr h="1796773">
                <a:tc>
                  <a:txBody>
                    <a:bodyPr/>
                    <a:lstStyle/>
                    <a:p>
                      <a:r>
                        <a:rPr lang="en-US" sz="1600" b="1" dirty="0"/>
                        <a:t>Gastrointestinal Tract</a:t>
                      </a:r>
                    </a:p>
                    <a:p>
                      <a:r>
                        <a:rPr lang="en-US" sz="1600" dirty="0"/>
                        <a:t>     Smooth muscle, walls</a:t>
                      </a:r>
                    </a:p>
                    <a:p>
                      <a:r>
                        <a:rPr lang="en-US" sz="1600" dirty="0"/>
                        <a:t>     Smooth muscle, </a:t>
                      </a:r>
                      <a:r>
                        <a:rPr lang="en-US" sz="1600" b="1" dirty="0"/>
                        <a:t>sphincters</a:t>
                      </a:r>
                    </a:p>
                    <a:p>
                      <a:r>
                        <a:rPr lang="en-US" sz="1600" dirty="0"/>
                        <a:t>     Saliva secretion</a:t>
                      </a:r>
                    </a:p>
                    <a:p>
                      <a:r>
                        <a:rPr lang="en-US" sz="1600" dirty="0"/>
                        <a:t>     Gastric acid secretion</a:t>
                      </a:r>
                    </a:p>
                    <a:p>
                      <a:r>
                        <a:rPr lang="en-US" sz="1600" dirty="0"/>
                        <a:t>     Pancreatic secretion</a:t>
                      </a:r>
                    </a:p>
                  </a:txBody>
                  <a:tcPr marL="121888" marR="121888"/>
                </a:tc>
                <a:tc>
                  <a:txBody>
                    <a:bodyPr/>
                    <a:lstStyle/>
                    <a:p>
                      <a:endParaRPr lang="en-US" sz="1600" dirty="0"/>
                    </a:p>
                    <a:p>
                      <a:r>
                        <a:rPr lang="en-US" sz="1600" dirty="0"/>
                        <a:t>Relaxation                                 </a:t>
                      </a:r>
                      <a:r>
                        <a:rPr lang="el-GR" sz="1600" dirty="0"/>
                        <a:t>α</a:t>
                      </a:r>
                      <a:r>
                        <a:rPr lang="el-GR" sz="1600" baseline="-25000" dirty="0"/>
                        <a:t>2</a:t>
                      </a:r>
                      <a:r>
                        <a:rPr lang="el-GR" sz="1600" dirty="0"/>
                        <a:t>, β</a:t>
                      </a:r>
                      <a:r>
                        <a:rPr lang="el-GR" sz="1600" baseline="-25000" dirty="0"/>
                        <a:t>2</a:t>
                      </a:r>
                      <a:endParaRPr lang="en-US" sz="1600" baseline="-25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t>Contraction                               </a:t>
                      </a:r>
                      <a:r>
                        <a:rPr lang="el-GR" sz="1600" b="1" dirty="0"/>
                        <a:t>α</a:t>
                      </a:r>
                      <a:r>
                        <a:rPr lang="el-GR" sz="1600" b="1" baseline="-25000" dirty="0"/>
                        <a:t>1</a:t>
                      </a:r>
                      <a:endParaRPr lang="en-US" sz="1600" b="1" baseline="-25000" dirty="0"/>
                    </a:p>
                    <a:p>
                      <a:r>
                        <a:rPr lang="en-US" sz="1600" dirty="0"/>
                        <a:t>↑                                                </a:t>
                      </a:r>
                      <a:r>
                        <a:rPr lang="el-GR" sz="1600" dirty="0"/>
                        <a:t>β</a:t>
                      </a:r>
                      <a:r>
                        <a:rPr lang="el-GR" sz="1600" baseline="-25000" dirty="0"/>
                        <a:t>1</a:t>
                      </a:r>
                      <a:endParaRPr lang="en-US" sz="1600" baseline="0" dirty="0"/>
                    </a:p>
                  </a:txBody>
                  <a:tcPr marL="121888" marR="121888"/>
                </a:tc>
                <a:tc>
                  <a:txBody>
                    <a:bodyPr/>
                    <a:lstStyle/>
                    <a:p>
                      <a:endParaRPr lang="en-US" sz="1600" dirty="0"/>
                    </a:p>
                    <a:p>
                      <a:r>
                        <a:rPr lang="en-US" sz="1600" dirty="0"/>
                        <a:t>Contraction                        M</a:t>
                      </a:r>
                      <a:r>
                        <a:rPr lang="en-US" sz="1600" baseline="-25000" dirty="0"/>
                        <a:t>3</a:t>
                      </a:r>
                    </a:p>
                    <a:p>
                      <a:r>
                        <a:rPr lang="en-US" sz="1600" b="1" baseline="0" dirty="0"/>
                        <a:t>Relaxation                           </a:t>
                      </a:r>
                      <a:r>
                        <a:rPr lang="en-US" sz="1600" b="1" dirty="0"/>
                        <a:t>M</a:t>
                      </a:r>
                      <a:r>
                        <a:rPr lang="en-US" sz="1600" b="1" baseline="-25000" dirty="0"/>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aseline="0" dirty="0"/>
                        <a:t>              </a:t>
                      </a:r>
                      <a:r>
                        <a:rPr lang="en-US" sz="1600" dirty="0"/>
                        <a:t>M</a:t>
                      </a:r>
                      <a:r>
                        <a:rPr lang="en-US" sz="1600" baseline="-25000" dirty="0"/>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M</a:t>
                      </a:r>
                      <a:r>
                        <a:rPr lang="en-US" sz="1600" baseline="-25000" dirty="0"/>
                        <a:t>3</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M</a:t>
                      </a:r>
                      <a:r>
                        <a:rPr lang="en-US" sz="1600" baseline="-25000" dirty="0"/>
                        <a:t>3, </a:t>
                      </a:r>
                      <a:r>
                        <a:rPr lang="en-US" sz="1600" dirty="0"/>
                        <a:t>M</a:t>
                      </a:r>
                      <a:r>
                        <a:rPr lang="en-US" sz="1600" baseline="-25000" dirty="0"/>
                        <a:t>1</a:t>
                      </a:r>
                      <a:endParaRPr lang="en-US" sz="1600" dirty="0"/>
                    </a:p>
                  </a:txBody>
                  <a:tcPr marL="121888" marR="121888"/>
                </a:tc>
                <a:extLst>
                  <a:ext uri="{0D108BD9-81ED-4DB2-BD59-A6C34878D82A}">
                    <a16:rowId xmlns:a16="http://schemas.microsoft.com/office/drawing/2014/main" val="10005"/>
                  </a:ext>
                </a:extLst>
              </a:tr>
              <a:tr h="428642">
                <a:tc>
                  <a:txBody>
                    <a:bodyPr/>
                    <a:lstStyle/>
                    <a:p>
                      <a:r>
                        <a:rPr lang="en-US" sz="1600" b="1" dirty="0"/>
                        <a:t>Male Genitalia</a:t>
                      </a:r>
                      <a:endParaRPr lang="en-US" sz="16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Ejaculation                                 </a:t>
                      </a:r>
                      <a:r>
                        <a:rPr lang="el-GR" sz="1600" dirty="0"/>
                        <a:t>α</a:t>
                      </a:r>
                      <a:r>
                        <a:rPr lang="el-GR" sz="1600" baseline="-25000" dirty="0"/>
                        <a:t>1</a:t>
                      </a:r>
                      <a:endParaRPr lang="en-US" sz="1600" baseline="-250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Erection                                M</a:t>
                      </a:r>
                      <a:r>
                        <a:rPr lang="en-US" sz="1600" baseline="-25000" dirty="0"/>
                        <a:t>3</a:t>
                      </a:r>
                    </a:p>
                  </a:txBody>
                  <a:tcPr marL="121888" marR="121888"/>
                </a:tc>
                <a:extLst>
                  <a:ext uri="{0D108BD9-81ED-4DB2-BD59-A6C34878D82A}">
                    <a16:rowId xmlns:a16="http://schemas.microsoft.com/office/drawing/2014/main" val="10006"/>
                  </a:ext>
                </a:extLst>
              </a:tr>
            </a:tbl>
          </a:graphicData>
        </a:graphic>
      </p:graphicFrame>
      <p:sp>
        <p:nvSpPr>
          <p:cNvPr id="4" name="TextBox 3"/>
          <p:cNvSpPr txBox="1"/>
          <p:nvPr/>
        </p:nvSpPr>
        <p:spPr>
          <a:xfrm>
            <a:off x="2133601" y="147936"/>
            <a:ext cx="8875315" cy="523220"/>
          </a:xfrm>
          <a:prstGeom prst="rect">
            <a:avLst/>
          </a:prstGeom>
          <a:solidFill>
            <a:schemeClr val="accent3">
              <a:lumMod val="40000"/>
              <a:lumOff val="60000"/>
            </a:schemeClr>
          </a:solidFill>
        </p:spPr>
        <p:txBody>
          <a:bodyPr wrap="none" rtlCol="0">
            <a:spAutoFit/>
          </a:bodyPr>
          <a:lstStyle/>
          <a:p>
            <a:r>
              <a:rPr lang="en-US" sz="2800" b="1" dirty="0">
                <a:solidFill>
                  <a:srgbClr val="C00000"/>
                </a:solidFill>
                <a:highlight>
                  <a:srgbClr val="FFFF00"/>
                </a:highlight>
              </a:rPr>
              <a:t>Autonomic Innervation of the Organ Systems—</a:t>
            </a:r>
            <a:r>
              <a:rPr lang="en-US" sz="2000" b="1" dirty="0">
                <a:solidFill>
                  <a:srgbClr val="0432FF"/>
                </a:solidFill>
                <a:highlight>
                  <a:srgbClr val="FFFF00"/>
                </a:highlight>
              </a:rPr>
              <a:t>important table</a:t>
            </a:r>
          </a:p>
        </p:txBody>
      </p:sp>
    </p:spTree>
    <p:extLst>
      <p:ext uri="{BB962C8B-B14F-4D97-AF65-F5344CB8AC3E}">
        <p14:creationId xmlns:p14="http://schemas.microsoft.com/office/powerpoint/2010/main" val="302831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3052762"/>
            <a:ext cx="12192000" cy="752475"/>
          </a:xfrm>
        </p:spPr>
        <p:txBody>
          <a:bodyPr>
            <a:normAutofit fontScale="90000"/>
          </a:bodyPr>
          <a:lstStyle/>
          <a:p>
            <a:pPr algn="ctr"/>
            <a:r>
              <a:rPr lang="en-US" dirty="0"/>
              <a:t>OMED 530 (Block 1, Anatomy) </a:t>
            </a:r>
            <a:br>
              <a:rPr lang="en-US" dirty="0"/>
            </a:br>
            <a:r>
              <a:rPr lang="en-US" dirty="0"/>
              <a:t>A14: Nervous Tissue Histology</a:t>
            </a:r>
          </a:p>
        </p:txBody>
      </p:sp>
    </p:spTree>
    <p:extLst>
      <p:ext uri="{BB962C8B-B14F-4D97-AF65-F5344CB8AC3E}">
        <p14:creationId xmlns:p14="http://schemas.microsoft.com/office/powerpoint/2010/main" val="184893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685801"/>
          <a:ext cx="10134600" cy="6015335"/>
        </p:xfrm>
        <a:graphic>
          <a:graphicData uri="http://schemas.openxmlformats.org/drawingml/2006/table">
            <a:tbl>
              <a:tblPr firstRow="1" bandRow="1">
                <a:tableStyleId>{5C22544A-7EE6-4342-B048-85BDC9FD1C3A}</a:tableStyleId>
              </a:tblPr>
              <a:tblGrid>
                <a:gridCol w="3526737">
                  <a:extLst>
                    <a:ext uri="{9D8B030D-6E8A-4147-A177-3AD203B41FA5}">
                      <a16:colId xmlns:a16="http://schemas.microsoft.com/office/drawing/2014/main" val="20000"/>
                    </a:ext>
                  </a:extLst>
                </a:gridCol>
                <a:gridCol w="3343738">
                  <a:extLst>
                    <a:ext uri="{9D8B030D-6E8A-4147-A177-3AD203B41FA5}">
                      <a16:colId xmlns:a16="http://schemas.microsoft.com/office/drawing/2014/main" val="20001"/>
                    </a:ext>
                  </a:extLst>
                </a:gridCol>
                <a:gridCol w="3264125">
                  <a:extLst>
                    <a:ext uri="{9D8B030D-6E8A-4147-A177-3AD203B41FA5}">
                      <a16:colId xmlns:a16="http://schemas.microsoft.com/office/drawing/2014/main" val="20002"/>
                    </a:ext>
                  </a:extLst>
                </a:gridCol>
              </a:tblGrid>
              <a:tr h="636721">
                <a:tc>
                  <a:txBody>
                    <a:bodyPr/>
                    <a:lstStyle/>
                    <a:p>
                      <a:r>
                        <a:rPr lang="en-US" sz="1600" dirty="0"/>
                        <a:t>Organ</a:t>
                      </a:r>
                    </a:p>
                  </a:txBody>
                  <a:tcPr marL="121888" marR="121888"/>
                </a:tc>
                <a:tc>
                  <a:txBody>
                    <a:bodyPr/>
                    <a:lstStyle/>
                    <a:p>
                      <a:r>
                        <a:rPr lang="en-US" sz="1600" dirty="0"/>
                        <a:t>               Sympathetic </a:t>
                      </a:r>
                    </a:p>
                    <a:p>
                      <a:r>
                        <a:rPr lang="en-US" sz="1600" dirty="0"/>
                        <a:t>Action                      Receptor</a:t>
                      </a:r>
                    </a:p>
                  </a:txBody>
                  <a:tcPr marL="121888" marR="121888"/>
                </a:tc>
                <a:tc>
                  <a:txBody>
                    <a:bodyPr/>
                    <a:lstStyle/>
                    <a:p>
                      <a:r>
                        <a:rPr lang="en-US" sz="1600" dirty="0"/>
                        <a:t>         Parasympathetic</a:t>
                      </a:r>
                    </a:p>
                    <a:p>
                      <a:r>
                        <a:rPr lang="en-US" sz="1600" dirty="0"/>
                        <a:t>Action                           Receptor</a:t>
                      </a:r>
                    </a:p>
                  </a:txBody>
                  <a:tcPr marL="121888" marR="121888"/>
                </a:tc>
                <a:extLst>
                  <a:ext uri="{0D108BD9-81ED-4DB2-BD59-A6C34878D82A}">
                    <a16:rowId xmlns:a16="http://schemas.microsoft.com/office/drawing/2014/main" val="10000"/>
                  </a:ext>
                </a:extLst>
              </a:tr>
              <a:tr h="904814">
                <a:tc>
                  <a:txBody>
                    <a:bodyPr/>
                    <a:lstStyle/>
                    <a:p>
                      <a:r>
                        <a:rPr lang="en-US" sz="1600" b="1" dirty="0"/>
                        <a:t>Bladder</a:t>
                      </a:r>
                    </a:p>
                    <a:p>
                      <a:r>
                        <a:rPr lang="en-US" sz="1600" dirty="0"/>
                        <a:t>     Wall, detrusor muscle</a:t>
                      </a:r>
                    </a:p>
                    <a:p>
                      <a:r>
                        <a:rPr lang="en-US" sz="1600" dirty="0"/>
                        <a:t>     </a:t>
                      </a:r>
                      <a:r>
                        <a:rPr lang="en-US" sz="1600" b="1" dirty="0"/>
                        <a:t>Sphincter</a:t>
                      </a:r>
                    </a:p>
                  </a:txBody>
                  <a:tcPr marL="121888" marR="121888">
                    <a:solidFill>
                      <a:schemeClr val="accent5">
                        <a:lumMod val="20000"/>
                        <a:lumOff val="80000"/>
                      </a:schemeClr>
                    </a:solidFill>
                  </a:tcPr>
                </a:tc>
                <a:tc>
                  <a:txBody>
                    <a:bodyPr/>
                    <a:lstStyle/>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Relaxation                         </a:t>
                      </a:r>
                      <a:r>
                        <a:rPr lang="el-GR" sz="1600" dirty="0"/>
                        <a:t>β</a:t>
                      </a:r>
                      <a:r>
                        <a:rPr lang="el-GR" sz="1600" baseline="-25000" dirty="0"/>
                        <a:t>2</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Contraction</a:t>
                      </a:r>
                      <a:r>
                        <a:rPr lang="en-US" sz="1600" dirty="0"/>
                        <a:t>                      </a:t>
                      </a:r>
                      <a:r>
                        <a:rPr lang="en-US" sz="1600" baseline="0" dirty="0"/>
                        <a:t> </a:t>
                      </a:r>
                      <a:r>
                        <a:rPr lang="el-GR" sz="1600" dirty="0"/>
                        <a:t>α</a:t>
                      </a:r>
                      <a:r>
                        <a:rPr lang="el-GR" sz="1600" baseline="-25000" dirty="0"/>
                        <a:t>1</a:t>
                      </a:r>
                      <a:endParaRPr lang="en-US" sz="1600" baseline="-25000" dirty="0"/>
                    </a:p>
                  </a:txBody>
                  <a:tcPr marL="121888" marR="121888">
                    <a:solidFill>
                      <a:schemeClr val="accent5">
                        <a:lumMod val="20000"/>
                        <a:lumOff val="80000"/>
                      </a:schemeClr>
                    </a:solidFill>
                  </a:tcPr>
                </a:tc>
                <a:tc>
                  <a:txBody>
                    <a:bodyPr/>
                    <a:lstStyle/>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Contraction                          M</a:t>
                      </a:r>
                      <a:r>
                        <a:rPr lang="en-US" sz="1600" baseline="-25000" dirty="0"/>
                        <a:t>3</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Relaxation</a:t>
                      </a:r>
                      <a:r>
                        <a:rPr lang="en-US" sz="1600" dirty="0"/>
                        <a:t>                             M</a:t>
                      </a:r>
                      <a:r>
                        <a:rPr lang="en-US" sz="1600" baseline="-25000" dirty="0"/>
                        <a:t>3</a:t>
                      </a:r>
                    </a:p>
                  </a:txBody>
                  <a:tcPr marL="121888" marR="121888">
                    <a:solidFill>
                      <a:schemeClr val="accent5">
                        <a:lumMod val="20000"/>
                        <a:lumOff val="80000"/>
                      </a:schemeClr>
                    </a:solidFill>
                  </a:tcPr>
                </a:tc>
                <a:extLst>
                  <a:ext uri="{0D108BD9-81ED-4DB2-BD59-A6C34878D82A}">
                    <a16:rowId xmlns:a16="http://schemas.microsoft.com/office/drawing/2014/main" val="10001"/>
                  </a:ext>
                </a:extLst>
              </a:tr>
              <a:tr h="1709093">
                <a:tc>
                  <a:txBody>
                    <a:bodyPr/>
                    <a:lstStyle/>
                    <a:p>
                      <a:r>
                        <a:rPr lang="en-US" sz="1600" b="1" dirty="0"/>
                        <a:t>Eye</a:t>
                      </a:r>
                    </a:p>
                    <a:p>
                      <a:r>
                        <a:rPr lang="en-US" sz="1600" dirty="0"/>
                        <a:t>     </a:t>
                      </a:r>
                      <a:r>
                        <a:rPr lang="en-US" sz="1600" b="1" dirty="0"/>
                        <a:t>Radial muscle</a:t>
                      </a:r>
                      <a:r>
                        <a:rPr lang="en-US" sz="1600" dirty="0"/>
                        <a:t>, iris</a:t>
                      </a:r>
                    </a:p>
                    <a:p>
                      <a:endParaRPr lang="en-US" sz="1600" dirty="0"/>
                    </a:p>
                    <a:p>
                      <a:r>
                        <a:rPr lang="en-US" sz="1600" dirty="0"/>
                        <a:t>     </a:t>
                      </a:r>
                      <a:r>
                        <a:rPr lang="en-US" sz="1600" b="1" dirty="0"/>
                        <a:t>Circular sphincter muscle</a:t>
                      </a:r>
                      <a:r>
                        <a:rPr lang="en-US" sz="1600" dirty="0"/>
                        <a:t>, iris</a:t>
                      </a:r>
                    </a:p>
                    <a:p>
                      <a:endParaRPr lang="en-US" sz="1600" dirty="0"/>
                    </a:p>
                    <a:p>
                      <a:r>
                        <a:rPr lang="en-US" sz="1600" dirty="0"/>
                        <a:t>     </a:t>
                      </a:r>
                      <a:r>
                        <a:rPr lang="en-US" sz="1600" b="1" dirty="0" err="1"/>
                        <a:t>Ciliary</a:t>
                      </a:r>
                      <a:r>
                        <a:rPr lang="en-US" sz="1600" b="1" dirty="0"/>
                        <a:t> muscle</a:t>
                      </a:r>
                    </a:p>
                  </a:txBody>
                  <a:tcPr marL="121888" marR="121888">
                    <a:solidFill>
                      <a:schemeClr val="accent3">
                        <a:lumMod val="20000"/>
                        <a:lumOff val="80000"/>
                      </a:schemeClr>
                    </a:solidFill>
                  </a:tcPr>
                </a:tc>
                <a:tc>
                  <a:txBody>
                    <a:bodyPr/>
                    <a:lstStyle/>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Pupil dilation</a:t>
                      </a:r>
                      <a:r>
                        <a:rPr lang="en-US" sz="1600" dirty="0"/>
                        <a:t>                     </a:t>
                      </a:r>
                      <a:r>
                        <a:rPr lang="el-GR" sz="1600" dirty="0"/>
                        <a:t>α</a:t>
                      </a:r>
                      <a:r>
                        <a:rPr lang="el-GR" sz="1600" baseline="-25000" dirty="0"/>
                        <a:t>1</a:t>
                      </a:r>
                      <a:r>
                        <a:rPr lang="en-US" sz="1600" dirty="0"/>
                        <a:t>      </a:t>
                      </a:r>
                    </a:p>
                    <a:p>
                      <a:r>
                        <a:rPr lang="en-US" sz="1600" dirty="0"/>
                        <a:t>(</a:t>
                      </a:r>
                      <a:r>
                        <a:rPr lang="en-US" sz="1600" dirty="0" err="1"/>
                        <a:t>mydriasis</a:t>
                      </a:r>
                      <a:r>
                        <a:rPr lang="en-US" sz="1600" dirty="0"/>
                        <a:t>)</a:t>
                      </a:r>
                    </a:p>
                    <a:p>
                      <a:r>
                        <a:rPr lang="en-US" sz="1600" dirty="0"/>
                        <a:t>None</a:t>
                      </a:r>
                    </a:p>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Relaxation (</a:t>
                      </a:r>
                      <a:r>
                        <a:rPr lang="en-US" sz="1600" b="1" dirty="0"/>
                        <a:t>far vision)       </a:t>
                      </a:r>
                      <a:r>
                        <a:rPr lang="el-GR" sz="1600" b="1" dirty="0"/>
                        <a:t>β</a:t>
                      </a:r>
                      <a:r>
                        <a:rPr lang="el-GR" sz="1600" b="1" baseline="-25000" dirty="0"/>
                        <a:t>2</a:t>
                      </a:r>
                      <a:endParaRPr lang="en-US" sz="1600" b="1" dirty="0"/>
                    </a:p>
                  </a:txBody>
                  <a:tcPr marL="121888" marR="121888">
                    <a:solidFill>
                      <a:schemeClr val="accent3">
                        <a:lumMod val="20000"/>
                        <a:lumOff val="80000"/>
                      </a:schemeClr>
                    </a:solidFill>
                  </a:tcPr>
                </a:tc>
                <a:tc>
                  <a:txBody>
                    <a:bodyPr/>
                    <a:lstStyle/>
                    <a:p>
                      <a:endParaRPr lang="en-US" sz="1600" dirty="0"/>
                    </a:p>
                    <a:p>
                      <a:r>
                        <a:rPr lang="en-US" sz="1600" dirty="0"/>
                        <a:t>None</a:t>
                      </a:r>
                    </a:p>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Pupil constriction</a:t>
                      </a:r>
                      <a:r>
                        <a:rPr lang="en-US" sz="1600" dirty="0"/>
                        <a:t>                 M</a:t>
                      </a:r>
                      <a:r>
                        <a:rPr lang="en-US" sz="1600" baseline="-25000" dirty="0"/>
                        <a:t>3</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r>
                        <a:rPr lang="en-US" sz="1600" dirty="0" err="1"/>
                        <a:t>miosis</a:t>
                      </a:r>
                      <a:r>
                        <a:rPr lang="en-US" sz="16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Contraction (</a:t>
                      </a:r>
                      <a:r>
                        <a:rPr lang="en-US" sz="1600" b="1" dirty="0"/>
                        <a:t>near vision)    M</a:t>
                      </a:r>
                      <a:r>
                        <a:rPr lang="en-US" sz="1600" b="1" baseline="-25000" dirty="0"/>
                        <a:t>3</a:t>
                      </a:r>
                    </a:p>
                  </a:txBody>
                  <a:tcPr marL="121888" marR="121888">
                    <a:solidFill>
                      <a:schemeClr val="accent3">
                        <a:lumMod val="20000"/>
                        <a:lumOff val="80000"/>
                      </a:schemeClr>
                    </a:solidFill>
                  </a:tcPr>
                </a:tc>
                <a:extLst>
                  <a:ext uri="{0D108BD9-81ED-4DB2-BD59-A6C34878D82A}">
                    <a16:rowId xmlns:a16="http://schemas.microsoft.com/office/drawing/2014/main" val="10002"/>
                  </a:ext>
                </a:extLst>
              </a:tr>
              <a:tr h="904814">
                <a:tc>
                  <a:txBody>
                    <a:bodyPr/>
                    <a:lstStyle/>
                    <a:p>
                      <a:r>
                        <a:rPr lang="en-US" sz="1600" dirty="0"/>
                        <a:t>Skin</a:t>
                      </a:r>
                    </a:p>
                    <a:p>
                      <a:r>
                        <a:rPr lang="en-US" sz="1600" dirty="0"/>
                        <a:t>     </a:t>
                      </a:r>
                      <a:r>
                        <a:rPr lang="en-US" sz="1600" b="1" dirty="0">
                          <a:solidFill>
                            <a:srgbClr val="FF0000"/>
                          </a:solidFill>
                        </a:rPr>
                        <a:t>Sweat glands</a:t>
                      </a:r>
                    </a:p>
                    <a:p>
                      <a:r>
                        <a:rPr lang="en-US" sz="1600" dirty="0"/>
                        <a:t>     </a:t>
                      </a:r>
                      <a:r>
                        <a:rPr lang="en-US" sz="1600" dirty="0" err="1"/>
                        <a:t>Pilomotor</a:t>
                      </a:r>
                      <a:r>
                        <a:rPr lang="en-US" sz="1600" dirty="0"/>
                        <a:t> muscle (goose bumps)</a:t>
                      </a:r>
                    </a:p>
                  </a:txBody>
                  <a:tcPr marL="121888" marR="121888"/>
                </a:tc>
                <a:tc>
                  <a:txBody>
                    <a:bodyPr/>
                    <a:lstStyle/>
                    <a:p>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1" dirty="0">
                          <a:solidFill>
                            <a:srgbClr val="FF0000"/>
                          </a:solidFill>
                        </a:rPr>
                        <a:t>M</a:t>
                      </a:r>
                      <a:r>
                        <a:rPr lang="en-US" sz="1600" b="1" baseline="-25000" dirty="0">
                          <a:solidFill>
                            <a:srgbClr val="FF0000"/>
                          </a:solidFill>
                        </a:rPr>
                        <a:t>3</a:t>
                      </a:r>
                      <a:r>
                        <a:rPr lang="en-US" sz="1600" dirty="0"/>
                        <a:t>                               </a:t>
                      </a:r>
                    </a:p>
                    <a:p>
                      <a:r>
                        <a:rPr lang="en-US" sz="1600" dirty="0"/>
                        <a:t>Contraction</a:t>
                      </a:r>
                      <a:r>
                        <a:rPr lang="en-US" sz="1600" baseline="0" dirty="0"/>
                        <a:t>                        </a:t>
                      </a:r>
                      <a:r>
                        <a:rPr lang="el-GR" sz="1600" dirty="0"/>
                        <a:t>α</a:t>
                      </a:r>
                      <a:r>
                        <a:rPr lang="el-GR" sz="1600" baseline="-25000" dirty="0"/>
                        <a:t>1</a:t>
                      </a:r>
                      <a:r>
                        <a:rPr lang="en-US" sz="1600" baseline="-25000" dirty="0"/>
                        <a:t> </a:t>
                      </a:r>
                      <a:endParaRPr lang="en-US" sz="1600" dirty="0"/>
                    </a:p>
                  </a:txBody>
                  <a:tcPr marL="121888" marR="121888"/>
                </a:tc>
                <a:tc>
                  <a:txBody>
                    <a:bodyPr/>
                    <a:lstStyle/>
                    <a:p>
                      <a:endParaRPr lang="en-US" sz="1600" dirty="0"/>
                    </a:p>
                    <a:p>
                      <a:r>
                        <a:rPr lang="en-US" sz="1600" dirty="0"/>
                        <a:t>None</a:t>
                      </a:r>
                    </a:p>
                    <a:p>
                      <a:r>
                        <a:rPr lang="en-US" sz="1600" dirty="0"/>
                        <a:t>None</a:t>
                      </a:r>
                    </a:p>
                  </a:txBody>
                  <a:tcPr marL="121888" marR="121888"/>
                </a:tc>
                <a:extLst>
                  <a:ext uri="{0D108BD9-81ED-4DB2-BD59-A6C34878D82A}">
                    <a16:rowId xmlns:a16="http://schemas.microsoft.com/office/drawing/2014/main" val="10003"/>
                  </a:ext>
                </a:extLst>
              </a:tr>
              <a:tr h="407724">
                <a:tc>
                  <a:txBody>
                    <a:bodyPr/>
                    <a:lstStyle/>
                    <a:p>
                      <a:r>
                        <a:rPr lang="en-US" sz="1600" b="1" dirty="0"/>
                        <a:t>Lacrimal Glands</a:t>
                      </a:r>
                      <a:endParaRPr lang="en-US" sz="1600" dirty="0"/>
                    </a:p>
                  </a:txBody>
                  <a:tcPr marL="121888" marR="121888"/>
                </a:tc>
                <a:tc>
                  <a:txBody>
                    <a:bodyPr/>
                    <a:lstStyle/>
                    <a:p>
                      <a:r>
                        <a:rPr lang="en-US" sz="1600" dirty="0"/>
                        <a:t>None</a:t>
                      </a:r>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Secretion                               M</a:t>
                      </a:r>
                      <a:r>
                        <a:rPr lang="en-US" sz="1600" baseline="-25000" dirty="0"/>
                        <a:t>3</a:t>
                      </a:r>
                    </a:p>
                  </a:txBody>
                  <a:tcPr marL="121888" marR="121888"/>
                </a:tc>
                <a:extLst>
                  <a:ext uri="{0D108BD9-81ED-4DB2-BD59-A6C34878D82A}">
                    <a16:rowId xmlns:a16="http://schemas.microsoft.com/office/drawing/2014/main" val="10004"/>
                  </a:ext>
                </a:extLst>
              </a:tr>
              <a:tr h="636721">
                <a:tc>
                  <a:txBody>
                    <a:bodyPr/>
                    <a:lstStyle/>
                    <a:p>
                      <a:r>
                        <a:rPr lang="en-US" sz="1600" dirty="0"/>
                        <a:t>Liver</a:t>
                      </a:r>
                    </a:p>
                  </a:txBody>
                  <a:tcPr marL="121888" marR="121888"/>
                </a:tc>
                <a:tc>
                  <a:txBody>
                    <a:bodyPr/>
                    <a:lstStyle/>
                    <a:p>
                      <a:r>
                        <a:rPr lang="en-US" sz="1600" dirty="0"/>
                        <a:t>Gluconeogenesis;             </a:t>
                      </a:r>
                      <a:r>
                        <a:rPr lang="el-GR" sz="1600" dirty="0"/>
                        <a:t>β</a:t>
                      </a:r>
                      <a:r>
                        <a:rPr lang="el-GR" sz="1600" baseline="-25000" dirty="0"/>
                        <a:t>2</a:t>
                      </a:r>
                      <a:r>
                        <a:rPr lang="en-US" sz="1600" baseline="-25000" dirty="0"/>
                        <a:t> </a:t>
                      </a:r>
                      <a:r>
                        <a:rPr lang="en-US" sz="1600" dirty="0" err="1"/>
                        <a:t>glycogenolysis</a:t>
                      </a:r>
                      <a:endParaRPr lang="en-US" sz="1600" dirty="0"/>
                    </a:p>
                  </a:txBody>
                  <a:tcPr marL="121888" marR="121888"/>
                </a:tc>
                <a:tc>
                  <a:txBody>
                    <a:bodyPr/>
                    <a:lstStyle/>
                    <a:p>
                      <a:r>
                        <a:rPr lang="en-US" sz="1600" dirty="0"/>
                        <a:t>None</a:t>
                      </a:r>
                    </a:p>
                  </a:txBody>
                  <a:tcPr marL="121888" marR="121888"/>
                </a:tc>
                <a:extLst>
                  <a:ext uri="{0D108BD9-81ED-4DB2-BD59-A6C34878D82A}">
                    <a16:rowId xmlns:a16="http://schemas.microsoft.com/office/drawing/2014/main" val="10005"/>
                  </a:ext>
                </a:extLst>
              </a:tr>
              <a:tr h="407724">
                <a:tc>
                  <a:txBody>
                    <a:bodyPr/>
                    <a:lstStyle/>
                    <a:p>
                      <a:r>
                        <a:rPr lang="en-US" sz="1600" dirty="0"/>
                        <a:t>Adipose</a:t>
                      </a:r>
                      <a:r>
                        <a:rPr lang="en-US" sz="1600" baseline="0" dirty="0"/>
                        <a:t> tissue</a:t>
                      </a:r>
                      <a:endParaRPr lang="en-US" sz="1600" dirty="0"/>
                    </a:p>
                  </a:txBody>
                  <a:tcPr marL="121888" marR="121888"/>
                </a:tc>
                <a:tc>
                  <a:txBody>
                    <a:bodyPr/>
                    <a:lstStyle/>
                    <a:p>
                      <a:r>
                        <a:rPr lang="en-US" sz="1600" dirty="0"/>
                        <a:t>Lipolysis                              </a:t>
                      </a:r>
                      <a:r>
                        <a:rPr lang="el-GR" sz="1600" dirty="0"/>
                        <a:t>β</a:t>
                      </a:r>
                      <a:r>
                        <a:rPr lang="en-US" sz="1600" baseline="-25000" dirty="0"/>
                        <a:t>1,</a:t>
                      </a:r>
                      <a:r>
                        <a:rPr lang="en-US" sz="1600" baseline="0" dirty="0"/>
                        <a:t> </a:t>
                      </a:r>
                      <a:r>
                        <a:rPr lang="el-GR" sz="1600" baseline="0" dirty="0">
                          <a:solidFill>
                            <a:schemeClr val="tx1"/>
                          </a:solidFill>
                        </a:rPr>
                        <a:t>β</a:t>
                      </a:r>
                      <a:r>
                        <a:rPr lang="en-US" sz="1600" baseline="-25000" dirty="0">
                          <a:solidFill>
                            <a:schemeClr val="tx1"/>
                          </a:solidFill>
                        </a:rPr>
                        <a:t>3</a:t>
                      </a:r>
                    </a:p>
                  </a:txBody>
                  <a:tcPr marL="121888" marR="121888"/>
                </a:tc>
                <a:tc>
                  <a:txBody>
                    <a:bodyPr/>
                    <a:lstStyle/>
                    <a:p>
                      <a:r>
                        <a:rPr lang="en-US" sz="1600" dirty="0"/>
                        <a:t>None</a:t>
                      </a:r>
                    </a:p>
                  </a:txBody>
                  <a:tcPr marL="121888" marR="121888"/>
                </a:tc>
                <a:extLst>
                  <a:ext uri="{0D108BD9-81ED-4DB2-BD59-A6C34878D82A}">
                    <a16:rowId xmlns:a16="http://schemas.microsoft.com/office/drawing/2014/main" val="10006"/>
                  </a:ext>
                </a:extLst>
              </a:tr>
              <a:tr h="407724">
                <a:tc>
                  <a:txBody>
                    <a:bodyPr/>
                    <a:lstStyle/>
                    <a:p>
                      <a:r>
                        <a:rPr lang="en-US" sz="1600" dirty="0"/>
                        <a:t>Kidney</a:t>
                      </a:r>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Renin secretion                 </a:t>
                      </a:r>
                      <a:r>
                        <a:rPr lang="el-GR" sz="1600" dirty="0"/>
                        <a:t>β</a:t>
                      </a:r>
                      <a:r>
                        <a:rPr lang="en-US" sz="1600" baseline="-25000" dirty="0"/>
                        <a:t>1</a:t>
                      </a:r>
                      <a:endParaRPr lang="en-US" sz="1600" dirty="0">
                        <a:solidFill>
                          <a:srgbClr val="FF0000"/>
                        </a:solidFill>
                      </a:endParaRPr>
                    </a:p>
                  </a:txBody>
                  <a:tcPr marL="121888" marR="121888"/>
                </a:tc>
                <a:tc>
                  <a:txBody>
                    <a:bodyPr/>
                    <a:lstStyle/>
                    <a:p>
                      <a:r>
                        <a:rPr lang="en-US" sz="1600" dirty="0"/>
                        <a:t>None</a:t>
                      </a:r>
                    </a:p>
                  </a:txBody>
                  <a:tcPr marL="121888" marR="121888"/>
                </a:tc>
                <a:extLst>
                  <a:ext uri="{0D108BD9-81ED-4DB2-BD59-A6C34878D82A}">
                    <a16:rowId xmlns:a16="http://schemas.microsoft.com/office/drawing/2014/main" val="10007"/>
                  </a:ext>
                </a:extLst>
              </a:tr>
            </a:tbl>
          </a:graphicData>
        </a:graphic>
      </p:graphicFrame>
      <p:sp>
        <p:nvSpPr>
          <p:cNvPr id="4" name="TextBox 3"/>
          <p:cNvSpPr txBox="1"/>
          <p:nvPr/>
        </p:nvSpPr>
        <p:spPr>
          <a:xfrm>
            <a:off x="3124201" y="152401"/>
            <a:ext cx="5917389" cy="461665"/>
          </a:xfrm>
          <a:prstGeom prst="rect">
            <a:avLst/>
          </a:prstGeom>
          <a:solidFill>
            <a:schemeClr val="accent3">
              <a:lumMod val="40000"/>
              <a:lumOff val="60000"/>
            </a:schemeClr>
          </a:solidFill>
        </p:spPr>
        <p:txBody>
          <a:bodyPr wrap="none" rtlCol="0">
            <a:spAutoFit/>
          </a:bodyPr>
          <a:lstStyle/>
          <a:p>
            <a:r>
              <a:rPr lang="en-US" sz="2400" b="1" dirty="0">
                <a:solidFill>
                  <a:srgbClr val="C00000"/>
                </a:solidFill>
              </a:rPr>
              <a:t>Autonomic Innervation of the Organ Systems</a:t>
            </a:r>
          </a:p>
        </p:txBody>
      </p:sp>
    </p:spTree>
    <p:extLst>
      <p:ext uri="{BB962C8B-B14F-4D97-AF65-F5344CB8AC3E}">
        <p14:creationId xmlns:p14="http://schemas.microsoft.com/office/powerpoint/2010/main" val="2699181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8A19CB-4724-43FA-8078-7CB140441F25}"/>
              </a:ext>
            </a:extLst>
          </p:cNvPr>
          <p:cNvSpPr txBox="1"/>
          <p:nvPr/>
        </p:nvSpPr>
        <p:spPr>
          <a:xfrm>
            <a:off x="4793700" y="87869"/>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
        <p:nvSpPr>
          <p:cNvPr id="3" name="TextBox 2">
            <a:extLst>
              <a:ext uri="{FF2B5EF4-FFF2-40B4-BE49-F238E27FC236}">
                <a16:creationId xmlns:a16="http://schemas.microsoft.com/office/drawing/2014/main" id="{2DE1AC0B-3AFC-4A12-BBED-3AE6B0BD3159}"/>
              </a:ext>
            </a:extLst>
          </p:cNvPr>
          <p:cNvSpPr txBox="1"/>
          <p:nvPr/>
        </p:nvSpPr>
        <p:spPr>
          <a:xfrm>
            <a:off x="457200" y="626240"/>
            <a:ext cx="11353800" cy="1431161"/>
          </a:xfrm>
          <a:prstGeom prst="rect">
            <a:avLst/>
          </a:prstGeom>
          <a:solidFill>
            <a:srgbClr val="FFFFCC"/>
          </a:solidFill>
        </p:spPr>
        <p:txBody>
          <a:bodyPr wrap="square" rtlCol="0">
            <a:spAutoFit/>
          </a:bodyPr>
          <a:lstStyle/>
          <a:p>
            <a:pPr marL="285750" indent="-285750">
              <a:spcBef>
                <a:spcPts val="600"/>
              </a:spcBef>
              <a:spcAft>
                <a:spcPts val="300"/>
              </a:spcAft>
              <a:buFont typeface="Wingdings" panose="05000000000000000000" pitchFamily="2" charset="2"/>
              <a:buChar char="Ø"/>
            </a:pPr>
            <a:r>
              <a:rPr lang="en-US" dirty="0"/>
              <a:t>Autonomic nerve system (ANS) neurotransmission has two synapses: autonomic ganglia and neuroeffector junction. </a:t>
            </a:r>
          </a:p>
          <a:p>
            <a:pPr marL="285750" indent="-285750">
              <a:spcBef>
                <a:spcPts val="600"/>
              </a:spcBef>
              <a:spcAft>
                <a:spcPts val="300"/>
              </a:spcAft>
              <a:buFont typeface="Wingdings" panose="05000000000000000000" pitchFamily="2" charset="2"/>
              <a:buChar char="Ø"/>
            </a:pPr>
            <a:r>
              <a:rPr lang="en-US" dirty="0"/>
              <a:t>Neurotransmission at autonomic ganglia is cholinergic for both SNS and PSNS, with preganglionic nerve fibers releasing acetylcholine (Ach) and postganglionic neurons expressing nicotinic type Ach receptors.</a:t>
            </a:r>
          </a:p>
          <a:p>
            <a:pPr marL="285750" indent="-285750">
              <a:spcBef>
                <a:spcPts val="600"/>
              </a:spcBef>
              <a:spcAft>
                <a:spcPts val="300"/>
              </a:spcAft>
              <a:buFont typeface="Wingdings" panose="05000000000000000000" pitchFamily="2" charset="2"/>
              <a:buChar char="Ø"/>
            </a:pPr>
            <a:r>
              <a:rPr lang="en-US" dirty="0"/>
              <a:t>Neurotransmission at neuroeffector junction is different for SNS and PSNS.</a:t>
            </a:r>
          </a:p>
        </p:txBody>
      </p:sp>
      <p:pic>
        <p:nvPicPr>
          <p:cNvPr id="4" name="Picture 2">
            <a:extLst>
              <a:ext uri="{FF2B5EF4-FFF2-40B4-BE49-F238E27FC236}">
                <a16:creationId xmlns:a16="http://schemas.microsoft.com/office/drawing/2014/main" id="{181A2570-C55C-42C2-922A-FEFC8307A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29162"/>
            <a:ext cx="5915471" cy="4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68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1AC0B-3AFC-4A12-BBED-3AE6B0BD3159}"/>
              </a:ext>
            </a:extLst>
          </p:cNvPr>
          <p:cNvSpPr txBox="1"/>
          <p:nvPr/>
        </p:nvSpPr>
        <p:spPr>
          <a:xfrm>
            <a:off x="800100" y="754878"/>
            <a:ext cx="10401300" cy="5493523"/>
          </a:xfrm>
          <a:prstGeom prst="rect">
            <a:avLst/>
          </a:prstGeom>
          <a:solidFill>
            <a:srgbClr val="FFFFCC"/>
          </a:solidFill>
        </p:spPr>
        <p:txBody>
          <a:bodyPr wrap="square" rtlCol="0">
            <a:noAutofit/>
          </a:bodyPr>
          <a:lstStyle/>
          <a:p>
            <a:pPr marL="285750" indent="-285750">
              <a:buFont typeface="Wingdings" panose="05000000000000000000" pitchFamily="2" charset="2"/>
              <a:buChar char="Ø"/>
              <a:defRPr/>
            </a:pPr>
            <a:r>
              <a:rPr lang="en-US" b="1" dirty="0">
                <a:solidFill>
                  <a:srgbClr val="FF0000"/>
                </a:solidFill>
              </a:rPr>
              <a:t>SNS</a:t>
            </a:r>
            <a:r>
              <a:rPr lang="en-US" dirty="0">
                <a:solidFill>
                  <a:prstClr val="black"/>
                </a:solidFill>
              </a:rPr>
              <a:t>: most postganglionic fibers release NE which binds to adrenergic receptors in target tissues</a:t>
            </a:r>
          </a:p>
          <a:p>
            <a:pPr defTabSz="274320">
              <a:defRPr/>
            </a:pPr>
            <a:endParaRPr lang="en-US" b="1" dirty="0">
              <a:solidFill>
                <a:prstClr val="black"/>
              </a:solidFill>
            </a:endParaRPr>
          </a:p>
          <a:p>
            <a:pPr defTabSz="274320">
              <a:defRPr/>
            </a:pPr>
            <a:r>
              <a:rPr lang="el-GR" b="1" dirty="0">
                <a:solidFill>
                  <a:prstClr val="black"/>
                </a:solidFill>
              </a:rPr>
              <a:t>α</a:t>
            </a:r>
            <a:r>
              <a:rPr lang="en-US" b="1" dirty="0">
                <a:solidFill>
                  <a:prstClr val="black"/>
                </a:solidFill>
              </a:rPr>
              <a:t>1 receptors</a:t>
            </a:r>
            <a:r>
              <a:rPr lang="en-US" dirty="0">
                <a:solidFill>
                  <a:prstClr val="black"/>
                </a:solidFill>
              </a:rPr>
              <a:t> </a:t>
            </a:r>
          </a:p>
          <a:p>
            <a:pPr marL="800100" lvl="1" indent="-342900" defTabSz="274320">
              <a:buFont typeface="Wingdings" panose="05000000000000000000" pitchFamily="2" charset="2"/>
              <a:buChar char="§"/>
              <a:defRPr/>
            </a:pPr>
            <a:r>
              <a:rPr lang="en-US" dirty="0">
                <a:solidFill>
                  <a:prstClr val="black"/>
                </a:solidFill>
              </a:rPr>
              <a:t>Activation engages </a:t>
            </a:r>
            <a:r>
              <a:rPr lang="en-US" dirty="0" err="1">
                <a:solidFill>
                  <a:prstClr val="black"/>
                </a:solidFill>
              </a:rPr>
              <a:t>Gq</a:t>
            </a:r>
            <a:r>
              <a:rPr lang="en-US" dirty="0">
                <a:solidFill>
                  <a:prstClr val="black"/>
                </a:solidFill>
              </a:rPr>
              <a:t> protein→↑ PLC →↑ IP</a:t>
            </a:r>
            <a:r>
              <a:rPr lang="en-US" baseline="-25000" dirty="0">
                <a:solidFill>
                  <a:prstClr val="black"/>
                </a:solidFill>
              </a:rPr>
              <a:t>3</a:t>
            </a:r>
            <a:r>
              <a:rPr lang="en-US" dirty="0">
                <a:solidFill>
                  <a:prstClr val="black"/>
                </a:solidFill>
              </a:rPr>
              <a:t>, DAG, Ca</a:t>
            </a:r>
            <a:r>
              <a:rPr lang="en-US" baseline="30000" dirty="0">
                <a:solidFill>
                  <a:prstClr val="black"/>
                </a:solidFill>
              </a:rPr>
              <a:t>2+</a:t>
            </a:r>
            <a:r>
              <a:rPr lang="en-US" dirty="0">
                <a:solidFill>
                  <a:prstClr val="black"/>
                </a:solidFill>
              </a:rPr>
              <a:t>→ smooth muscle contraction</a:t>
            </a:r>
          </a:p>
          <a:p>
            <a:pPr marL="800100" lvl="1" indent="-342900" defTabSz="274320">
              <a:buFont typeface="Wingdings" panose="05000000000000000000" pitchFamily="2" charset="2"/>
              <a:buChar char="§"/>
              <a:defRPr/>
            </a:pPr>
            <a:r>
              <a:rPr lang="el-GR" dirty="0">
                <a:solidFill>
                  <a:prstClr val="black"/>
                </a:solidFill>
              </a:rPr>
              <a:t>α</a:t>
            </a:r>
            <a:r>
              <a:rPr lang="en-US" dirty="0">
                <a:solidFill>
                  <a:prstClr val="black"/>
                </a:solidFill>
              </a:rPr>
              <a:t>1 activation in vascular smooth muscle → </a:t>
            </a:r>
            <a:r>
              <a:rPr lang="en-US" dirty="0">
                <a:solidFill>
                  <a:srgbClr val="0432FF"/>
                </a:solidFill>
              </a:rPr>
              <a:t>vasoconstriction (increase in blood pressure) </a:t>
            </a:r>
          </a:p>
          <a:p>
            <a:pPr defTabSz="274320">
              <a:defRPr/>
            </a:pPr>
            <a:endParaRPr lang="en-US" b="1" dirty="0">
              <a:solidFill>
                <a:prstClr val="black"/>
              </a:solidFill>
            </a:endParaRPr>
          </a:p>
          <a:p>
            <a:pPr defTabSz="274320">
              <a:defRPr/>
            </a:pPr>
            <a:r>
              <a:rPr lang="el-GR" b="1" dirty="0">
                <a:solidFill>
                  <a:prstClr val="black"/>
                </a:solidFill>
              </a:rPr>
              <a:t>α</a:t>
            </a:r>
            <a:r>
              <a:rPr lang="en-US" b="1" dirty="0">
                <a:solidFill>
                  <a:prstClr val="black"/>
                </a:solidFill>
              </a:rPr>
              <a:t>2 receptors</a:t>
            </a:r>
          </a:p>
          <a:p>
            <a:pPr marL="800100" lvl="1" indent="-342900" defTabSz="274320">
              <a:buFont typeface="Wingdings" panose="05000000000000000000" pitchFamily="2" charset="2"/>
              <a:buChar char="§"/>
              <a:defRPr/>
            </a:pPr>
            <a:r>
              <a:rPr lang="en-US" dirty="0">
                <a:solidFill>
                  <a:prstClr val="black"/>
                </a:solidFill>
              </a:rPr>
              <a:t>Activation engages G</a:t>
            </a:r>
            <a:r>
              <a:rPr lang="en-US" baseline="-25000" dirty="0">
                <a:solidFill>
                  <a:prstClr val="black"/>
                </a:solidFill>
              </a:rPr>
              <a:t>i</a:t>
            </a:r>
            <a:r>
              <a:rPr lang="en-US" dirty="0">
                <a:solidFill>
                  <a:prstClr val="black"/>
                </a:solidFill>
              </a:rPr>
              <a:t> protein → inhibition of adenylyl cyclase/cAMP pathway →inhibitory effects</a:t>
            </a:r>
          </a:p>
          <a:p>
            <a:pPr marL="800100" lvl="1" indent="-342900" defTabSz="274320">
              <a:buFont typeface="Wingdings" panose="05000000000000000000" pitchFamily="2" charset="2"/>
              <a:buChar char="§"/>
              <a:defRPr/>
            </a:pPr>
            <a:r>
              <a:rPr lang="el-GR" dirty="0">
                <a:solidFill>
                  <a:prstClr val="black"/>
                </a:solidFill>
              </a:rPr>
              <a:t>α</a:t>
            </a:r>
            <a:r>
              <a:rPr lang="en-US" dirty="0">
                <a:solidFill>
                  <a:prstClr val="black"/>
                </a:solidFill>
              </a:rPr>
              <a:t>2 receptor activation in </a:t>
            </a:r>
            <a:r>
              <a:rPr lang="en-US" dirty="0">
                <a:solidFill>
                  <a:srgbClr val="0432FF"/>
                </a:solidFill>
              </a:rPr>
              <a:t>CNS reduces sympathetic output → decrease of blood pressure</a:t>
            </a:r>
          </a:p>
          <a:p>
            <a:pPr defTabSz="274320">
              <a:defRPr/>
            </a:pPr>
            <a:endParaRPr lang="en-US" b="1" dirty="0">
              <a:solidFill>
                <a:prstClr val="black"/>
              </a:solidFill>
            </a:endParaRPr>
          </a:p>
          <a:p>
            <a:pPr defTabSz="274320">
              <a:defRPr/>
            </a:pPr>
            <a:r>
              <a:rPr lang="el-GR" b="1" dirty="0">
                <a:solidFill>
                  <a:prstClr val="black"/>
                </a:solidFill>
              </a:rPr>
              <a:t>β</a:t>
            </a:r>
            <a:r>
              <a:rPr lang="en-US" b="1" dirty="0">
                <a:solidFill>
                  <a:prstClr val="black"/>
                </a:solidFill>
              </a:rPr>
              <a:t>1 receptors</a:t>
            </a:r>
          </a:p>
          <a:p>
            <a:pPr marL="742950" lvl="1" indent="-285750" defTabSz="274320">
              <a:buFont typeface="Wingdings" panose="05000000000000000000" pitchFamily="2" charset="2"/>
              <a:buChar char="§"/>
              <a:defRPr/>
            </a:pPr>
            <a:r>
              <a:rPr lang="en-US" dirty="0">
                <a:solidFill>
                  <a:prstClr val="black"/>
                </a:solidFill>
              </a:rPr>
              <a:t>Expressed mainly in heart: SA node, AV node, ventricular muscle</a:t>
            </a:r>
          </a:p>
          <a:p>
            <a:pPr marL="742950" lvl="1" indent="-285750" defTabSz="274320">
              <a:buFont typeface="Wingdings" panose="05000000000000000000" pitchFamily="2" charset="2"/>
              <a:buChar char="§"/>
              <a:defRPr/>
            </a:pPr>
            <a:r>
              <a:rPr lang="en-US" dirty="0">
                <a:solidFill>
                  <a:prstClr val="black"/>
                </a:solidFill>
              </a:rPr>
              <a:t>Activation engages Gs protein → stimulation of adenylyl cyclase/cAMP pathway → </a:t>
            </a:r>
            <a:r>
              <a:rPr lang="en-US" dirty="0">
                <a:solidFill>
                  <a:srgbClr val="0432FF"/>
                </a:solidFill>
              </a:rPr>
              <a:t>↑ heart rate, contractility and action potential conduction velocity</a:t>
            </a:r>
          </a:p>
          <a:p>
            <a:pPr defTabSz="274320">
              <a:defRPr/>
            </a:pPr>
            <a:endParaRPr lang="en-US" b="1" dirty="0">
              <a:solidFill>
                <a:prstClr val="black"/>
              </a:solidFill>
            </a:endParaRPr>
          </a:p>
          <a:p>
            <a:pPr defTabSz="274320">
              <a:defRPr/>
            </a:pPr>
            <a:r>
              <a:rPr lang="el-GR" b="1" dirty="0">
                <a:solidFill>
                  <a:prstClr val="black"/>
                </a:solidFill>
              </a:rPr>
              <a:t>β</a:t>
            </a:r>
            <a:r>
              <a:rPr lang="en-US" b="1" dirty="0">
                <a:solidFill>
                  <a:prstClr val="black"/>
                </a:solidFill>
              </a:rPr>
              <a:t>2 receptors</a:t>
            </a:r>
          </a:p>
          <a:p>
            <a:pPr marL="742950" lvl="1" indent="-285750" defTabSz="274320">
              <a:buFont typeface="Wingdings" panose="05000000000000000000" pitchFamily="2" charset="2"/>
              <a:buChar char="§"/>
              <a:defRPr/>
            </a:pPr>
            <a:r>
              <a:rPr lang="en-US" dirty="0">
                <a:solidFill>
                  <a:prstClr val="black"/>
                </a:solidFill>
              </a:rPr>
              <a:t>Expressed in vascular smooth muscle of skeletal muscle, bronchioles, wall of GI tract and bladder</a:t>
            </a:r>
          </a:p>
          <a:p>
            <a:pPr marL="742950" lvl="1" indent="-285750" defTabSz="274320">
              <a:buFont typeface="Wingdings" panose="05000000000000000000" pitchFamily="2" charset="2"/>
              <a:buChar char="§"/>
              <a:defRPr/>
            </a:pPr>
            <a:r>
              <a:rPr lang="en-US" dirty="0">
                <a:solidFill>
                  <a:prstClr val="black"/>
                </a:solidFill>
              </a:rPr>
              <a:t>Activation engages Gs protein → stimulation of adenylyl cyclase/cAMP pathway → </a:t>
            </a:r>
            <a:r>
              <a:rPr lang="en-US" dirty="0">
                <a:solidFill>
                  <a:srgbClr val="0432FF"/>
                </a:solidFill>
              </a:rPr>
              <a:t>dilation of blood vessels and </a:t>
            </a:r>
            <a:r>
              <a:rPr lang="en-US" b="1" dirty="0">
                <a:solidFill>
                  <a:srgbClr val="0432FF"/>
                </a:solidFill>
              </a:rPr>
              <a:t>bronchioles,</a:t>
            </a:r>
            <a:r>
              <a:rPr lang="en-US" dirty="0">
                <a:solidFill>
                  <a:srgbClr val="0432FF"/>
                </a:solidFill>
              </a:rPr>
              <a:t> relaxation of GI and bladder wall</a:t>
            </a:r>
          </a:p>
          <a:p>
            <a:pPr>
              <a:defRPr/>
            </a:pPr>
            <a:endParaRPr lang="en-US" dirty="0">
              <a:solidFill>
                <a:prstClr val="black"/>
              </a:solidFill>
            </a:endParaRPr>
          </a:p>
          <a:p>
            <a:pPr>
              <a:defRPr/>
            </a:pPr>
            <a:endParaRPr lang="en-US" dirty="0">
              <a:solidFill>
                <a:prstClr val="black"/>
              </a:solidFill>
            </a:endParaRPr>
          </a:p>
        </p:txBody>
      </p:sp>
      <p:sp>
        <p:nvSpPr>
          <p:cNvPr id="5" name="TextBox 4">
            <a:extLst>
              <a:ext uri="{FF2B5EF4-FFF2-40B4-BE49-F238E27FC236}">
                <a16:creationId xmlns:a16="http://schemas.microsoft.com/office/drawing/2014/main" id="{7B37F01D-2B35-4D43-8E3B-22C9B655F967}"/>
              </a:ext>
            </a:extLst>
          </p:cNvPr>
          <p:cNvSpPr txBox="1"/>
          <p:nvPr/>
        </p:nvSpPr>
        <p:spPr>
          <a:xfrm>
            <a:off x="4793700" y="87869"/>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121517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1AC0B-3AFC-4A12-BBED-3AE6B0BD3159}"/>
              </a:ext>
            </a:extLst>
          </p:cNvPr>
          <p:cNvSpPr txBox="1"/>
          <p:nvPr/>
        </p:nvSpPr>
        <p:spPr>
          <a:xfrm>
            <a:off x="266700" y="1582341"/>
            <a:ext cx="11658600" cy="3693319"/>
          </a:xfrm>
          <a:prstGeom prst="rect">
            <a:avLst/>
          </a:prstGeom>
          <a:solidFill>
            <a:srgbClr val="FFFFCC"/>
          </a:solidFill>
        </p:spPr>
        <p:txBody>
          <a:bodyPr wrap="square" rtlCol="0">
            <a:spAutoFit/>
          </a:bodyPr>
          <a:lstStyle/>
          <a:p>
            <a:pPr marL="285750" indent="-285750">
              <a:buFont typeface="Wingdings" panose="05000000000000000000" pitchFamily="2" charset="2"/>
              <a:buChar char="Ø"/>
              <a:defRPr/>
            </a:pPr>
            <a:r>
              <a:rPr lang="en-US" b="1" dirty="0">
                <a:solidFill>
                  <a:srgbClr val="FF0000"/>
                </a:solidFill>
                <a:latin typeface="Calibri"/>
              </a:rPr>
              <a:t>PSNS</a:t>
            </a:r>
            <a:r>
              <a:rPr lang="en-US" dirty="0">
                <a:solidFill>
                  <a:prstClr val="black"/>
                </a:solidFill>
                <a:latin typeface="Calibri"/>
              </a:rPr>
              <a:t>: Most postganglionic fibers release </a:t>
            </a:r>
            <a:r>
              <a:rPr lang="en-US" b="1" dirty="0">
                <a:solidFill>
                  <a:srgbClr val="0432FF"/>
                </a:solidFill>
                <a:latin typeface="Calibri"/>
              </a:rPr>
              <a:t>Ach</a:t>
            </a:r>
            <a:r>
              <a:rPr lang="en-US" dirty="0">
                <a:solidFill>
                  <a:prstClr val="black"/>
                </a:solidFill>
                <a:latin typeface="Calibri"/>
              </a:rPr>
              <a:t> which acts on muscarinic receptors in target tissues. There are five types of muscarinic receptors with M</a:t>
            </a:r>
            <a:r>
              <a:rPr lang="en-US" baseline="-25000" dirty="0">
                <a:solidFill>
                  <a:prstClr val="black"/>
                </a:solidFill>
                <a:latin typeface="Calibri"/>
              </a:rPr>
              <a:t>2</a:t>
            </a:r>
            <a:r>
              <a:rPr lang="en-US" dirty="0">
                <a:solidFill>
                  <a:prstClr val="black"/>
                </a:solidFill>
                <a:latin typeface="Calibri"/>
              </a:rPr>
              <a:t> and M</a:t>
            </a:r>
            <a:r>
              <a:rPr lang="en-US" baseline="-25000" dirty="0">
                <a:solidFill>
                  <a:prstClr val="black"/>
                </a:solidFill>
                <a:latin typeface="Calibri"/>
              </a:rPr>
              <a:t>3</a:t>
            </a:r>
            <a:r>
              <a:rPr lang="en-US" dirty="0">
                <a:solidFill>
                  <a:prstClr val="black"/>
                </a:solidFill>
                <a:latin typeface="Calibri"/>
              </a:rPr>
              <a:t> most important</a:t>
            </a:r>
          </a:p>
          <a:p>
            <a:pPr>
              <a:defRPr/>
            </a:pPr>
            <a:endParaRPr lang="en-US" dirty="0">
              <a:solidFill>
                <a:prstClr val="black"/>
              </a:solidFill>
              <a:latin typeface="Calibri"/>
            </a:endParaRPr>
          </a:p>
          <a:p>
            <a:pPr>
              <a:defRPr/>
            </a:pPr>
            <a:r>
              <a:rPr lang="en-US" b="1" dirty="0">
                <a:solidFill>
                  <a:prstClr val="black"/>
                </a:solidFill>
                <a:latin typeface="Calibri"/>
              </a:rPr>
              <a:t>M2 receptor</a:t>
            </a:r>
          </a:p>
          <a:p>
            <a:pPr marL="742950" lvl="1" indent="-285750">
              <a:buFont typeface="Wingdings" panose="05000000000000000000" pitchFamily="2" charset="2"/>
              <a:buChar char="§"/>
            </a:pPr>
            <a:r>
              <a:rPr lang="en-US" dirty="0">
                <a:solidFill>
                  <a:prstClr val="black"/>
                </a:solidFill>
                <a:latin typeface="Calibri"/>
              </a:rPr>
              <a:t>Expressed in SA and AV nodes in the </a:t>
            </a:r>
            <a:r>
              <a:rPr lang="en-US" b="1" dirty="0">
                <a:solidFill>
                  <a:srgbClr val="0432FF"/>
                </a:solidFill>
                <a:latin typeface="Calibri"/>
              </a:rPr>
              <a:t>heart</a:t>
            </a:r>
          </a:p>
          <a:p>
            <a:pPr marL="742950" lvl="1" indent="-285750">
              <a:buFont typeface="Wingdings" panose="05000000000000000000" pitchFamily="2" charset="2"/>
              <a:buChar char="§"/>
            </a:pPr>
            <a:r>
              <a:rPr lang="en-US" dirty="0">
                <a:solidFill>
                  <a:prstClr val="black"/>
                </a:solidFill>
                <a:latin typeface="Calibri"/>
              </a:rPr>
              <a:t>Activation engages Gi protein → opening of G protein-coupled inward-rectifier K</a:t>
            </a:r>
            <a:r>
              <a:rPr lang="en-US" baseline="30000" dirty="0">
                <a:solidFill>
                  <a:prstClr val="black"/>
                </a:solidFill>
                <a:latin typeface="Calibri"/>
              </a:rPr>
              <a:t>+</a:t>
            </a:r>
            <a:r>
              <a:rPr lang="en-US" dirty="0">
                <a:solidFill>
                  <a:prstClr val="black"/>
                </a:solidFill>
                <a:latin typeface="Calibri"/>
              </a:rPr>
              <a:t> channels </a:t>
            </a:r>
            <a:r>
              <a:rPr lang="en-US" dirty="0">
                <a:solidFill>
                  <a:srgbClr val="0432FF"/>
                </a:solidFill>
                <a:latin typeface="Calibri"/>
              </a:rPr>
              <a:t>→ </a:t>
            </a:r>
            <a:r>
              <a:rPr lang="en-US" b="1" dirty="0">
                <a:solidFill>
                  <a:srgbClr val="0432FF"/>
                </a:solidFill>
                <a:latin typeface="Calibri"/>
              </a:rPr>
              <a:t>increased K</a:t>
            </a:r>
            <a:r>
              <a:rPr lang="en-US" b="1" baseline="30000" dirty="0">
                <a:solidFill>
                  <a:srgbClr val="0432FF"/>
                </a:solidFill>
                <a:latin typeface="Calibri"/>
              </a:rPr>
              <a:t>+</a:t>
            </a:r>
            <a:r>
              <a:rPr lang="en-US" b="1" dirty="0">
                <a:solidFill>
                  <a:srgbClr val="0432FF"/>
                </a:solidFill>
                <a:latin typeface="Calibri"/>
              </a:rPr>
              <a:t> efflux </a:t>
            </a:r>
            <a:r>
              <a:rPr lang="en-US" dirty="0">
                <a:solidFill>
                  <a:srgbClr val="0432FF"/>
                </a:solidFill>
                <a:latin typeface="Calibri"/>
              </a:rPr>
              <a:t>→ </a:t>
            </a:r>
            <a:r>
              <a:rPr lang="en-US" b="1" dirty="0">
                <a:solidFill>
                  <a:srgbClr val="0432FF"/>
                </a:solidFill>
                <a:latin typeface="Calibri"/>
              </a:rPr>
              <a:t>membrane hyperpolarization </a:t>
            </a:r>
            <a:r>
              <a:rPr lang="en-US" dirty="0">
                <a:solidFill>
                  <a:srgbClr val="0432FF"/>
                </a:solidFill>
                <a:latin typeface="Calibri"/>
              </a:rPr>
              <a:t>→ </a:t>
            </a:r>
            <a:r>
              <a:rPr lang="en-US" b="1" dirty="0">
                <a:solidFill>
                  <a:srgbClr val="0432FF"/>
                </a:solidFill>
                <a:latin typeface="Calibri"/>
              </a:rPr>
              <a:t>reduced heart rate </a:t>
            </a:r>
            <a:r>
              <a:rPr lang="en-US" dirty="0">
                <a:solidFill>
                  <a:srgbClr val="0432FF"/>
                </a:solidFill>
                <a:latin typeface="Calibri"/>
              </a:rPr>
              <a:t>and </a:t>
            </a:r>
            <a:r>
              <a:rPr lang="en-US" b="1" dirty="0">
                <a:solidFill>
                  <a:srgbClr val="0432FF"/>
                </a:solidFill>
                <a:latin typeface="Calibri"/>
              </a:rPr>
              <a:t>action potential conduction velocity</a:t>
            </a:r>
          </a:p>
          <a:p>
            <a:pPr>
              <a:defRPr/>
            </a:pPr>
            <a:endParaRPr lang="en-US" b="1" dirty="0">
              <a:solidFill>
                <a:prstClr val="black"/>
              </a:solidFill>
              <a:latin typeface="Calibri"/>
            </a:endParaRPr>
          </a:p>
          <a:p>
            <a:pPr>
              <a:defRPr/>
            </a:pPr>
            <a:r>
              <a:rPr lang="en-US" b="1" dirty="0">
                <a:solidFill>
                  <a:prstClr val="black"/>
                </a:solidFill>
                <a:latin typeface="Calibri"/>
              </a:rPr>
              <a:t>M3 receptors</a:t>
            </a:r>
          </a:p>
          <a:p>
            <a:pPr marL="742950" lvl="1" indent="-285750">
              <a:buFont typeface="Wingdings" panose="05000000000000000000" pitchFamily="2" charset="2"/>
              <a:buChar char="§"/>
            </a:pPr>
            <a:r>
              <a:rPr lang="en-US" dirty="0">
                <a:solidFill>
                  <a:prstClr val="black"/>
                </a:solidFill>
                <a:latin typeface="Calibri"/>
              </a:rPr>
              <a:t>Expressed in smooth muscle cells (e.g. GI, bladder; </a:t>
            </a:r>
            <a:r>
              <a:rPr lang="en-US" b="1" dirty="0">
                <a:solidFill>
                  <a:srgbClr val="0432FF"/>
                </a:solidFill>
                <a:latin typeface="Calibri"/>
              </a:rPr>
              <a:t>not in vasculature</a:t>
            </a:r>
            <a:r>
              <a:rPr lang="en-US" dirty="0">
                <a:solidFill>
                  <a:prstClr val="black"/>
                </a:solidFill>
                <a:latin typeface="Calibri"/>
              </a:rPr>
              <a:t>) and secretory glands</a:t>
            </a:r>
          </a:p>
          <a:p>
            <a:pPr marL="742950" lvl="1" indent="-285750">
              <a:buFont typeface="Wingdings" panose="05000000000000000000" pitchFamily="2" charset="2"/>
              <a:buChar char="§"/>
            </a:pPr>
            <a:r>
              <a:rPr lang="en-US" dirty="0">
                <a:solidFill>
                  <a:prstClr val="black"/>
                </a:solidFill>
                <a:latin typeface="Calibri"/>
              </a:rPr>
              <a:t>Activation engages </a:t>
            </a:r>
            <a:r>
              <a:rPr lang="en-US" dirty="0" err="1">
                <a:solidFill>
                  <a:prstClr val="black"/>
                </a:solidFill>
                <a:latin typeface="Calibri"/>
              </a:rPr>
              <a:t>Gq</a:t>
            </a:r>
            <a:r>
              <a:rPr lang="en-US" dirty="0">
                <a:solidFill>
                  <a:prstClr val="black"/>
                </a:solidFill>
                <a:latin typeface="Calibri"/>
              </a:rPr>
              <a:t> protein → activation of PLC → increased IP3/Ca</a:t>
            </a:r>
            <a:r>
              <a:rPr lang="en-US" baseline="30000" dirty="0">
                <a:solidFill>
                  <a:prstClr val="black"/>
                </a:solidFill>
                <a:latin typeface="Calibri"/>
              </a:rPr>
              <a:t>2+ </a:t>
            </a:r>
            <a:r>
              <a:rPr lang="en-US" dirty="0">
                <a:solidFill>
                  <a:prstClr val="black"/>
                </a:solidFill>
                <a:latin typeface="Calibri"/>
              </a:rPr>
              <a:t>and DAG → smooth muscle contraction and </a:t>
            </a:r>
            <a:r>
              <a:rPr lang="en-US" dirty="0">
                <a:solidFill>
                  <a:srgbClr val="0432FF"/>
                </a:solidFill>
                <a:latin typeface="Calibri"/>
              </a:rPr>
              <a:t>increased gland secretion</a:t>
            </a:r>
          </a:p>
          <a:p>
            <a:pPr>
              <a:defRPr/>
            </a:pPr>
            <a:endParaRPr lang="en-US" dirty="0">
              <a:solidFill>
                <a:prstClr val="black"/>
              </a:solidFill>
              <a:latin typeface="Calibri"/>
            </a:endParaRPr>
          </a:p>
        </p:txBody>
      </p:sp>
      <p:sp>
        <p:nvSpPr>
          <p:cNvPr id="5" name="TextBox 4">
            <a:extLst>
              <a:ext uri="{FF2B5EF4-FFF2-40B4-BE49-F238E27FC236}">
                <a16:creationId xmlns:a16="http://schemas.microsoft.com/office/drawing/2014/main" id="{05DC3B2D-44E9-445A-BC44-95B8A506F45D}"/>
              </a:ext>
            </a:extLst>
          </p:cNvPr>
          <p:cNvSpPr txBox="1"/>
          <p:nvPr/>
        </p:nvSpPr>
        <p:spPr>
          <a:xfrm>
            <a:off x="4717500" y="224136"/>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170665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78FF9-3FA8-4102-B158-882CB59DD8D7}"/>
              </a:ext>
            </a:extLst>
          </p:cNvPr>
          <p:cNvPicPr>
            <a:picLocks noChangeAspect="1"/>
          </p:cNvPicPr>
          <p:nvPr/>
        </p:nvPicPr>
        <p:blipFill>
          <a:blip r:embed="rId2"/>
          <a:stretch>
            <a:fillRect/>
          </a:stretch>
        </p:blipFill>
        <p:spPr>
          <a:xfrm>
            <a:off x="2235689" y="445533"/>
            <a:ext cx="7873022" cy="2618617"/>
          </a:xfrm>
          <a:prstGeom prst="rect">
            <a:avLst/>
          </a:prstGeom>
        </p:spPr>
      </p:pic>
      <p:sp>
        <p:nvSpPr>
          <p:cNvPr id="5" name="Rectangle 4">
            <a:extLst>
              <a:ext uri="{FF2B5EF4-FFF2-40B4-BE49-F238E27FC236}">
                <a16:creationId xmlns:a16="http://schemas.microsoft.com/office/drawing/2014/main" id="{95274A9E-D590-454E-B80A-90C4BF94DDF8}"/>
              </a:ext>
            </a:extLst>
          </p:cNvPr>
          <p:cNvSpPr/>
          <p:nvPr/>
        </p:nvSpPr>
        <p:spPr>
          <a:xfrm>
            <a:off x="457200" y="3140350"/>
            <a:ext cx="11277600" cy="3565251"/>
          </a:xfrm>
          <a:prstGeom prst="rect">
            <a:avLst/>
          </a:prstGeom>
          <a:solidFill>
            <a:srgbClr val="FFFFCC"/>
          </a:solidFill>
        </p:spPr>
        <p:txBody>
          <a:bodyPr wrap="square">
            <a:noAutofit/>
          </a:bodyPr>
          <a:lstStyle/>
          <a:p>
            <a:pPr defTabSz="274320">
              <a:spcBef>
                <a:spcPts val="600"/>
              </a:spcBef>
              <a:spcAft>
                <a:spcPts val="600"/>
              </a:spcAft>
              <a:defRPr/>
            </a:pPr>
            <a:r>
              <a:rPr lang="en-US" dirty="0">
                <a:solidFill>
                  <a:prstClr val="black"/>
                </a:solidFill>
              </a:rPr>
              <a:t>Adrenal medulla: a special sympathetic ganglion</a:t>
            </a:r>
          </a:p>
          <a:p>
            <a:pPr marL="285750" indent="-285750" defTabSz="274320">
              <a:spcBef>
                <a:spcPts val="600"/>
              </a:spcBef>
              <a:spcAft>
                <a:spcPts val="600"/>
              </a:spcAft>
              <a:buFont typeface="Wingdings" panose="05000000000000000000" pitchFamily="2" charset="2"/>
              <a:buChar char="§"/>
              <a:defRPr/>
            </a:pPr>
            <a:r>
              <a:rPr lang="en-US" dirty="0">
                <a:solidFill>
                  <a:prstClr val="black"/>
                </a:solidFill>
              </a:rPr>
              <a:t>Innervated by preganglionic sympathetic nerve which synapses with chromaffin cells (analogous to sympathetic postganglionic neurons)</a:t>
            </a:r>
          </a:p>
          <a:p>
            <a:pPr marL="285750" indent="-285750" defTabSz="274320">
              <a:spcBef>
                <a:spcPts val="600"/>
              </a:spcBef>
              <a:spcAft>
                <a:spcPts val="600"/>
              </a:spcAft>
              <a:buFont typeface="Wingdings" panose="05000000000000000000" pitchFamily="2" charset="2"/>
              <a:buChar char="§"/>
              <a:defRPr/>
            </a:pPr>
            <a:r>
              <a:rPr lang="en-US" dirty="0">
                <a:solidFill>
                  <a:prstClr val="black"/>
                </a:solidFill>
              </a:rPr>
              <a:t>Chromaffin cells release epinephrine (Epi) and norepinephrine (NE)  into blood, acting on all the tissues with adrenergic receptor expression</a:t>
            </a:r>
          </a:p>
          <a:p>
            <a:pPr marL="285750" indent="-285750" defTabSz="274320">
              <a:spcBef>
                <a:spcPts val="600"/>
              </a:spcBef>
              <a:spcAft>
                <a:spcPts val="600"/>
              </a:spcAft>
              <a:buFont typeface="Wingdings" panose="05000000000000000000" pitchFamily="2" charset="2"/>
              <a:buChar char="§"/>
              <a:defRPr/>
            </a:pPr>
            <a:r>
              <a:rPr lang="en-US" dirty="0">
                <a:solidFill>
                  <a:prstClr val="black"/>
                </a:solidFill>
              </a:rPr>
              <a:t>Epi and NE released from adrenal medulla have more extensive and long-lasting actions than NE released by sympathetic postganglionic neurons</a:t>
            </a:r>
          </a:p>
          <a:p>
            <a:pPr marL="285750" indent="-285750" defTabSz="274320">
              <a:spcBef>
                <a:spcPts val="600"/>
              </a:spcBef>
              <a:spcAft>
                <a:spcPts val="600"/>
              </a:spcAft>
              <a:buFont typeface="Wingdings" panose="05000000000000000000" pitchFamily="2" charset="2"/>
              <a:buChar char="§"/>
              <a:defRPr/>
            </a:pPr>
            <a:r>
              <a:rPr lang="en-US" b="1" dirty="0">
                <a:solidFill>
                  <a:srgbClr val="FF0000"/>
                </a:solidFill>
              </a:rPr>
              <a:t>Pheochromocytoma</a:t>
            </a:r>
            <a:r>
              <a:rPr lang="en-US" b="1" dirty="0">
                <a:solidFill>
                  <a:prstClr val="black"/>
                </a:solidFill>
              </a:rPr>
              <a:t>: </a:t>
            </a:r>
            <a:r>
              <a:rPr lang="en-US" dirty="0">
                <a:solidFill>
                  <a:prstClr val="black"/>
                </a:solidFill>
              </a:rPr>
              <a:t>most cases are chromaffin cells tumor in adrenal medulla → </a:t>
            </a:r>
            <a:r>
              <a:rPr lang="en-US" dirty="0">
                <a:solidFill>
                  <a:srgbClr val="0432FF"/>
                </a:solidFill>
              </a:rPr>
              <a:t>excessive Epi and NE production</a:t>
            </a:r>
            <a:r>
              <a:rPr lang="en-US" dirty="0">
                <a:solidFill>
                  <a:prstClr val="black"/>
                </a:solidFill>
              </a:rPr>
              <a:t>. Patients have presentations of overt sympathetic activation: headache, </a:t>
            </a:r>
            <a:r>
              <a:rPr lang="en-US" b="1" dirty="0">
                <a:solidFill>
                  <a:prstClr val="black"/>
                </a:solidFill>
              </a:rPr>
              <a:t>tachycardia, palpitations, hypertension</a:t>
            </a:r>
            <a:r>
              <a:rPr lang="en-US" dirty="0">
                <a:solidFill>
                  <a:prstClr val="black"/>
                </a:solidFill>
              </a:rPr>
              <a:t>, diaphoresis; elevated blood/urine levels of </a:t>
            </a:r>
            <a:r>
              <a:rPr lang="en-US" b="1" dirty="0">
                <a:solidFill>
                  <a:prstClr val="black"/>
                </a:solidFill>
              </a:rPr>
              <a:t>catecholamine metabolites: </a:t>
            </a:r>
            <a:r>
              <a:rPr lang="en-US" b="1" dirty="0" err="1">
                <a:solidFill>
                  <a:prstClr val="black"/>
                </a:solidFill>
              </a:rPr>
              <a:t>metanephrine</a:t>
            </a:r>
            <a:r>
              <a:rPr lang="en-US" b="1" dirty="0">
                <a:solidFill>
                  <a:prstClr val="black"/>
                </a:solidFill>
              </a:rPr>
              <a:t>, VMA</a:t>
            </a:r>
          </a:p>
          <a:p>
            <a:pPr marL="285750" indent="-285750" defTabSz="274320">
              <a:spcBef>
                <a:spcPts val="600"/>
              </a:spcBef>
              <a:spcAft>
                <a:spcPts val="600"/>
              </a:spcAft>
              <a:buFont typeface="Wingdings" panose="05000000000000000000" pitchFamily="2" charset="2"/>
              <a:buChar char="§"/>
              <a:defRPr/>
            </a:pPr>
            <a:endParaRPr lang="en-US" dirty="0">
              <a:solidFill>
                <a:prstClr val="black"/>
              </a:solidFill>
            </a:endParaRPr>
          </a:p>
        </p:txBody>
      </p:sp>
      <p:sp>
        <p:nvSpPr>
          <p:cNvPr id="6" name="TextBox 5">
            <a:extLst>
              <a:ext uri="{FF2B5EF4-FFF2-40B4-BE49-F238E27FC236}">
                <a16:creationId xmlns:a16="http://schemas.microsoft.com/office/drawing/2014/main" id="{BA706B1C-5E6A-4686-80A6-133EF31210FB}"/>
              </a:ext>
            </a:extLst>
          </p:cNvPr>
          <p:cNvSpPr txBox="1"/>
          <p:nvPr/>
        </p:nvSpPr>
        <p:spPr>
          <a:xfrm>
            <a:off x="4717500" y="76201"/>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389259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386033-C47F-49AD-AFDD-FFF077717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2" y="3546120"/>
            <a:ext cx="2405728" cy="26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B05EE8DC-8486-41DE-9180-F9CBAB62A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06078"/>
            <a:ext cx="2532408" cy="26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347EF00-A670-4DD2-BF8B-31F575986B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90" y="1283092"/>
            <a:ext cx="4314734" cy="222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F03DE54-8023-457F-B887-D41924B3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1" y="3824416"/>
            <a:ext cx="2405728" cy="26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C65133FA-0B9F-4D59-BFF7-3F3AD7F90C5E}"/>
              </a:ext>
            </a:extLst>
          </p:cNvPr>
          <p:cNvSpPr txBox="1">
            <a:spLocks/>
          </p:cNvSpPr>
          <p:nvPr/>
        </p:nvSpPr>
        <p:spPr>
          <a:xfrm>
            <a:off x="5273328" y="733496"/>
            <a:ext cx="6690073" cy="5928010"/>
          </a:xfrm>
          <a:prstGeom prst="rect">
            <a:avLst/>
          </a:prstGeom>
          <a:solidFill>
            <a:srgbClr val="FFFFCC"/>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ANS innervation of the eyes -- ANS innervates eye muscles that control pupil size and the shape of the lens</a:t>
            </a:r>
          </a:p>
          <a:p>
            <a:pPr>
              <a:buFont typeface="Wingdings" panose="05000000000000000000" pitchFamily="2" charset="2"/>
              <a:buChar char="Ø"/>
            </a:pPr>
            <a:r>
              <a:rPr lang="en-US" sz="1800" b="1" dirty="0">
                <a:solidFill>
                  <a:srgbClr val="C00000"/>
                </a:solidFill>
              </a:rPr>
              <a:t>Adrenergic stimulation: </a:t>
            </a:r>
          </a:p>
          <a:p>
            <a:pPr>
              <a:buFont typeface="Wingdings" pitchFamily="2" charset="2"/>
              <a:buChar char="§"/>
            </a:pPr>
            <a:r>
              <a:rPr lang="en-US" sz="1800" dirty="0"/>
              <a:t>Mydriasis (contraction of pupillary radial muscle which expresses </a:t>
            </a:r>
            <a:r>
              <a:rPr lang="el-GR" sz="1800" dirty="0">
                <a:solidFill>
                  <a:prstClr val="black"/>
                </a:solidFill>
              </a:rPr>
              <a:t>α</a:t>
            </a:r>
            <a:r>
              <a:rPr lang="el-GR" sz="1800" baseline="-25000" dirty="0">
                <a:solidFill>
                  <a:prstClr val="black"/>
                </a:solidFill>
              </a:rPr>
              <a:t>1 </a:t>
            </a:r>
            <a:r>
              <a:rPr lang="en-US" sz="1800" dirty="0"/>
              <a:t>receptors) </a:t>
            </a:r>
          </a:p>
          <a:p>
            <a:pPr>
              <a:buFont typeface="Wingdings" pitchFamily="2" charset="2"/>
              <a:buChar char="§"/>
            </a:pPr>
            <a:r>
              <a:rPr lang="en-US" sz="1800" dirty="0"/>
              <a:t>Accommodation for </a:t>
            </a:r>
            <a:r>
              <a:rPr lang="en-US" sz="1800" dirty="0">
                <a:solidFill>
                  <a:srgbClr val="0432FF"/>
                </a:solidFill>
              </a:rPr>
              <a:t>far vision </a:t>
            </a:r>
            <a:r>
              <a:rPr lang="en-US" sz="1800" dirty="0"/>
              <a:t>(</a:t>
            </a:r>
            <a:r>
              <a:rPr lang="en-US" sz="1800" dirty="0">
                <a:solidFill>
                  <a:prstClr val="black"/>
                </a:solidFill>
              </a:rPr>
              <a:t>ciliary muscle relaxation due to activation of </a:t>
            </a:r>
            <a:r>
              <a:rPr lang="el-GR" sz="1800" dirty="0">
                <a:solidFill>
                  <a:prstClr val="black"/>
                </a:solidFill>
              </a:rPr>
              <a:t>β</a:t>
            </a:r>
            <a:r>
              <a:rPr lang="el-GR" sz="1800" baseline="-25000" dirty="0">
                <a:solidFill>
                  <a:prstClr val="black"/>
                </a:solidFill>
              </a:rPr>
              <a:t>2</a:t>
            </a:r>
            <a:r>
              <a:rPr lang="en-US" sz="1800" dirty="0">
                <a:solidFill>
                  <a:prstClr val="black"/>
                </a:solidFill>
              </a:rPr>
              <a:t> receptors → </a:t>
            </a:r>
            <a:r>
              <a:rPr lang="en-US" sz="1800" dirty="0">
                <a:solidFill>
                  <a:srgbClr val="0432FF"/>
                </a:solidFill>
              </a:rPr>
              <a:t>more flattened lens)</a:t>
            </a:r>
          </a:p>
          <a:p>
            <a:pPr>
              <a:buFont typeface="Wingdings" pitchFamily="2" charset="2"/>
              <a:buNone/>
            </a:pPr>
            <a:endParaRPr lang="en-US" sz="1800" b="1" dirty="0">
              <a:solidFill>
                <a:srgbClr val="0432FF"/>
              </a:solidFill>
            </a:endParaRPr>
          </a:p>
          <a:p>
            <a:pPr>
              <a:buFont typeface="Wingdings" panose="05000000000000000000" pitchFamily="2" charset="2"/>
              <a:buChar char="Ø"/>
            </a:pPr>
            <a:r>
              <a:rPr lang="en-US" sz="1800" b="1" dirty="0">
                <a:solidFill>
                  <a:srgbClr val="C00000"/>
                </a:solidFill>
              </a:rPr>
              <a:t>Muscarinic stimulation: </a:t>
            </a:r>
          </a:p>
          <a:p>
            <a:pPr>
              <a:buFont typeface="Wingdings" pitchFamily="2" charset="2"/>
              <a:buChar char="§"/>
            </a:pPr>
            <a:r>
              <a:rPr lang="en-US" sz="1800" dirty="0"/>
              <a:t>Miosis (contraction of pupillary circular muscle which expresses M</a:t>
            </a:r>
            <a:r>
              <a:rPr lang="en-US" sz="1800" baseline="-25000" dirty="0"/>
              <a:t>3</a:t>
            </a:r>
            <a:r>
              <a:rPr lang="en-US" sz="1800" dirty="0"/>
              <a:t> receptors)</a:t>
            </a:r>
          </a:p>
          <a:p>
            <a:pPr>
              <a:buFont typeface="Wingdings" pitchFamily="2" charset="2"/>
              <a:buChar char="§"/>
            </a:pPr>
            <a:r>
              <a:rPr lang="en-US" sz="1800" dirty="0"/>
              <a:t>Accommodation for </a:t>
            </a:r>
            <a:r>
              <a:rPr lang="en-US" sz="1800" dirty="0">
                <a:solidFill>
                  <a:srgbClr val="0432FF"/>
                </a:solidFill>
              </a:rPr>
              <a:t>near vision </a:t>
            </a:r>
            <a:r>
              <a:rPr lang="en-US" sz="1800" dirty="0"/>
              <a:t>(ciliary </a:t>
            </a:r>
            <a:r>
              <a:rPr lang="en-US" sz="1800" dirty="0">
                <a:solidFill>
                  <a:prstClr val="black"/>
                </a:solidFill>
              </a:rPr>
              <a:t>muscle contraction due to activation of M</a:t>
            </a:r>
            <a:r>
              <a:rPr lang="en-US" sz="1800" baseline="-25000" dirty="0">
                <a:solidFill>
                  <a:prstClr val="black"/>
                </a:solidFill>
              </a:rPr>
              <a:t>3</a:t>
            </a:r>
            <a:r>
              <a:rPr lang="en-US" sz="1800" dirty="0">
                <a:solidFill>
                  <a:prstClr val="black"/>
                </a:solidFill>
              </a:rPr>
              <a:t> receptors→ </a:t>
            </a:r>
            <a:r>
              <a:rPr lang="en-US" sz="1800" dirty="0">
                <a:solidFill>
                  <a:srgbClr val="0432FF"/>
                </a:solidFill>
              </a:rPr>
              <a:t>more rounded lens</a:t>
            </a:r>
            <a:r>
              <a:rPr lang="en-US" sz="1800" dirty="0">
                <a:solidFill>
                  <a:prstClr val="black"/>
                </a:solidFill>
              </a:rPr>
              <a:t>)</a:t>
            </a:r>
          </a:p>
          <a:p>
            <a:pPr>
              <a:buFont typeface="Wingdings" pitchFamily="2" charset="2"/>
              <a:buChar char="§"/>
            </a:pPr>
            <a:endParaRPr lang="en-US" sz="1800" dirty="0"/>
          </a:p>
          <a:p>
            <a:pPr>
              <a:buFont typeface="Wingdings" panose="05000000000000000000" pitchFamily="2" charset="2"/>
              <a:buChar char="Ø"/>
            </a:pPr>
            <a:r>
              <a:rPr lang="en-US" sz="1800" b="1" dirty="0">
                <a:solidFill>
                  <a:srgbClr val="C00000"/>
                </a:solidFill>
              </a:rPr>
              <a:t>Muscarinic antagonism:</a:t>
            </a:r>
          </a:p>
          <a:p>
            <a:pPr>
              <a:buFont typeface="Wingdings" pitchFamily="2" charset="2"/>
              <a:buChar char="§"/>
            </a:pPr>
            <a:r>
              <a:rPr lang="en-US" sz="1800" dirty="0"/>
              <a:t>Mydriasis (unopposed SNS action in eye muscles controlling </a:t>
            </a:r>
            <a:r>
              <a:rPr lang="en-US" sz="1800" dirty="0">
                <a:solidFill>
                  <a:srgbClr val="0432FF"/>
                </a:solidFill>
              </a:rPr>
              <a:t>pupil size) </a:t>
            </a:r>
          </a:p>
          <a:p>
            <a:pPr>
              <a:buFont typeface="Wingdings" pitchFamily="2" charset="2"/>
              <a:buChar char="§"/>
            </a:pPr>
            <a:r>
              <a:rPr lang="en-US" sz="1800" dirty="0"/>
              <a:t>Cycloplegia (inability to focus on near objects due to paralysis of ciliary muscle)</a:t>
            </a:r>
          </a:p>
          <a:p>
            <a:pPr marL="0" indent="0">
              <a:buNone/>
            </a:pPr>
            <a:endParaRPr lang="en-US" sz="1800" dirty="0"/>
          </a:p>
          <a:p>
            <a:endParaRPr lang="en-US" sz="1800" dirty="0"/>
          </a:p>
        </p:txBody>
      </p:sp>
      <p:sp>
        <p:nvSpPr>
          <p:cNvPr id="12" name="TextBox 11">
            <a:extLst>
              <a:ext uri="{FF2B5EF4-FFF2-40B4-BE49-F238E27FC236}">
                <a16:creationId xmlns:a16="http://schemas.microsoft.com/office/drawing/2014/main" id="{01CA59FC-1FD0-459C-A511-79F57B627509}"/>
              </a:ext>
            </a:extLst>
          </p:cNvPr>
          <p:cNvSpPr txBox="1"/>
          <p:nvPr/>
        </p:nvSpPr>
        <p:spPr>
          <a:xfrm>
            <a:off x="4717500" y="76201"/>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106965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B9943-D9CA-4F5E-9E78-235A2557E609}"/>
              </a:ext>
            </a:extLst>
          </p:cNvPr>
          <p:cNvSpPr txBox="1"/>
          <p:nvPr/>
        </p:nvSpPr>
        <p:spPr>
          <a:xfrm>
            <a:off x="557336" y="762001"/>
            <a:ext cx="10988842" cy="5868273"/>
          </a:xfrm>
          <a:prstGeom prst="rect">
            <a:avLst/>
          </a:prstGeom>
          <a:solidFill>
            <a:srgbClr val="FFFFCC"/>
          </a:solidFill>
        </p:spPr>
        <p:txBody>
          <a:bodyPr wrap="none" rtlCol="0">
            <a:spAutoFit/>
          </a:bodyPr>
          <a:lstStyle/>
          <a:p>
            <a:pPr defTabSz="274320">
              <a:spcBef>
                <a:spcPts val="600"/>
              </a:spcBef>
            </a:pPr>
            <a:r>
              <a:rPr lang="en-US" sz="2000" b="1" dirty="0">
                <a:solidFill>
                  <a:srgbClr val="FF0000"/>
                </a:solidFill>
              </a:rPr>
              <a:t>ANS innervation of the </a:t>
            </a:r>
            <a:r>
              <a:rPr lang="en-US" sz="2400" b="1" dirty="0">
                <a:solidFill>
                  <a:srgbClr val="FF0000"/>
                </a:solidFill>
              </a:rPr>
              <a:t>heart</a:t>
            </a:r>
          </a:p>
          <a:p>
            <a:pPr marL="285750" indent="-285750" defTabSz="274320">
              <a:spcBef>
                <a:spcPts val="600"/>
              </a:spcBef>
              <a:buFont typeface="Wingdings" pitchFamily="2" charset="2"/>
              <a:buChar char="Ø"/>
            </a:pPr>
            <a:r>
              <a:rPr lang="en-US" sz="2000" b="1" dirty="0"/>
              <a:t>SNS stimulation</a:t>
            </a:r>
            <a:r>
              <a:rPr lang="en-US" sz="2000" dirty="0"/>
              <a:t>: </a:t>
            </a:r>
            <a:r>
              <a:rPr lang="en-US" sz="2000" dirty="0">
                <a:solidFill>
                  <a:srgbClr val="0432FF"/>
                </a:solidFill>
              </a:rPr>
              <a:t>↑ overall heart activity </a:t>
            </a:r>
            <a:r>
              <a:rPr lang="en-US" sz="2000" dirty="0"/>
              <a:t>via activating</a:t>
            </a:r>
            <a:r>
              <a:rPr lang="en-US" sz="2000" dirty="0">
                <a:solidFill>
                  <a:prstClr val="black"/>
                </a:solidFill>
              </a:rPr>
              <a:t> </a:t>
            </a:r>
            <a:r>
              <a:rPr lang="el-GR" sz="2000" dirty="0">
                <a:solidFill>
                  <a:srgbClr val="0432FF"/>
                </a:solidFill>
              </a:rPr>
              <a:t>β</a:t>
            </a:r>
            <a:r>
              <a:rPr lang="el-GR" sz="2000" baseline="-25000" dirty="0">
                <a:solidFill>
                  <a:srgbClr val="0432FF"/>
                </a:solidFill>
              </a:rPr>
              <a:t>1</a:t>
            </a:r>
            <a:r>
              <a:rPr lang="en-US" sz="2000" dirty="0">
                <a:solidFill>
                  <a:srgbClr val="0432FF"/>
                </a:solidFill>
              </a:rPr>
              <a:t> receptors</a:t>
            </a:r>
          </a:p>
          <a:p>
            <a:pPr marL="800100" lvl="1" indent="-342900" defTabSz="274320">
              <a:spcBef>
                <a:spcPts val="600"/>
              </a:spcBef>
              <a:buFont typeface="Wingdings" panose="05000000000000000000" pitchFamily="2" charset="2"/>
              <a:buChar char="§"/>
            </a:pPr>
            <a:r>
              <a:rPr lang="en-US" sz="2000" dirty="0"/>
              <a:t>Increased heart rate, velocity of AV action potential conduction, contractility</a:t>
            </a:r>
          </a:p>
          <a:p>
            <a:pPr marL="285750" indent="-285750" defTabSz="274320">
              <a:spcBef>
                <a:spcPts val="600"/>
              </a:spcBef>
              <a:buFont typeface="Wingdings" pitchFamily="2" charset="2"/>
              <a:buChar char="Ø"/>
            </a:pPr>
            <a:r>
              <a:rPr lang="en-US" sz="2000" b="1" dirty="0"/>
              <a:t>PSNS stimulation</a:t>
            </a:r>
            <a:r>
              <a:rPr lang="en-US" sz="2000" dirty="0"/>
              <a:t>: </a:t>
            </a:r>
            <a:r>
              <a:rPr lang="en-US" sz="2000" dirty="0">
                <a:solidFill>
                  <a:srgbClr val="0432FF"/>
                </a:solidFill>
              </a:rPr>
              <a:t>↓ overall heart activity </a:t>
            </a:r>
            <a:r>
              <a:rPr lang="en-US" sz="2000" dirty="0"/>
              <a:t>via activating </a:t>
            </a:r>
            <a:r>
              <a:rPr lang="en-US" sz="2000" dirty="0">
                <a:solidFill>
                  <a:srgbClr val="0432FF"/>
                </a:solidFill>
              </a:rPr>
              <a:t>M</a:t>
            </a:r>
            <a:r>
              <a:rPr lang="en-US" sz="2000" baseline="-25000" dirty="0">
                <a:solidFill>
                  <a:srgbClr val="0432FF"/>
                </a:solidFill>
              </a:rPr>
              <a:t>2</a:t>
            </a:r>
            <a:r>
              <a:rPr lang="en-US" sz="2000" dirty="0">
                <a:solidFill>
                  <a:srgbClr val="0432FF"/>
                </a:solidFill>
              </a:rPr>
              <a:t> receptors</a:t>
            </a:r>
          </a:p>
          <a:p>
            <a:pPr marL="800100" lvl="1" indent="-342900" defTabSz="274320">
              <a:spcBef>
                <a:spcPts val="600"/>
              </a:spcBef>
              <a:buFont typeface="Wingdings" panose="05000000000000000000" pitchFamily="2" charset="2"/>
              <a:buChar char="§"/>
            </a:pPr>
            <a:r>
              <a:rPr lang="en-US" sz="2000" dirty="0"/>
              <a:t>Decreased heart rate, velocity of AV action potential conduction</a:t>
            </a:r>
          </a:p>
          <a:p>
            <a:pPr lvl="1" defTabSz="274320">
              <a:spcBef>
                <a:spcPts val="600"/>
              </a:spcBef>
            </a:pPr>
            <a:endParaRPr lang="en-US" sz="2000" baseline="-25000" dirty="0"/>
          </a:p>
          <a:p>
            <a:pPr defTabSz="274320">
              <a:spcBef>
                <a:spcPts val="600"/>
              </a:spcBef>
            </a:pPr>
            <a:r>
              <a:rPr lang="en-US" sz="2000" b="1" dirty="0">
                <a:solidFill>
                  <a:srgbClr val="FF0000"/>
                </a:solidFill>
              </a:rPr>
              <a:t>ANS innervation of the </a:t>
            </a:r>
            <a:r>
              <a:rPr lang="en-US" sz="2400" b="1" dirty="0">
                <a:solidFill>
                  <a:srgbClr val="FF0000"/>
                </a:solidFill>
              </a:rPr>
              <a:t>systemic blood vessels </a:t>
            </a:r>
          </a:p>
          <a:p>
            <a:pPr marL="285750" indent="-285750" defTabSz="274320">
              <a:spcBef>
                <a:spcPts val="600"/>
              </a:spcBef>
              <a:buFont typeface="Wingdings" pitchFamily="2" charset="2"/>
              <a:buChar char="Ø"/>
            </a:pPr>
            <a:r>
              <a:rPr lang="en-US" sz="2000" b="1" dirty="0"/>
              <a:t>SNS stimulation</a:t>
            </a:r>
            <a:r>
              <a:rPr lang="en-US" sz="2000" dirty="0"/>
              <a:t>: activation of receptors on </a:t>
            </a:r>
            <a:r>
              <a:rPr lang="en-US" sz="2000" b="1" dirty="0"/>
              <a:t>vascular smooth muscle  </a:t>
            </a:r>
          </a:p>
          <a:p>
            <a:pPr marL="800100" lvl="1" indent="-342900" defTabSz="274320">
              <a:spcBef>
                <a:spcPts val="600"/>
              </a:spcBef>
              <a:buFont typeface="Wingdings" pitchFamily="2" charset="2"/>
              <a:buChar char="§"/>
            </a:pPr>
            <a:r>
              <a:rPr lang="en-US" sz="2000" dirty="0">
                <a:solidFill>
                  <a:srgbClr val="0432FF"/>
                </a:solidFill>
              </a:rPr>
              <a:t>constricts most systemic blood vessels </a:t>
            </a:r>
            <a:r>
              <a:rPr lang="en-US" sz="2000" dirty="0"/>
              <a:t>via </a:t>
            </a:r>
            <a:r>
              <a:rPr lang="el-GR" sz="2000" dirty="0"/>
              <a:t>α</a:t>
            </a:r>
            <a:r>
              <a:rPr lang="el-GR" sz="2000" baseline="-25000" dirty="0"/>
              <a:t>1</a:t>
            </a:r>
            <a:r>
              <a:rPr lang="en-US" sz="2000" baseline="-25000" dirty="0"/>
              <a:t> </a:t>
            </a:r>
            <a:r>
              <a:rPr lang="en-US" sz="2000" dirty="0"/>
              <a:t>receptor</a:t>
            </a:r>
            <a:r>
              <a:rPr lang="en-US" dirty="0">
                <a:solidFill>
                  <a:prstClr val="black"/>
                </a:solidFill>
              </a:rPr>
              <a:t>→ </a:t>
            </a:r>
            <a:r>
              <a:rPr lang="en-US" sz="2000" dirty="0"/>
              <a:t>↑ total peripheral resistance/BP</a:t>
            </a:r>
          </a:p>
          <a:p>
            <a:pPr marL="800100" lvl="1" indent="-342900" defTabSz="274320">
              <a:spcBef>
                <a:spcPts val="600"/>
              </a:spcBef>
              <a:buFont typeface="Wingdings" pitchFamily="2" charset="2"/>
              <a:buChar char="§"/>
            </a:pPr>
            <a:r>
              <a:rPr lang="en-US" sz="2000" dirty="0"/>
              <a:t>dilates blood vessels in skeletal muscle during exercise via </a:t>
            </a:r>
            <a:r>
              <a:rPr lang="el-GR" sz="2000" dirty="0">
                <a:solidFill>
                  <a:srgbClr val="0432FF"/>
                </a:solidFill>
              </a:rPr>
              <a:t>β</a:t>
            </a:r>
            <a:r>
              <a:rPr lang="en-US" sz="2000" baseline="-25000" dirty="0">
                <a:solidFill>
                  <a:srgbClr val="0432FF"/>
                </a:solidFill>
              </a:rPr>
              <a:t>2 </a:t>
            </a:r>
            <a:r>
              <a:rPr lang="en-US" sz="2000" dirty="0">
                <a:solidFill>
                  <a:srgbClr val="0432FF"/>
                </a:solidFill>
              </a:rPr>
              <a:t>receptors</a:t>
            </a:r>
            <a:r>
              <a:rPr lang="en-US" dirty="0">
                <a:solidFill>
                  <a:srgbClr val="0432FF"/>
                </a:solidFill>
              </a:rPr>
              <a:t>→ </a:t>
            </a:r>
            <a:r>
              <a:rPr lang="en-US" sz="2000" dirty="0">
                <a:solidFill>
                  <a:srgbClr val="0432FF"/>
                </a:solidFill>
              </a:rPr>
              <a:t>↑blood flow to muscle</a:t>
            </a:r>
          </a:p>
          <a:p>
            <a:pPr marL="285750" indent="-285750" defTabSz="274320">
              <a:spcBef>
                <a:spcPts val="600"/>
              </a:spcBef>
              <a:buFont typeface="Wingdings" pitchFamily="2" charset="2"/>
              <a:buChar char="Ø"/>
            </a:pPr>
            <a:r>
              <a:rPr lang="en-US" sz="2000" b="1" dirty="0"/>
              <a:t>PSNS stimulation</a:t>
            </a:r>
            <a:r>
              <a:rPr lang="en-US" sz="2000" dirty="0"/>
              <a:t>: activation of M</a:t>
            </a:r>
            <a:r>
              <a:rPr lang="en-US" sz="2000" baseline="-25000" dirty="0"/>
              <a:t>3</a:t>
            </a:r>
            <a:r>
              <a:rPr lang="en-US" sz="2000" dirty="0"/>
              <a:t> receptors on </a:t>
            </a:r>
            <a:r>
              <a:rPr lang="en-US" sz="2000" b="1" dirty="0"/>
              <a:t>vascular endothelium </a:t>
            </a:r>
            <a:r>
              <a:rPr lang="en-US" sz="2000" dirty="0"/>
              <a:t>→ </a:t>
            </a:r>
            <a:r>
              <a:rPr lang="en-US" sz="2000" dirty="0">
                <a:solidFill>
                  <a:srgbClr val="0432FF"/>
                </a:solidFill>
              </a:rPr>
              <a:t>NO → vasodilation</a:t>
            </a:r>
          </a:p>
          <a:p>
            <a:pPr defTabSz="274320">
              <a:spcBef>
                <a:spcPts val="600"/>
              </a:spcBef>
            </a:pPr>
            <a:endParaRPr lang="en-US" sz="2000" dirty="0"/>
          </a:p>
          <a:p>
            <a:pPr defTabSz="274320">
              <a:spcBef>
                <a:spcPts val="600"/>
              </a:spcBef>
            </a:pPr>
            <a:r>
              <a:rPr lang="en-US" sz="2000" b="1" dirty="0">
                <a:solidFill>
                  <a:srgbClr val="FF0000"/>
                </a:solidFill>
              </a:rPr>
              <a:t>ANS innervation of </a:t>
            </a:r>
            <a:r>
              <a:rPr lang="en-US" sz="2400" b="1" dirty="0">
                <a:solidFill>
                  <a:srgbClr val="FF0000"/>
                </a:solidFill>
              </a:rPr>
              <a:t>bronchiole </a:t>
            </a:r>
          </a:p>
          <a:p>
            <a:pPr marL="342900" indent="-342900" defTabSz="274320">
              <a:spcBef>
                <a:spcPts val="600"/>
              </a:spcBef>
              <a:buFont typeface="Wingdings" panose="05000000000000000000" pitchFamily="2" charset="2"/>
              <a:buChar char="Ø"/>
            </a:pPr>
            <a:r>
              <a:rPr lang="en-US" sz="2000" b="1" dirty="0"/>
              <a:t>SNS stimulation</a:t>
            </a:r>
            <a:r>
              <a:rPr lang="en-US" sz="2000" dirty="0"/>
              <a:t>: </a:t>
            </a:r>
            <a:r>
              <a:rPr lang="en-US" sz="2000" dirty="0">
                <a:solidFill>
                  <a:srgbClr val="0432FF"/>
                </a:solidFill>
              </a:rPr>
              <a:t>bronchial dilation </a:t>
            </a:r>
            <a:r>
              <a:rPr lang="en-US" sz="2000" dirty="0"/>
              <a:t>via activating </a:t>
            </a:r>
            <a:r>
              <a:rPr lang="el-GR" sz="2000" dirty="0">
                <a:solidFill>
                  <a:prstClr val="black"/>
                </a:solidFill>
              </a:rPr>
              <a:t>β</a:t>
            </a:r>
            <a:r>
              <a:rPr lang="en-US" sz="2000" baseline="-25000" dirty="0">
                <a:solidFill>
                  <a:prstClr val="black"/>
                </a:solidFill>
              </a:rPr>
              <a:t>2</a:t>
            </a:r>
            <a:r>
              <a:rPr lang="en-US" sz="2000" dirty="0"/>
              <a:t> receptors in smooth muscle</a:t>
            </a:r>
          </a:p>
          <a:p>
            <a:pPr marL="342900" indent="-342900" defTabSz="274320">
              <a:spcBef>
                <a:spcPts val="600"/>
              </a:spcBef>
              <a:buFont typeface="Wingdings" panose="05000000000000000000" pitchFamily="2" charset="2"/>
              <a:buChar char="Ø"/>
            </a:pPr>
            <a:r>
              <a:rPr lang="en-US" sz="2000" b="1" dirty="0"/>
              <a:t>PSNS stimulation</a:t>
            </a:r>
            <a:r>
              <a:rPr lang="en-US" sz="2000" dirty="0"/>
              <a:t>: </a:t>
            </a:r>
            <a:r>
              <a:rPr lang="en-US" sz="2000" dirty="0">
                <a:solidFill>
                  <a:srgbClr val="0432FF"/>
                </a:solidFill>
              </a:rPr>
              <a:t>bronchial constriction </a:t>
            </a:r>
            <a:r>
              <a:rPr lang="en-US" sz="2000" dirty="0"/>
              <a:t>via activating M</a:t>
            </a:r>
            <a:r>
              <a:rPr lang="en-US" sz="2000" baseline="-25000" dirty="0"/>
              <a:t>3 </a:t>
            </a:r>
            <a:r>
              <a:rPr lang="en-US" sz="2000" dirty="0"/>
              <a:t>receptors in smooth muscle</a:t>
            </a:r>
          </a:p>
        </p:txBody>
      </p:sp>
      <p:sp>
        <p:nvSpPr>
          <p:cNvPr id="5" name="TextBox 4">
            <a:extLst>
              <a:ext uri="{FF2B5EF4-FFF2-40B4-BE49-F238E27FC236}">
                <a16:creationId xmlns:a16="http://schemas.microsoft.com/office/drawing/2014/main" id="{BEA36229-BE3B-47B8-B738-BFDCFCF9F889}"/>
              </a:ext>
            </a:extLst>
          </p:cNvPr>
          <p:cNvSpPr txBox="1"/>
          <p:nvPr/>
        </p:nvSpPr>
        <p:spPr>
          <a:xfrm>
            <a:off x="4717500" y="76201"/>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124362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9D061-89A7-4D38-BF8A-58B403412E47}"/>
              </a:ext>
            </a:extLst>
          </p:cNvPr>
          <p:cNvSpPr txBox="1"/>
          <p:nvPr/>
        </p:nvSpPr>
        <p:spPr>
          <a:xfrm>
            <a:off x="800100" y="838200"/>
            <a:ext cx="10629900" cy="5016758"/>
          </a:xfrm>
          <a:prstGeom prst="rect">
            <a:avLst/>
          </a:prstGeom>
          <a:solidFill>
            <a:srgbClr val="FFFFCC"/>
          </a:solidFill>
        </p:spPr>
        <p:txBody>
          <a:bodyPr wrap="square" rtlCol="0">
            <a:spAutoFit/>
          </a:bodyPr>
          <a:lstStyle/>
          <a:p>
            <a:pPr defTabSz="274320">
              <a:spcBef>
                <a:spcPts val="600"/>
              </a:spcBef>
              <a:spcAft>
                <a:spcPts val="600"/>
              </a:spcAft>
            </a:pPr>
            <a:r>
              <a:rPr lang="en-US" sz="2000" b="1" dirty="0">
                <a:solidFill>
                  <a:srgbClr val="FF0000"/>
                </a:solidFill>
              </a:rPr>
              <a:t>ANS innervation of the GI system</a:t>
            </a:r>
          </a:p>
          <a:p>
            <a:pPr marL="285750" indent="-285750" defTabSz="274320">
              <a:spcBef>
                <a:spcPts val="600"/>
              </a:spcBef>
              <a:spcAft>
                <a:spcPts val="600"/>
              </a:spcAft>
              <a:buFont typeface="Wingdings" pitchFamily="2" charset="2"/>
              <a:buChar char="Ø"/>
            </a:pPr>
            <a:r>
              <a:rPr lang="en-US" sz="2000" b="1" dirty="0"/>
              <a:t>PSNS stimulation</a:t>
            </a:r>
            <a:r>
              <a:rPr lang="en-US" sz="2000" dirty="0"/>
              <a:t>:</a:t>
            </a:r>
            <a:r>
              <a:rPr lang="en-US" sz="2000" dirty="0">
                <a:solidFill>
                  <a:srgbClr val="0432FF"/>
                </a:solidFill>
              </a:rPr>
              <a:t>↑ overall GI activity </a:t>
            </a:r>
            <a:r>
              <a:rPr lang="en-US" sz="2000" dirty="0"/>
              <a:t>via activating M</a:t>
            </a:r>
            <a:r>
              <a:rPr lang="en-US" sz="2000" baseline="-25000" dirty="0"/>
              <a:t>3</a:t>
            </a:r>
            <a:r>
              <a:rPr lang="en-US" sz="2000" dirty="0"/>
              <a:t> receptors</a:t>
            </a:r>
          </a:p>
          <a:p>
            <a:pPr marL="800100" lvl="1" indent="-342900" defTabSz="274320">
              <a:spcBef>
                <a:spcPts val="600"/>
              </a:spcBef>
              <a:spcAft>
                <a:spcPts val="600"/>
              </a:spcAft>
              <a:buFont typeface="Wingdings" panose="05000000000000000000" pitchFamily="2" charset="2"/>
              <a:buChar char="§"/>
            </a:pPr>
            <a:r>
              <a:rPr lang="en-US" sz="2000" dirty="0"/>
              <a:t>Muscle contraction in GI wall; Relaxation of sphincters; </a:t>
            </a:r>
            <a:r>
              <a:rPr lang="en-US" sz="2000" dirty="0">
                <a:solidFill>
                  <a:srgbClr val="0432FF"/>
                </a:solidFill>
              </a:rPr>
              <a:t>Secretion of GI glands</a:t>
            </a:r>
          </a:p>
          <a:p>
            <a:pPr marL="285750" indent="-285750" defTabSz="274320">
              <a:spcBef>
                <a:spcPts val="600"/>
              </a:spcBef>
              <a:spcAft>
                <a:spcPts val="600"/>
              </a:spcAft>
              <a:buFont typeface="Wingdings" pitchFamily="2" charset="2"/>
              <a:buChar char="Ø"/>
            </a:pPr>
            <a:r>
              <a:rPr lang="en-US" sz="2000" b="1" dirty="0"/>
              <a:t>SNS stimulation</a:t>
            </a:r>
            <a:r>
              <a:rPr lang="en-US" sz="2000" dirty="0"/>
              <a:t>: </a:t>
            </a:r>
            <a:r>
              <a:rPr lang="en-US" sz="2000" dirty="0">
                <a:solidFill>
                  <a:srgbClr val="0432FF"/>
                </a:solidFill>
              </a:rPr>
              <a:t>↓GI activity</a:t>
            </a:r>
            <a:r>
              <a:rPr lang="el-GR" sz="2000" dirty="0">
                <a:solidFill>
                  <a:prstClr val="black"/>
                </a:solidFill>
              </a:rPr>
              <a:t> </a:t>
            </a:r>
            <a:r>
              <a:rPr lang="en-US" sz="2000" dirty="0">
                <a:solidFill>
                  <a:prstClr val="black"/>
                </a:solidFill>
              </a:rPr>
              <a:t>via activating various receptors (</a:t>
            </a:r>
            <a:r>
              <a:rPr lang="el-GR" sz="2000" dirty="0">
                <a:solidFill>
                  <a:prstClr val="black"/>
                </a:solidFill>
              </a:rPr>
              <a:t>α</a:t>
            </a:r>
            <a:r>
              <a:rPr lang="el-GR" sz="2000" baseline="-25000" dirty="0">
                <a:solidFill>
                  <a:prstClr val="black"/>
                </a:solidFill>
              </a:rPr>
              <a:t>2</a:t>
            </a:r>
            <a:r>
              <a:rPr lang="el-GR" sz="2000" dirty="0">
                <a:solidFill>
                  <a:prstClr val="black"/>
                </a:solidFill>
              </a:rPr>
              <a:t>, β</a:t>
            </a:r>
            <a:r>
              <a:rPr lang="el-GR" sz="2000" baseline="-25000" dirty="0">
                <a:solidFill>
                  <a:prstClr val="black"/>
                </a:solidFill>
              </a:rPr>
              <a:t>2</a:t>
            </a:r>
            <a:r>
              <a:rPr lang="en-US" sz="2000" baseline="-25000" dirty="0">
                <a:solidFill>
                  <a:prstClr val="black"/>
                </a:solidFill>
              </a:rPr>
              <a:t>, </a:t>
            </a:r>
            <a:r>
              <a:rPr lang="el-GR" sz="2000" dirty="0">
                <a:solidFill>
                  <a:prstClr val="black"/>
                </a:solidFill>
              </a:rPr>
              <a:t>α</a:t>
            </a:r>
            <a:r>
              <a:rPr lang="en-US" sz="2000" baseline="-25000" dirty="0">
                <a:solidFill>
                  <a:prstClr val="black"/>
                </a:solidFill>
              </a:rPr>
              <a:t>1</a:t>
            </a:r>
            <a:r>
              <a:rPr lang="en-US" sz="2000" dirty="0">
                <a:solidFill>
                  <a:prstClr val="black"/>
                </a:solidFill>
              </a:rPr>
              <a:t>)</a:t>
            </a:r>
          </a:p>
          <a:p>
            <a:pPr marL="800100" lvl="1" indent="-342900" defTabSz="274320">
              <a:spcBef>
                <a:spcPts val="600"/>
              </a:spcBef>
              <a:spcAft>
                <a:spcPts val="600"/>
              </a:spcAft>
              <a:buFont typeface="Wingdings" panose="05000000000000000000" pitchFamily="2" charset="2"/>
              <a:buChar char="§"/>
            </a:pPr>
            <a:r>
              <a:rPr lang="en-US" sz="2000" dirty="0">
                <a:solidFill>
                  <a:prstClr val="black"/>
                </a:solidFill>
              </a:rPr>
              <a:t>Relaxation of GI wall via activating </a:t>
            </a:r>
            <a:r>
              <a:rPr lang="el-GR" sz="2000" dirty="0">
                <a:solidFill>
                  <a:prstClr val="black"/>
                </a:solidFill>
              </a:rPr>
              <a:t>α</a:t>
            </a:r>
            <a:r>
              <a:rPr lang="el-GR" sz="2000" baseline="-25000" dirty="0">
                <a:solidFill>
                  <a:prstClr val="black"/>
                </a:solidFill>
              </a:rPr>
              <a:t>2</a:t>
            </a:r>
            <a:r>
              <a:rPr lang="el-GR" sz="2000" dirty="0">
                <a:solidFill>
                  <a:prstClr val="black"/>
                </a:solidFill>
              </a:rPr>
              <a:t>, β</a:t>
            </a:r>
            <a:r>
              <a:rPr lang="el-GR" sz="2000" baseline="-25000" dirty="0">
                <a:solidFill>
                  <a:prstClr val="black"/>
                </a:solidFill>
              </a:rPr>
              <a:t>2</a:t>
            </a:r>
            <a:r>
              <a:rPr lang="en-US" sz="2000" baseline="-25000" dirty="0">
                <a:solidFill>
                  <a:prstClr val="black"/>
                </a:solidFill>
              </a:rPr>
              <a:t>; </a:t>
            </a:r>
            <a:r>
              <a:rPr lang="en-US" sz="2000" dirty="0">
                <a:solidFill>
                  <a:prstClr val="black"/>
                </a:solidFill>
              </a:rPr>
              <a:t>contraction of sphincter via activating</a:t>
            </a:r>
            <a:r>
              <a:rPr lang="el-GR" sz="2000" dirty="0">
                <a:solidFill>
                  <a:prstClr val="black"/>
                </a:solidFill>
              </a:rPr>
              <a:t> α</a:t>
            </a:r>
            <a:r>
              <a:rPr lang="en-US" sz="2000" baseline="-25000" dirty="0">
                <a:solidFill>
                  <a:prstClr val="black"/>
                </a:solidFill>
              </a:rPr>
              <a:t>1 </a:t>
            </a:r>
            <a:r>
              <a:rPr lang="en-US" sz="2000" dirty="0">
                <a:solidFill>
                  <a:prstClr val="black"/>
                </a:solidFill>
              </a:rPr>
              <a:t>receptors</a:t>
            </a:r>
            <a:endParaRPr lang="en-US" sz="2000" dirty="0"/>
          </a:p>
          <a:p>
            <a:pPr defTabSz="274320">
              <a:spcBef>
                <a:spcPts val="600"/>
              </a:spcBef>
              <a:spcAft>
                <a:spcPts val="600"/>
              </a:spcAft>
            </a:pPr>
            <a:r>
              <a:rPr lang="en-US" sz="2000" b="1" dirty="0">
                <a:solidFill>
                  <a:srgbClr val="FF0000"/>
                </a:solidFill>
              </a:rPr>
              <a:t>ANS innervation of bladder </a:t>
            </a:r>
          </a:p>
          <a:p>
            <a:pPr marL="342900" indent="-342900" defTabSz="274320">
              <a:spcBef>
                <a:spcPts val="600"/>
              </a:spcBef>
              <a:spcAft>
                <a:spcPts val="600"/>
              </a:spcAft>
              <a:buFont typeface="Wingdings" panose="05000000000000000000" pitchFamily="2" charset="2"/>
              <a:buChar char="Ø"/>
            </a:pPr>
            <a:r>
              <a:rPr lang="en-US" sz="2000" b="1" dirty="0">
                <a:solidFill>
                  <a:prstClr val="black"/>
                </a:solidFill>
              </a:rPr>
              <a:t>PSNS stimulation</a:t>
            </a:r>
            <a:r>
              <a:rPr lang="en-US" sz="2000" dirty="0">
                <a:solidFill>
                  <a:prstClr val="black"/>
                </a:solidFill>
              </a:rPr>
              <a:t>:</a:t>
            </a:r>
            <a:r>
              <a:rPr lang="en-US" sz="2000" dirty="0">
                <a:solidFill>
                  <a:srgbClr val="0432FF"/>
                </a:solidFill>
              </a:rPr>
              <a:t>↑ urination</a:t>
            </a:r>
            <a:r>
              <a:rPr lang="en-US" sz="2000" dirty="0">
                <a:solidFill>
                  <a:prstClr val="black"/>
                </a:solidFill>
              </a:rPr>
              <a:t> via activating M</a:t>
            </a:r>
            <a:r>
              <a:rPr lang="en-US" sz="2000" baseline="-25000" dirty="0">
                <a:solidFill>
                  <a:prstClr val="black"/>
                </a:solidFill>
              </a:rPr>
              <a:t>3 </a:t>
            </a:r>
            <a:r>
              <a:rPr lang="en-US" sz="2000" dirty="0">
                <a:solidFill>
                  <a:prstClr val="black"/>
                </a:solidFill>
              </a:rPr>
              <a:t>receptors</a:t>
            </a:r>
          </a:p>
          <a:p>
            <a:pPr marL="800100" lvl="1" indent="-342900" defTabSz="274320">
              <a:spcBef>
                <a:spcPts val="600"/>
              </a:spcBef>
              <a:spcAft>
                <a:spcPts val="600"/>
              </a:spcAft>
              <a:buFont typeface="Wingdings" panose="05000000000000000000" pitchFamily="2" charset="2"/>
              <a:buChar char="§"/>
            </a:pPr>
            <a:r>
              <a:rPr lang="en-US" sz="2000" dirty="0">
                <a:solidFill>
                  <a:prstClr val="black"/>
                </a:solidFill>
              </a:rPr>
              <a:t>Contraction of bladder wall, detrusor muscle; </a:t>
            </a:r>
            <a:r>
              <a:rPr lang="en-US" sz="2000" dirty="0">
                <a:solidFill>
                  <a:srgbClr val="0432FF"/>
                </a:solidFill>
              </a:rPr>
              <a:t>Relaxation of Sphincter </a:t>
            </a:r>
          </a:p>
          <a:p>
            <a:pPr marL="342900" indent="-342900" defTabSz="274320">
              <a:spcBef>
                <a:spcPts val="600"/>
              </a:spcBef>
              <a:spcAft>
                <a:spcPts val="600"/>
              </a:spcAft>
              <a:buFont typeface="Wingdings" panose="05000000000000000000" pitchFamily="2" charset="2"/>
              <a:buChar char="Ø"/>
            </a:pPr>
            <a:r>
              <a:rPr lang="en-US" sz="2000" b="1" dirty="0">
                <a:solidFill>
                  <a:prstClr val="black"/>
                </a:solidFill>
              </a:rPr>
              <a:t>SNS stimulation</a:t>
            </a:r>
            <a:r>
              <a:rPr lang="en-US" sz="2000" dirty="0">
                <a:solidFill>
                  <a:prstClr val="black"/>
                </a:solidFill>
              </a:rPr>
              <a:t>: </a:t>
            </a:r>
            <a:r>
              <a:rPr lang="en-US" sz="2000" dirty="0">
                <a:solidFill>
                  <a:srgbClr val="0432FF"/>
                </a:solidFill>
              </a:rPr>
              <a:t>↓ urination </a:t>
            </a:r>
          </a:p>
          <a:p>
            <a:pPr marL="800100" lvl="1" indent="-342900" defTabSz="274320">
              <a:spcBef>
                <a:spcPts val="600"/>
              </a:spcBef>
              <a:spcAft>
                <a:spcPts val="600"/>
              </a:spcAft>
              <a:buFont typeface="Wingdings" panose="05000000000000000000" pitchFamily="2" charset="2"/>
              <a:buChar char="§"/>
            </a:pPr>
            <a:r>
              <a:rPr lang="en-US" sz="2000" dirty="0">
                <a:solidFill>
                  <a:prstClr val="black"/>
                </a:solidFill>
              </a:rPr>
              <a:t>Relaxation of bladder wall and detrusor muscle via activating </a:t>
            </a:r>
            <a:r>
              <a:rPr lang="el-GR" sz="2000" dirty="0">
                <a:solidFill>
                  <a:prstClr val="black"/>
                </a:solidFill>
              </a:rPr>
              <a:t>β</a:t>
            </a:r>
            <a:r>
              <a:rPr lang="el-GR" sz="2000" baseline="-25000" dirty="0">
                <a:solidFill>
                  <a:prstClr val="black"/>
                </a:solidFill>
              </a:rPr>
              <a:t>2</a:t>
            </a:r>
            <a:r>
              <a:rPr lang="en-US" sz="2000" baseline="-25000" dirty="0">
                <a:solidFill>
                  <a:prstClr val="black"/>
                </a:solidFill>
              </a:rPr>
              <a:t> </a:t>
            </a:r>
            <a:r>
              <a:rPr lang="en-US" sz="2000" dirty="0">
                <a:solidFill>
                  <a:prstClr val="black"/>
                </a:solidFill>
              </a:rPr>
              <a:t>receptors</a:t>
            </a:r>
          </a:p>
          <a:p>
            <a:pPr marL="800100" lvl="1" indent="-342900" defTabSz="274320">
              <a:spcBef>
                <a:spcPts val="600"/>
              </a:spcBef>
              <a:spcAft>
                <a:spcPts val="600"/>
              </a:spcAft>
              <a:buFont typeface="Wingdings" panose="05000000000000000000" pitchFamily="2" charset="2"/>
              <a:buChar char="§"/>
            </a:pPr>
            <a:r>
              <a:rPr lang="en-US" sz="2000" dirty="0">
                <a:solidFill>
                  <a:prstClr val="black"/>
                </a:solidFill>
              </a:rPr>
              <a:t>Contraction of sphincter via activating </a:t>
            </a:r>
            <a:r>
              <a:rPr lang="el-GR" sz="2000" dirty="0">
                <a:solidFill>
                  <a:prstClr val="black"/>
                </a:solidFill>
              </a:rPr>
              <a:t>α</a:t>
            </a:r>
            <a:r>
              <a:rPr lang="en-US" sz="2000" baseline="-25000" dirty="0">
                <a:solidFill>
                  <a:prstClr val="black"/>
                </a:solidFill>
              </a:rPr>
              <a:t>1 </a:t>
            </a:r>
            <a:r>
              <a:rPr lang="en-US" sz="2000" dirty="0">
                <a:solidFill>
                  <a:prstClr val="black"/>
                </a:solidFill>
              </a:rPr>
              <a:t>receptors</a:t>
            </a:r>
          </a:p>
        </p:txBody>
      </p:sp>
      <p:sp>
        <p:nvSpPr>
          <p:cNvPr id="4" name="TextBox 3">
            <a:extLst>
              <a:ext uri="{FF2B5EF4-FFF2-40B4-BE49-F238E27FC236}">
                <a16:creationId xmlns:a16="http://schemas.microsoft.com/office/drawing/2014/main" id="{F870BED2-CA55-4453-A7C6-7F86A53C0B9A}"/>
              </a:ext>
            </a:extLst>
          </p:cNvPr>
          <p:cNvSpPr txBox="1"/>
          <p:nvPr/>
        </p:nvSpPr>
        <p:spPr>
          <a:xfrm>
            <a:off x="4717500" y="147936"/>
            <a:ext cx="2292901" cy="461665"/>
          </a:xfrm>
          <a:prstGeom prst="rect">
            <a:avLst/>
          </a:prstGeom>
          <a:solidFill>
            <a:schemeClr val="accent4"/>
          </a:solidFill>
        </p:spPr>
        <p:txBody>
          <a:bodyPr wrap="square" rtlCol="0">
            <a:spAutoFit/>
          </a:bodyPr>
          <a:lstStyle/>
          <a:p>
            <a:pPr algn="ctr"/>
            <a:r>
              <a:rPr lang="en-US" sz="2400" b="1" dirty="0">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483305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058AF-9690-D667-2914-BDA5CD0D4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EA822-BD1D-1661-1787-0E2A99FAD5E6}"/>
              </a:ext>
            </a:extLst>
          </p:cNvPr>
          <p:cNvSpPr>
            <a:spLocks noGrp="1"/>
          </p:cNvSpPr>
          <p:nvPr>
            <p:ph type="title"/>
          </p:nvPr>
        </p:nvSpPr>
        <p:spPr>
          <a:xfrm>
            <a:off x="0" y="3052762"/>
            <a:ext cx="12192000" cy="752475"/>
          </a:xfrm>
        </p:spPr>
        <p:txBody>
          <a:bodyPr>
            <a:normAutofit fontScale="90000"/>
          </a:bodyPr>
          <a:lstStyle/>
          <a:p>
            <a:pPr algn="ctr"/>
            <a:r>
              <a:rPr lang="en-US" dirty="0"/>
              <a:t>OMED 540 (Block 2, Physiology)</a:t>
            </a:r>
            <a:br>
              <a:rPr lang="en-US" dirty="0"/>
            </a:br>
            <a:r>
              <a:rPr lang="en-US" dirty="0"/>
              <a:t>Lecture 5-6: Synaptic Transmission</a:t>
            </a:r>
          </a:p>
        </p:txBody>
      </p:sp>
    </p:spTree>
    <p:extLst>
      <p:ext uri="{BB962C8B-B14F-4D97-AF65-F5344CB8AC3E}">
        <p14:creationId xmlns:p14="http://schemas.microsoft.com/office/powerpoint/2010/main" val="217042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704B8-EC3C-48EF-B69C-8D9818700BA0}"/>
              </a:ext>
            </a:extLst>
          </p:cNvPr>
          <p:cNvSpPr txBox="1"/>
          <p:nvPr/>
        </p:nvSpPr>
        <p:spPr>
          <a:xfrm>
            <a:off x="4343400" y="2286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
        <p:nvSpPr>
          <p:cNvPr id="3" name="TextBox 2">
            <a:extLst>
              <a:ext uri="{FF2B5EF4-FFF2-40B4-BE49-F238E27FC236}">
                <a16:creationId xmlns:a16="http://schemas.microsoft.com/office/drawing/2014/main" id="{3E54B81B-7C53-4842-8367-3B240348D24B}"/>
              </a:ext>
            </a:extLst>
          </p:cNvPr>
          <p:cNvSpPr txBox="1"/>
          <p:nvPr/>
        </p:nvSpPr>
        <p:spPr>
          <a:xfrm>
            <a:off x="381002" y="1066801"/>
            <a:ext cx="11429999" cy="5257800"/>
          </a:xfrm>
          <a:prstGeom prst="rect">
            <a:avLst/>
          </a:prstGeom>
          <a:solidFill>
            <a:schemeClr val="accent3">
              <a:lumMod val="20000"/>
              <a:lumOff val="80000"/>
            </a:schemeClr>
          </a:solidFill>
        </p:spPr>
        <p:txBody>
          <a:bodyPr wrap="square" rtlCol="0">
            <a:noAutofit/>
          </a:bodyPr>
          <a:lstStyle/>
          <a:p>
            <a:pPr>
              <a:spcBef>
                <a:spcPts val="600"/>
              </a:spcBef>
            </a:pPr>
            <a:r>
              <a:rPr lang="en-US" sz="2000" dirty="0"/>
              <a:t>Two types of synapses:</a:t>
            </a:r>
          </a:p>
          <a:p>
            <a:pPr>
              <a:spcBef>
                <a:spcPts val="600"/>
              </a:spcBef>
            </a:pPr>
            <a:endParaRPr lang="en-US" sz="2000" dirty="0"/>
          </a:p>
          <a:p>
            <a:pPr>
              <a:spcBef>
                <a:spcPts val="600"/>
              </a:spcBef>
            </a:pPr>
            <a:r>
              <a:rPr lang="en-US" sz="2000" b="1" dirty="0"/>
              <a:t>Electrical synapse</a:t>
            </a:r>
            <a:r>
              <a:rPr lang="en-US" sz="2000" dirty="0"/>
              <a:t>: fast and bidirectional signal transmission with minimal synaptic delay</a:t>
            </a:r>
          </a:p>
          <a:p>
            <a:pPr>
              <a:spcBef>
                <a:spcPts val="600"/>
              </a:spcBef>
            </a:pPr>
            <a:endParaRPr lang="en-US" sz="2000" dirty="0"/>
          </a:p>
          <a:p>
            <a:pPr>
              <a:spcBef>
                <a:spcPts val="600"/>
              </a:spcBef>
            </a:pPr>
            <a:r>
              <a:rPr lang="en-US" sz="2000" b="1" dirty="0"/>
              <a:t>Chemical synapse</a:t>
            </a:r>
            <a:r>
              <a:rPr lang="en-US" sz="2000" dirty="0"/>
              <a:t>: generally unidirectional, slow and involving multiple steps</a:t>
            </a:r>
          </a:p>
          <a:p>
            <a:pPr>
              <a:spcBef>
                <a:spcPts val="600"/>
              </a:spcBef>
            </a:pPr>
            <a:endParaRPr lang="en-US" sz="2000" dirty="0"/>
          </a:p>
          <a:p>
            <a:pPr>
              <a:spcBef>
                <a:spcPts val="600"/>
              </a:spcBef>
            </a:pPr>
            <a:r>
              <a:rPr lang="en-US" sz="2000" b="1" dirty="0">
                <a:solidFill>
                  <a:srgbClr val="C00000"/>
                </a:solidFill>
              </a:rPr>
              <a:t>1. Steps of chemical synapses in sequential order:</a:t>
            </a:r>
          </a:p>
          <a:p>
            <a:pPr>
              <a:spcBef>
                <a:spcPts val="600"/>
              </a:spcBef>
            </a:pPr>
            <a:endParaRPr lang="en-US" sz="2000" dirty="0"/>
          </a:p>
          <a:p>
            <a:pPr defTabSz="457200">
              <a:spcBef>
                <a:spcPts val="600"/>
              </a:spcBef>
            </a:pPr>
            <a:r>
              <a:rPr lang="en-US" sz="2000" dirty="0"/>
              <a:t>	Action potential arrival on presynaptic membrane → open of voltage-gated Ca</a:t>
            </a:r>
            <a:r>
              <a:rPr lang="en-US" sz="2000" baseline="30000" dirty="0"/>
              <a:t>2+ </a:t>
            </a:r>
            <a:r>
              <a:rPr lang="en-US" sz="2000" dirty="0"/>
              <a:t>channels </a:t>
            </a:r>
            <a:r>
              <a:rPr lang="en-US" sz="2000" dirty="0">
                <a:solidFill>
                  <a:prstClr val="black"/>
                </a:solidFill>
              </a:rPr>
              <a:t>→ </a:t>
            </a:r>
            <a:r>
              <a:rPr lang="en-US" sz="2000" dirty="0"/>
              <a:t>Ca</a:t>
            </a:r>
            <a:r>
              <a:rPr lang="en-US" sz="2000" baseline="30000" dirty="0"/>
              <a:t>2+ </a:t>
            </a:r>
            <a:r>
              <a:rPr lang="en-US" sz="2000" dirty="0"/>
              <a:t>influx 	</a:t>
            </a:r>
            <a:r>
              <a:rPr lang="en-US" sz="2000" dirty="0">
                <a:solidFill>
                  <a:prstClr val="black"/>
                </a:solidFill>
              </a:rPr>
              <a:t>→ elevation of intracellular [Ca</a:t>
            </a:r>
            <a:r>
              <a:rPr lang="en-US" sz="2000" baseline="30000" dirty="0">
                <a:solidFill>
                  <a:prstClr val="black"/>
                </a:solidFill>
              </a:rPr>
              <a:t>2+</a:t>
            </a:r>
            <a:r>
              <a:rPr lang="en-US" sz="2000" dirty="0">
                <a:solidFill>
                  <a:prstClr val="black"/>
                </a:solidFill>
              </a:rPr>
              <a:t>] → </a:t>
            </a:r>
            <a:r>
              <a:rPr lang="en-US" sz="2000" dirty="0"/>
              <a:t>release of neurotransmitter from presynaptic terminal</a:t>
            </a:r>
          </a:p>
          <a:p>
            <a:pPr defTabSz="457200">
              <a:spcBef>
                <a:spcPts val="600"/>
              </a:spcBef>
            </a:pPr>
            <a:r>
              <a:rPr lang="en-US" sz="2000" dirty="0">
                <a:solidFill>
                  <a:prstClr val="black"/>
                </a:solidFill>
              </a:rPr>
              <a:t>	→ binding of neuro</a:t>
            </a:r>
            <a:r>
              <a:rPr lang="en-US" sz="2000" dirty="0"/>
              <a:t>transmitter to postsynaptic receptors </a:t>
            </a:r>
            <a:r>
              <a:rPr lang="en-US" sz="2000" dirty="0">
                <a:solidFill>
                  <a:prstClr val="black"/>
                </a:solidFill>
              </a:rPr>
              <a:t>→ open or closure of ions channels, or 2</a:t>
            </a:r>
            <a:r>
              <a:rPr lang="en-US" sz="2000" baseline="30000" dirty="0">
                <a:solidFill>
                  <a:prstClr val="black"/>
                </a:solidFill>
              </a:rPr>
              <a:t>nd</a:t>
            </a:r>
            <a:r>
              <a:rPr lang="en-US" sz="2000" dirty="0">
                <a:solidFill>
                  <a:prstClr val="black"/>
                </a:solidFill>
              </a:rPr>
              <a:t> 	messenger levels changes</a:t>
            </a:r>
            <a:r>
              <a:rPr lang="en-US" sz="2000" dirty="0"/>
              <a:t> </a:t>
            </a:r>
            <a:r>
              <a:rPr lang="en-US" sz="2000" dirty="0">
                <a:solidFill>
                  <a:prstClr val="black"/>
                </a:solidFill>
              </a:rPr>
              <a:t>→ postsynaptic cell membrane potential change (depolarization-EPSP, or 	hyperpolarization-IPSP) or other responses → termination of transmission via </a:t>
            </a:r>
            <a:r>
              <a:rPr lang="en-US" sz="2000" dirty="0"/>
              <a:t>clearance of 	neurotransmitters</a:t>
            </a:r>
          </a:p>
          <a:p>
            <a:pPr>
              <a:spcBef>
                <a:spcPts val="600"/>
              </a:spcBef>
            </a:pPr>
            <a:r>
              <a:rPr lang="en-US" sz="2000" dirty="0"/>
              <a:t> 			</a:t>
            </a:r>
          </a:p>
        </p:txBody>
      </p:sp>
    </p:spTree>
    <p:extLst>
      <p:ext uri="{BB962C8B-B14F-4D97-AF65-F5344CB8AC3E}">
        <p14:creationId xmlns:p14="http://schemas.microsoft.com/office/powerpoint/2010/main" val="266994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7452" y="685800"/>
            <a:ext cx="3844238" cy="5924422"/>
          </a:xfrm>
        </p:spPr>
      </p:pic>
      <p:sp>
        <p:nvSpPr>
          <p:cNvPr id="2" name="Title 1"/>
          <p:cNvSpPr>
            <a:spLocks noGrp="1"/>
          </p:cNvSpPr>
          <p:nvPr>
            <p:ph type="title"/>
          </p:nvPr>
        </p:nvSpPr>
        <p:spPr>
          <a:xfrm>
            <a:off x="0" y="0"/>
            <a:ext cx="11578814" cy="685800"/>
          </a:xfrm>
        </p:spPr>
        <p:txBody>
          <a:bodyPr>
            <a:normAutofit/>
          </a:bodyPr>
          <a:lstStyle/>
          <a:p>
            <a:r>
              <a:rPr lang="en-US" sz="4000" dirty="0"/>
              <a:t>Parts of a Neuron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74" y="2772027"/>
            <a:ext cx="4354558" cy="3464475"/>
          </a:xfrm>
          <a:prstGeom prst="rect">
            <a:avLst/>
          </a:prstGeom>
        </p:spPr>
      </p:pic>
      <p:sp>
        <p:nvSpPr>
          <p:cNvPr id="7" name="TextBox 6"/>
          <p:cNvSpPr txBox="1"/>
          <p:nvPr/>
        </p:nvSpPr>
        <p:spPr>
          <a:xfrm>
            <a:off x="125974" y="6236502"/>
            <a:ext cx="4265051" cy="461665"/>
          </a:xfrm>
          <a:prstGeom prst="rect">
            <a:avLst/>
          </a:prstGeom>
          <a:noFill/>
        </p:spPr>
        <p:txBody>
          <a:bodyPr wrap="square" rtlCol="0">
            <a:spAutoFit/>
          </a:bodyPr>
          <a:lstStyle/>
          <a:p>
            <a:r>
              <a:rPr lang="en-US" sz="1200" i="1" dirty="0"/>
              <a:t>Nissl substance (Nissl bodies): variously-sized clumps of ribosomes in rough endoplasmic reticulum and free ribosomes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436" y="2105025"/>
            <a:ext cx="4748564" cy="3729990"/>
          </a:xfrm>
          <a:prstGeom prst="rect">
            <a:avLst/>
          </a:prstGeom>
        </p:spPr>
      </p:pic>
    </p:spTree>
    <p:extLst>
      <p:ext uri="{BB962C8B-B14F-4D97-AF65-F5344CB8AC3E}">
        <p14:creationId xmlns:p14="http://schemas.microsoft.com/office/powerpoint/2010/main" val="1070342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4B81B-7C53-4842-8367-3B240348D24B}"/>
              </a:ext>
            </a:extLst>
          </p:cNvPr>
          <p:cNvSpPr txBox="1"/>
          <p:nvPr/>
        </p:nvSpPr>
        <p:spPr>
          <a:xfrm>
            <a:off x="1066801" y="1295400"/>
            <a:ext cx="9982199" cy="4939814"/>
          </a:xfrm>
          <a:prstGeom prst="rect">
            <a:avLst/>
          </a:prstGeom>
          <a:solidFill>
            <a:schemeClr val="accent3">
              <a:lumMod val="20000"/>
              <a:lumOff val="80000"/>
            </a:schemeClr>
          </a:solidFill>
        </p:spPr>
        <p:txBody>
          <a:bodyPr wrap="square" rtlCol="0">
            <a:spAutoFit/>
          </a:bodyPr>
          <a:lstStyle/>
          <a:p>
            <a:pPr defTabSz="914361">
              <a:spcBef>
                <a:spcPts val="600"/>
              </a:spcBef>
              <a:defRPr/>
            </a:pPr>
            <a:r>
              <a:rPr lang="en-US" sz="2000" b="1" dirty="0">
                <a:solidFill>
                  <a:prstClr val="black"/>
                </a:solidFill>
                <a:latin typeface="Calibri"/>
              </a:rPr>
              <a:t>Chemical synapse-continued</a:t>
            </a:r>
          </a:p>
          <a:p>
            <a:pPr>
              <a:spcBef>
                <a:spcPts val="600"/>
              </a:spcBef>
            </a:pPr>
            <a:r>
              <a:rPr lang="en-US" sz="2000" b="1" dirty="0">
                <a:solidFill>
                  <a:srgbClr val="C00000"/>
                </a:solidFill>
              </a:rPr>
              <a:t>2. </a:t>
            </a:r>
            <a:r>
              <a:rPr lang="en-US" sz="2000" b="1" dirty="0">
                <a:solidFill>
                  <a:srgbClr val="C00000"/>
                </a:solidFill>
                <a:highlight>
                  <a:srgbClr val="FFFF00"/>
                </a:highlight>
              </a:rPr>
              <a:t>Ca</a:t>
            </a:r>
            <a:r>
              <a:rPr lang="en-US" sz="2000" b="1" baseline="30000" dirty="0">
                <a:solidFill>
                  <a:srgbClr val="C00000"/>
                </a:solidFill>
                <a:highlight>
                  <a:srgbClr val="FFFF00"/>
                </a:highlight>
              </a:rPr>
              <a:t>2+ </a:t>
            </a:r>
            <a:r>
              <a:rPr lang="en-US" sz="2000" b="1" dirty="0">
                <a:solidFill>
                  <a:srgbClr val="C00000"/>
                </a:solidFill>
                <a:highlight>
                  <a:srgbClr val="FFFF00"/>
                </a:highlight>
              </a:rPr>
              <a:t>entry via voltage-gated Ca</a:t>
            </a:r>
            <a:r>
              <a:rPr lang="en-US" sz="2000" b="1" baseline="30000" dirty="0">
                <a:solidFill>
                  <a:srgbClr val="C00000"/>
                </a:solidFill>
                <a:highlight>
                  <a:srgbClr val="FFFF00"/>
                </a:highlight>
              </a:rPr>
              <a:t>2+ </a:t>
            </a:r>
            <a:r>
              <a:rPr lang="en-US" sz="2000" b="1" dirty="0">
                <a:solidFill>
                  <a:srgbClr val="C00000"/>
                </a:solidFill>
                <a:highlight>
                  <a:srgbClr val="FFFF00"/>
                </a:highlight>
              </a:rPr>
              <a:t>channels is required for neurotransmitter release </a:t>
            </a:r>
          </a:p>
          <a:p>
            <a:pPr>
              <a:spcBef>
                <a:spcPts val="600"/>
              </a:spcBef>
            </a:pPr>
            <a:endParaRPr lang="en-US" sz="2000" dirty="0">
              <a:solidFill>
                <a:prstClr val="black"/>
              </a:solidFill>
              <a:highlight>
                <a:srgbClr val="FFFF00"/>
              </a:highlight>
            </a:endParaRPr>
          </a:p>
          <a:p>
            <a:pPr marL="342900" indent="-342900">
              <a:spcBef>
                <a:spcPts val="600"/>
              </a:spcBef>
              <a:buFont typeface="Wingdings" panose="05000000000000000000" pitchFamily="2" charset="2"/>
              <a:buChar char="Ø"/>
            </a:pPr>
            <a:r>
              <a:rPr lang="en-US" sz="2000" b="1" dirty="0">
                <a:solidFill>
                  <a:prstClr val="black"/>
                </a:solidFill>
                <a:highlight>
                  <a:srgbClr val="FFFF00"/>
                </a:highlight>
              </a:rPr>
              <a:t>Lambert-Eaton myasthenic syndrome</a:t>
            </a:r>
            <a:r>
              <a:rPr lang="en-US" sz="2000" dirty="0">
                <a:solidFill>
                  <a:prstClr val="black"/>
                </a:solidFill>
              </a:rPr>
              <a:t>: caused by </a:t>
            </a:r>
            <a:r>
              <a:rPr lang="en-US" sz="2000" dirty="0">
                <a:solidFill>
                  <a:prstClr val="black"/>
                </a:solidFill>
                <a:highlight>
                  <a:srgbClr val="FFFF00"/>
                </a:highlight>
              </a:rPr>
              <a:t>loss of voltage-gated Ca</a:t>
            </a:r>
            <a:r>
              <a:rPr lang="en-US" sz="2000" baseline="30000" dirty="0">
                <a:solidFill>
                  <a:prstClr val="black"/>
                </a:solidFill>
                <a:highlight>
                  <a:srgbClr val="FFFF00"/>
                </a:highlight>
              </a:rPr>
              <a:t>2+ </a:t>
            </a:r>
            <a:r>
              <a:rPr lang="en-US" sz="2000" dirty="0">
                <a:solidFill>
                  <a:prstClr val="black"/>
                </a:solidFill>
                <a:highlight>
                  <a:srgbClr val="FFFF00"/>
                </a:highlight>
              </a:rPr>
              <a:t>channels  </a:t>
            </a:r>
          </a:p>
          <a:p>
            <a:pPr marL="342900" indent="-342900" defTabSz="365760">
              <a:spcBef>
                <a:spcPts val="600"/>
              </a:spcBef>
              <a:buFont typeface="Wingdings" panose="05000000000000000000" pitchFamily="2" charset="2"/>
              <a:buChar char="§"/>
            </a:pPr>
            <a:r>
              <a:rPr lang="en-US" sz="2000" dirty="0">
                <a:solidFill>
                  <a:prstClr val="black"/>
                </a:solidFill>
              </a:rPr>
              <a:t>	Production of auto-antibodies against presynaptic voltage-gated Ca</a:t>
            </a:r>
            <a:r>
              <a:rPr lang="en-US" sz="2000" baseline="30000" dirty="0">
                <a:solidFill>
                  <a:prstClr val="black"/>
                </a:solidFill>
              </a:rPr>
              <a:t>2+ </a:t>
            </a:r>
            <a:r>
              <a:rPr lang="en-US" sz="2000" dirty="0">
                <a:solidFill>
                  <a:prstClr val="black"/>
                </a:solidFill>
              </a:rPr>
              <a:t>channels </a:t>
            </a:r>
          </a:p>
          <a:p>
            <a:pPr marL="342900" indent="-342900" defTabSz="365760">
              <a:spcBef>
                <a:spcPts val="600"/>
              </a:spcBef>
              <a:buFont typeface="Wingdings" panose="05000000000000000000" pitchFamily="2" charset="2"/>
              <a:buChar char="§"/>
            </a:pPr>
            <a:r>
              <a:rPr lang="en-US" sz="2000" dirty="0">
                <a:solidFill>
                  <a:prstClr val="black"/>
                </a:solidFill>
              </a:rPr>
              <a:t>	Symptoms: </a:t>
            </a:r>
          </a:p>
          <a:p>
            <a:pPr defTabSz="365760">
              <a:spcBef>
                <a:spcPts val="600"/>
              </a:spcBef>
            </a:pPr>
            <a:r>
              <a:rPr lang="en-US" sz="2000" dirty="0">
                <a:solidFill>
                  <a:prstClr val="black"/>
                </a:solidFill>
              </a:rPr>
              <a:t>		</a:t>
            </a:r>
            <a:r>
              <a:rPr lang="en-US" sz="2000" dirty="0">
                <a:solidFill>
                  <a:prstClr val="black"/>
                </a:solidFill>
                <a:highlight>
                  <a:srgbClr val="FFFF00"/>
                </a:highlight>
              </a:rPr>
              <a:t>Muscle weakness in legs and arms</a:t>
            </a:r>
          </a:p>
          <a:p>
            <a:pPr defTabSz="365760">
              <a:spcBef>
                <a:spcPts val="600"/>
              </a:spcBef>
            </a:pPr>
            <a:r>
              <a:rPr lang="en-US" sz="2000" dirty="0">
                <a:solidFill>
                  <a:prstClr val="black"/>
                </a:solidFill>
              </a:rPr>
              <a:t>		</a:t>
            </a:r>
            <a:r>
              <a:rPr lang="en-US" sz="2000" dirty="0">
                <a:solidFill>
                  <a:prstClr val="black"/>
                </a:solidFill>
                <a:highlight>
                  <a:srgbClr val="FFFF00"/>
                </a:highlight>
              </a:rPr>
              <a:t>Dry mouth, constipation, blurred vision due to disruption of ANS neurotransmission </a:t>
            </a:r>
          </a:p>
          <a:p>
            <a:pPr defTabSz="365760">
              <a:spcBef>
                <a:spcPts val="600"/>
              </a:spcBef>
            </a:pPr>
            <a:r>
              <a:rPr lang="en-US" sz="2000" dirty="0">
                <a:solidFill>
                  <a:prstClr val="black"/>
                </a:solidFill>
              </a:rPr>
              <a:t>		Occurrence of lung cancer in ~40% patients</a:t>
            </a:r>
          </a:p>
          <a:p>
            <a:pPr>
              <a:spcBef>
                <a:spcPts val="600"/>
              </a:spcBef>
            </a:pPr>
            <a:endParaRPr lang="en-US" sz="2000" b="1" dirty="0">
              <a:solidFill>
                <a:srgbClr val="C00000"/>
              </a:solidFill>
            </a:endParaRPr>
          </a:p>
          <a:p>
            <a:pPr>
              <a:spcBef>
                <a:spcPts val="600"/>
              </a:spcBef>
            </a:pPr>
            <a:r>
              <a:rPr lang="en-US" sz="2000" b="1" dirty="0">
                <a:solidFill>
                  <a:srgbClr val="C00000"/>
                </a:solidFill>
              </a:rPr>
              <a:t>Note: </a:t>
            </a:r>
            <a:r>
              <a:rPr lang="en-US" sz="2000" b="1" dirty="0">
                <a:solidFill>
                  <a:srgbClr val="C00000"/>
                </a:solidFill>
                <a:highlight>
                  <a:srgbClr val="FFFF00"/>
                </a:highlight>
              </a:rPr>
              <a:t>botulinum toxin inhibits neurotransmitter release without affecting Ca</a:t>
            </a:r>
            <a:r>
              <a:rPr lang="en-US" sz="2000" b="1" baseline="30000" dirty="0">
                <a:solidFill>
                  <a:srgbClr val="C00000"/>
                </a:solidFill>
                <a:highlight>
                  <a:srgbClr val="FFFF00"/>
                </a:highlight>
              </a:rPr>
              <a:t>2+ </a:t>
            </a:r>
            <a:r>
              <a:rPr lang="en-US" sz="2000" b="1" dirty="0">
                <a:solidFill>
                  <a:srgbClr val="C00000"/>
                </a:solidFill>
                <a:highlight>
                  <a:srgbClr val="FFFF00"/>
                </a:highlight>
              </a:rPr>
              <a:t>entry</a:t>
            </a:r>
          </a:p>
          <a:p>
            <a:pPr marL="342900" indent="-342900">
              <a:spcBef>
                <a:spcPts val="600"/>
              </a:spcBef>
              <a:buFont typeface="Wingdings" panose="05000000000000000000" pitchFamily="2" charset="2"/>
              <a:buChar char="Ø"/>
            </a:pPr>
            <a:r>
              <a:rPr lang="en-US" sz="2000" dirty="0">
                <a:solidFill>
                  <a:prstClr val="black"/>
                </a:solidFill>
                <a:highlight>
                  <a:srgbClr val="FFFF00"/>
                </a:highlight>
              </a:rPr>
              <a:t>Blocking fusion of vesicles with presynaptic membrane → reduced acetylcholine release at skeletal neuromuscular junction  → muscle paralysis</a:t>
            </a:r>
          </a:p>
        </p:txBody>
      </p:sp>
      <p:sp>
        <p:nvSpPr>
          <p:cNvPr id="5" name="TextBox 4">
            <a:extLst>
              <a:ext uri="{FF2B5EF4-FFF2-40B4-BE49-F238E27FC236}">
                <a16:creationId xmlns:a16="http://schemas.microsoft.com/office/drawing/2014/main" id="{864D8161-172F-4D1B-86DC-99656B586EB8}"/>
              </a:ext>
            </a:extLst>
          </p:cNvPr>
          <p:cNvSpPr txBox="1"/>
          <p:nvPr/>
        </p:nvSpPr>
        <p:spPr>
          <a:xfrm>
            <a:off x="4419600" y="2286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78378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4B81B-7C53-4842-8367-3B240348D24B}"/>
              </a:ext>
            </a:extLst>
          </p:cNvPr>
          <p:cNvSpPr txBox="1"/>
          <p:nvPr/>
        </p:nvSpPr>
        <p:spPr>
          <a:xfrm>
            <a:off x="1066802" y="1066801"/>
            <a:ext cx="9982199" cy="4632037"/>
          </a:xfrm>
          <a:prstGeom prst="rect">
            <a:avLst/>
          </a:prstGeom>
          <a:solidFill>
            <a:schemeClr val="accent3">
              <a:lumMod val="20000"/>
              <a:lumOff val="80000"/>
            </a:schemeClr>
          </a:solidFill>
        </p:spPr>
        <p:txBody>
          <a:bodyPr wrap="square" rtlCol="0">
            <a:spAutoFit/>
          </a:bodyPr>
          <a:lstStyle/>
          <a:p>
            <a:pPr defTabSz="914361">
              <a:spcBef>
                <a:spcPts val="600"/>
              </a:spcBef>
              <a:defRPr/>
            </a:pPr>
            <a:r>
              <a:rPr lang="en-US" sz="2000" b="1" dirty="0">
                <a:solidFill>
                  <a:prstClr val="black"/>
                </a:solidFill>
                <a:latin typeface="Calibri"/>
              </a:rPr>
              <a:t>Chemical synapse-continued</a:t>
            </a:r>
          </a:p>
          <a:p>
            <a:pPr defTabSz="914361">
              <a:spcBef>
                <a:spcPts val="600"/>
              </a:spcBef>
              <a:defRPr/>
            </a:pPr>
            <a:endParaRPr lang="en-US" sz="2000" dirty="0">
              <a:solidFill>
                <a:prstClr val="black"/>
              </a:solidFill>
              <a:latin typeface="Calibri"/>
            </a:endParaRPr>
          </a:p>
          <a:p>
            <a:pPr defTabSz="914361">
              <a:spcBef>
                <a:spcPts val="600"/>
              </a:spcBef>
              <a:defRPr/>
            </a:pPr>
            <a:r>
              <a:rPr lang="en-US" sz="2000" b="1" dirty="0">
                <a:solidFill>
                  <a:srgbClr val="C00000"/>
                </a:solidFill>
                <a:latin typeface="Calibri"/>
              </a:rPr>
              <a:t>4. Two types of postsynaptic receptors</a:t>
            </a:r>
            <a:r>
              <a:rPr lang="en-US" sz="2000" dirty="0">
                <a:solidFill>
                  <a:prstClr val="black"/>
                </a:solidFill>
                <a:latin typeface="Calibri"/>
              </a:rPr>
              <a:t>: </a:t>
            </a:r>
          </a:p>
          <a:p>
            <a:pPr marL="342900" indent="-342900" defTabSz="914361">
              <a:spcBef>
                <a:spcPts val="600"/>
              </a:spcBef>
              <a:buFont typeface="Wingdings" panose="05000000000000000000" pitchFamily="2" charset="2"/>
              <a:buChar char="Ø"/>
              <a:defRPr/>
            </a:pPr>
            <a:r>
              <a:rPr lang="en-US" sz="2000" dirty="0">
                <a:solidFill>
                  <a:prstClr val="black"/>
                </a:solidFill>
                <a:latin typeface="Calibri"/>
              </a:rPr>
              <a:t>I</a:t>
            </a:r>
            <a:r>
              <a:rPr lang="en-US" sz="2000" dirty="0" err="1">
                <a:solidFill>
                  <a:prstClr val="black"/>
                </a:solidFill>
                <a:latin typeface="Calibri"/>
              </a:rPr>
              <a:t>onotropic</a:t>
            </a:r>
            <a:r>
              <a:rPr lang="en-US" sz="2000" dirty="0">
                <a:solidFill>
                  <a:prstClr val="black"/>
                </a:solidFill>
                <a:latin typeface="Calibri"/>
              </a:rPr>
              <a:t> receptors (ligand-gated ion channels) </a:t>
            </a:r>
          </a:p>
          <a:p>
            <a:pPr marL="342900" indent="-342900" defTabSz="914361">
              <a:spcBef>
                <a:spcPts val="600"/>
              </a:spcBef>
              <a:buFont typeface="Wingdings" panose="05000000000000000000" pitchFamily="2" charset="2"/>
              <a:buChar char="Ø"/>
              <a:defRPr/>
            </a:pPr>
            <a:r>
              <a:rPr lang="en-US" sz="2000" dirty="0">
                <a:solidFill>
                  <a:prstClr val="black"/>
                </a:solidFill>
                <a:latin typeface="Calibri"/>
              </a:rPr>
              <a:t>Metabotropic receptors (G-protein coupled receptors)</a:t>
            </a:r>
          </a:p>
          <a:p>
            <a:pPr defTabSz="914361">
              <a:spcBef>
                <a:spcPts val="600"/>
              </a:spcBef>
              <a:defRPr/>
            </a:pPr>
            <a:endParaRPr lang="en-US" sz="2000" dirty="0">
              <a:solidFill>
                <a:prstClr val="black"/>
              </a:solidFill>
              <a:latin typeface="Calibri"/>
            </a:endParaRPr>
          </a:p>
          <a:p>
            <a:pPr defTabSz="914361">
              <a:spcBef>
                <a:spcPts val="600"/>
              </a:spcBef>
              <a:defRPr/>
            </a:pPr>
            <a:r>
              <a:rPr lang="en-US" sz="2000" b="1" dirty="0">
                <a:solidFill>
                  <a:srgbClr val="C00000"/>
                </a:solidFill>
                <a:latin typeface="Calibri"/>
              </a:rPr>
              <a:t>5. Binding of neurotransmitter to receptors generates postsynaptic potential (PSP) </a:t>
            </a:r>
          </a:p>
          <a:p>
            <a:pPr marL="342900" indent="-342900" defTabSz="914361">
              <a:spcBef>
                <a:spcPts val="600"/>
              </a:spcBef>
              <a:buFont typeface="Wingdings" panose="05000000000000000000" pitchFamily="2" charset="2"/>
              <a:buChar char="Ø"/>
              <a:defRPr/>
            </a:pPr>
            <a:r>
              <a:rPr lang="en-US" sz="2000" dirty="0">
                <a:solidFill>
                  <a:prstClr val="black"/>
                </a:solidFill>
                <a:latin typeface="Calibri"/>
              </a:rPr>
              <a:t>Positive PSP = depolarizing PSP = </a:t>
            </a:r>
            <a:r>
              <a:rPr lang="en-US" sz="2000" b="1" dirty="0">
                <a:solidFill>
                  <a:prstClr val="black"/>
                </a:solidFill>
                <a:latin typeface="Calibri"/>
              </a:rPr>
              <a:t>excitatory postsynaptic potential (</a:t>
            </a:r>
            <a:r>
              <a:rPr lang="en-US" sz="2000" b="1" dirty="0">
                <a:solidFill>
                  <a:prstClr val="black"/>
                </a:solidFill>
                <a:highlight>
                  <a:srgbClr val="FFFF00"/>
                </a:highlight>
                <a:latin typeface="Calibri"/>
              </a:rPr>
              <a:t>EPSP)</a:t>
            </a:r>
          </a:p>
          <a:p>
            <a:pPr defTabSz="914361">
              <a:spcBef>
                <a:spcPts val="600"/>
              </a:spcBef>
              <a:defRPr/>
            </a:pPr>
            <a:r>
              <a:rPr lang="en-US" sz="2000" dirty="0">
                <a:solidFill>
                  <a:prstClr val="black"/>
                </a:solidFill>
                <a:latin typeface="Calibri"/>
              </a:rPr>
              <a:t>	Due to the </a:t>
            </a:r>
            <a:r>
              <a:rPr lang="en-US" sz="2000" dirty="0">
                <a:solidFill>
                  <a:prstClr val="black"/>
                </a:solidFill>
                <a:highlight>
                  <a:srgbClr val="FFFF00"/>
                </a:highlight>
                <a:latin typeface="Calibri"/>
              </a:rPr>
              <a:t>opening of Na</a:t>
            </a:r>
            <a:r>
              <a:rPr lang="en-US" sz="2000" baseline="30000" dirty="0">
                <a:solidFill>
                  <a:prstClr val="black"/>
                </a:solidFill>
                <a:highlight>
                  <a:srgbClr val="FFFF00"/>
                </a:highlight>
                <a:latin typeface="Calibri"/>
              </a:rPr>
              <a:t>+</a:t>
            </a:r>
            <a:r>
              <a:rPr lang="en-US" sz="2000" dirty="0">
                <a:solidFill>
                  <a:prstClr val="black"/>
                </a:solidFill>
                <a:highlight>
                  <a:srgbClr val="FFFF00"/>
                </a:highlight>
                <a:latin typeface="Calibri"/>
              </a:rPr>
              <a:t> or Ca</a:t>
            </a:r>
            <a:r>
              <a:rPr lang="en-US" sz="2000" baseline="30000" dirty="0">
                <a:solidFill>
                  <a:prstClr val="black"/>
                </a:solidFill>
                <a:highlight>
                  <a:srgbClr val="FFFF00"/>
                </a:highlight>
                <a:latin typeface="Calibri"/>
              </a:rPr>
              <a:t>2+ </a:t>
            </a:r>
            <a:r>
              <a:rPr lang="en-US" sz="2000" dirty="0">
                <a:solidFill>
                  <a:prstClr val="black"/>
                </a:solidFill>
                <a:highlight>
                  <a:srgbClr val="FFFF00"/>
                </a:highlight>
                <a:latin typeface="Calibri"/>
              </a:rPr>
              <a:t>channels</a:t>
            </a:r>
            <a:r>
              <a:rPr lang="en-US" sz="2000" dirty="0">
                <a:solidFill>
                  <a:prstClr val="black"/>
                </a:solidFill>
                <a:latin typeface="Calibri"/>
              </a:rPr>
              <a:t>, or inhibition of K</a:t>
            </a:r>
            <a:r>
              <a:rPr lang="en-US" sz="2000" baseline="30000" dirty="0">
                <a:solidFill>
                  <a:prstClr val="black"/>
                </a:solidFill>
                <a:latin typeface="Calibri"/>
              </a:rPr>
              <a:t>+</a:t>
            </a:r>
            <a:r>
              <a:rPr lang="en-US" sz="2000" dirty="0">
                <a:solidFill>
                  <a:prstClr val="black"/>
                </a:solidFill>
                <a:latin typeface="Calibri"/>
              </a:rPr>
              <a:t> or Cl</a:t>
            </a:r>
            <a:r>
              <a:rPr lang="en-US" sz="2000" baseline="30000" dirty="0">
                <a:solidFill>
                  <a:prstClr val="black"/>
                </a:solidFill>
                <a:latin typeface="Calibri"/>
              </a:rPr>
              <a:t>-</a:t>
            </a:r>
            <a:r>
              <a:rPr lang="en-US" sz="2000" dirty="0">
                <a:solidFill>
                  <a:prstClr val="black"/>
                </a:solidFill>
                <a:latin typeface="Calibri"/>
              </a:rPr>
              <a:t> channels  </a:t>
            </a:r>
          </a:p>
          <a:p>
            <a:pPr defTabSz="914361">
              <a:spcBef>
                <a:spcPts val="600"/>
              </a:spcBef>
              <a:defRPr/>
            </a:pPr>
            <a:endParaRPr lang="en-US" sz="2000" dirty="0">
              <a:solidFill>
                <a:prstClr val="black"/>
              </a:solidFill>
              <a:latin typeface="Calibri"/>
            </a:endParaRPr>
          </a:p>
          <a:p>
            <a:pPr marL="342900" indent="-342900" defTabSz="914361">
              <a:spcBef>
                <a:spcPts val="600"/>
              </a:spcBef>
              <a:buFont typeface="Wingdings" panose="05000000000000000000" pitchFamily="2" charset="2"/>
              <a:buChar char="Ø"/>
              <a:defRPr/>
            </a:pPr>
            <a:r>
              <a:rPr lang="en-US" sz="2000" dirty="0">
                <a:solidFill>
                  <a:prstClr val="black"/>
                </a:solidFill>
                <a:latin typeface="Calibri"/>
              </a:rPr>
              <a:t>Negative = hyperpolarizing PSP = </a:t>
            </a:r>
            <a:r>
              <a:rPr lang="en-US" sz="2000" b="1" dirty="0">
                <a:solidFill>
                  <a:prstClr val="black"/>
                </a:solidFill>
                <a:latin typeface="Calibri"/>
              </a:rPr>
              <a:t>inhibitory postsynaptic potential (</a:t>
            </a:r>
            <a:r>
              <a:rPr lang="en-US" sz="2000" b="1" dirty="0">
                <a:solidFill>
                  <a:prstClr val="black"/>
                </a:solidFill>
                <a:highlight>
                  <a:srgbClr val="FFFF00"/>
                </a:highlight>
                <a:latin typeface="Calibri"/>
              </a:rPr>
              <a:t>IPSP</a:t>
            </a:r>
            <a:r>
              <a:rPr lang="en-US" sz="2000" b="1" dirty="0">
                <a:solidFill>
                  <a:prstClr val="black"/>
                </a:solidFill>
                <a:latin typeface="Calibri"/>
              </a:rPr>
              <a:t>)</a:t>
            </a:r>
          </a:p>
          <a:p>
            <a:pPr defTabSz="914361">
              <a:spcBef>
                <a:spcPts val="600"/>
              </a:spcBef>
              <a:defRPr/>
            </a:pPr>
            <a:r>
              <a:rPr lang="en-US" sz="2000" dirty="0">
                <a:solidFill>
                  <a:prstClr val="black"/>
                </a:solidFill>
                <a:latin typeface="Calibri"/>
              </a:rPr>
              <a:t>	Due to the </a:t>
            </a:r>
            <a:r>
              <a:rPr lang="en-US" sz="2000" dirty="0">
                <a:solidFill>
                  <a:prstClr val="black"/>
                </a:solidFill>
                <a:highlight>
                  <a:srgbClr val="FFFF00"/>
                </a:highlight>
                <a:latin typeface="Calibri"/>
              </a:rPr>
              <a:t>opening of K</a:t>
            </a:r>
            <a:r>
              <a:rPr lang="en-US" sz="2000" baseline="30000" dirty="0">
                <a:solidFill>
                  <a:prstClr val="black"/>
                </a:solidFill>
                <a:highlight>
                  <a:srgbClr val="FFFF00"/>
                </a:highlight>
                <a:latin typeface="Calibri"/>
              </a:rPr>
              <a:t>+</a:t>
            </a:r>
            <a:r>
              <a:rPr lang="en-US" sz="2000" dirty="0">
                <a:solidFill>
                  <a:prstClr val="black"/>
                </a:solidFill>
                <a:highlight>
                  <a:srgbClr val="FFFF00"/>
                </a:highlight>
                <a:latin typeface="Calibri"/>
              </a:rPr>
              <a:t> or Cl</a:t>
            </a:r>
            <a:r>
              <a:rPr lang="en-US" sz="2000" baseline="30000" dirty="0">
                <a:solidFill>
                  <a:prstClr val="black"/>
                </a:solidFill>
                <a:highlight>
                  <a:srgbClr val="FFFF00"/>
                </a:highlight>
                <a:latin typeface="Calibri"/>
              </a:rPr>
              <a:t>-</a:t>
            </a:r>
            <a:r>
              <a:rPr lang="en-US" sz="2000" dirty="0">
                <a:solidFill>
                  <a:prstClr val="black"/>
                </a:solidFill>
                <a:highlight>
                  <a:srgbClr val="FFFF00"/>
                </a:highlight>
                <a:latin typeface="Calibri"/>
              </a:rPr>
              <a:t> channels</a:t>
            </a:r>
            <a:r>
              <a:rPr lang="en-US" sz="2000" dirty="0">
                <a:solidFill>
                  <a:prstClr val="black"/>
                </a:solidFill>
                <a:latin typeface="Calibri"/>
              </a:rPr>
              <a:t>, or inhibition of Ca</a:t>
            </a:r>
            <a:r>
              <a:rPr lang="en-US" sz="2000" baseline="30000" dirty="0">
                <a:solidFill>
                  <a:prstClr val="black"/>
                </a:solidFill>
                <a:latin typeface="Calibri"/>
              </a:rPr>
              <a:t>2+ </a:t>
            </a:r>
            <a:r>
              <a:rPr lang="en-US" sz="2000" dirty="0">
                <a:solidFill>
                  <a:prstClr val="black"/>
                </a:solidFill>
                <a:latin typeface="Calibri"/>
              </a:rPr>
              <a:t>channels </a:t>
            </a:r>
          </a:p>
        </p:txBody>
      </p:sp>
      <p:sp>
        <p:nvSpPr>
          <p:cNvPr id="5" name="TextBox 4">
            <a:extLst>
              <a:ext uri="{FF2B5EF4-FFF2-40B4-BE49-F238E27FC236}">
                <a16:creationId xmlns:a16="http://schemas.microsoft.com/office/drawing/2014/main" id="{ABDF371C-E927-4FD3-9255-378715AD6F00}"/>
              </a:ext>
            </a:extLst>
          </p:cNvPr>
          <p:cNvSpPr txBox="1"/>
          <p:nvPr/>
        </p:nvSpPr>
        <p:spPr>
          <a:xfrm>
            <a:off x="4648200" y="2286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3711036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B658B-1F83-4AAF-82EA-0DE275D3803B}"/>
              </a:ext>
            </a:extLst>
          </p:cNvPr>
          <p:cNvPicPr>
            <a:picLocks noChangeAspect="1"/>
          </p:cNvPicPr>
          <p:nvPr/>
        </p:nvPicPr>
        <p:blipFill>
          <a:blip r:embed="rId2"/>
          <a:stretch>
            <a:fillRect/>
          </a:stretch>
        </p:blipFill>
        <p:spPr>
          <a:xfrm>
            <a:off x="7696201" y="1920649"/>
            <a:ext cx="4301445" cy="3016703"/>
          </a:xfrm>
          <a:prstGeom prst="rect">
            <a:avLst/>
          </a:prstGeom>
        </p:spPr>
      </p:pic>
      <p:sp>
        <p:nvSpPr>
          <p:cNvPr id="3" name="TextBox 2">
            <a:extLst>
              <a:ext uri="{FF2B5EF4-FFF2-40B4-BE49-F238E27FC236}">
                <a16:creationId xmlns:a16="http://schemas.microsoft.com/office/drawing/2014/main" id="{D1AD84D8-65F7-4E05-BB58-8B829C49C322}"/>
              </a:ext>
            </a:extLst>
          </p:cNvPr>
          <p:cNvSpPr txBox="1"/>
          <p:nvPr/>
        </p:nvSpPr>
        <p:spPr>
          <a:xfrm>
            <a:off x="342724" y="609600"/>
            <a:ext cx="6972476" cy="6172200"/>
          </a:xfrm>
          <a:prstGeom prst="rect">
            <a:avLst/>
          </a:prstGeom>
          <a:solidFill>
            <a:schemeClr val="accent3">
              <a:lumMod val="20000"/>
              <a:lumOff val="80000"/>
            </a:schemeClr>
          </a:solidFill>
        </p:spPr>
        <p:txBody>
          <a:bodyPr wrap="square" rtlCol="0">
            <a:noAutofit/>
          </a:bodyPr>
          <a:lstStyle/>
          <a:p>
            <a:pPr>
              <a:spcBef>
                <a:spcPts val="300"/>
              </a:spcBef>
            </a:pPr>
            <a:r>
              <a:rPr lang="en-US" sz="2000" b="1" dirty="0"/>
              <a:t>Acetylcholine (Ach) </a:t>
            </a:r>
          </a:p>
          <a:p>
            <a:pPr marL="342900" indent="-342900">
              <a:spcBef>
                <a:spcPts val="300"/>
              </a:spcBef>
              <a:buFont typeface="Wingdings" panose="05000000000000000000" pitchFamily="2" charset="2"/>
              <a:buChar char="Ø"/>
            </a:pPr>
            <a:r>
              <a:rPr lang="en-US" dirty="0"/>
              <a:t>Cholinergic neurons in CNS are implicated in modulating memory, learning and cognition functions.</a:t>
            </a:r>
          </a:p>
          <a:p>
            <a:pPr marL="342900" indent="-342900">
              <a:spcBef>
                <a:spcPts val="300"/>
              </a:spcBef>
              <a:buFont typeface="Wingdings" panose="05000000000000000000" pitchFamily="2" charset="2"/>
              <a:buChar char="Ø"/>
            </a:pPr>
            <a:r>
              <a:rPr lang="en-US" dirty="0"/>
              <a:t>Cholinergic deficit in CNS contributes to the pathogenesis of Alzheimer disease and other neurodegenerative dementias.</a:t>
            </a:r>
          </a:p>
          <a:p>
            <a:pPr marL="342900" indent="-342900">
              <a:spcBef>
                <a:spcPts val="300"/>
              </a:spcBef>
              <a:buFont typeface="Wingdings" panose="05000000000000000000" pitchFamily="2" charset="2"/>
              <a:buChar char="Ø"/>
            </a:pPr>
            <a:r>
              <a:rPr lang="en-US" dirty="0"/>
              <a:t>Ach in peripheral nerves controls ANS function and skeletal muscle contraction </a:t>
            </a:r>
          </a:p>
          <a:p>
            <a:pPr marL="342900" indent="-342900">
              <a:spcBef>
                <a:spcPts val="300"/>
              </a:spcBef>
              <a:buFont typeface="Wingdings" panose="05000000000000000000" pitchFamily="2" charset="2"/>
              <a:buChar char="Ø"/>
            </a:pPr>
            <a:r>
              <a:rPr lang="en-US" dirty="0"/>
              <a:t>Released Ach is </a:t>
            </a:r>
            <a:r>
              <a:rPr lang="en-US" dirty="0">
                <a:highlight>
                  <a:srgbClr val="FFFF00"/>
                </a:highlight>
              </a:rPr>
              <a:t>degraded by acetylcholinesterase (</a:t>
            </a:r>
            <a:r>
              <a:rPr lang="en-US" dirty="0" err="1">
                <a:highlight>
                  <a:srgbClr val="FFFF00"/>
                </a:highlight>
              </a:rPr>
              <a:t>AchE</a:t>
            </a:r>
            <a:r>
              <a:rPr lang="en-US" dirty="0">
                <a:highlight>
                  <a:srgbClr val="FFFF00"/>
                </a:highlight>
              </a:rPr>
              <a:t>). </a:t>
            </a:r>
          </a:p>
          <a:p>
            <a:pPr marL="342900" indent="-342900">
              <a:spcBef>
                <a:spcPts val="300"/>
              </a:spcBef>
              <a:buFont typeface="Wingdings" panose="05000000000000000000" pitchFamily="2" charset="2"/>
              <a:buChar char="§"/>
            </a:pPr>
            <a:r>
              <a:rPr lang="en-US" dirty="0" err="1"/>
              <a:t>AchE</a:t>
            </a:r>
            <a:r>
              <a:rPr lang="en-US" dirty="0"/>
              <a:t> inhibition</a:t>
            </a:r>
            <a:r>
              <a:rPr lang="en-US" sz="2000" dirty="0">
                <a:solidFill>
                  <a:prstClr val="black"/>
                </a:solidFill>
              </a:rPr>
              <a:t> →</a:t>
            </a:r>
            <a:r>
              <a:rPr lang="en-US" dirty="0"/>
              <a:t> Ach accumulation </a:t>
            </a:r>
            <a:r>
              <a:rPr lang="en-US" sz="2000" dirty="0">
                <a:solidFill>
                  <a:prstClr val="black"/>
                </a:solidFill>
              </a:rPr>
              <a:t>→ </a:t>
            </a:r>
            <a:r>
              <a:rPr lang="en-US" dirty="0"/>
              <a:t>prolonged Ach action (has pharmacologic significance)</a:t>
            </a:r>
          </a:p>
          <a:p>
            <a:pPr>
              <a:spcBef>
                <a:spcPts val="300"/>
              </a:spcBef>
            </a:pPr>
            <a:endParaRPr lang="en-US" dirty="0"/>
          </a:p>
          <a:p>
            <a:pPr>
              <a:spcBef>
                <a:spcPts val="300"/>
              </a:spcBef>
            </a:pPr>
            <a:r>
              <a:rPr lang="en-US" sz="2000" b="1" dirty="0"/>
              <a:t>Ach receptors:</a:t>
            </a:r>
          </a:p>
          <a:p>
            <a:pPr marL="342900" indent="-342900">
              <a:spcBef>
                <a:spcPts val="300"/>
              </a:spcBef>
              <a:buFont typeface="Wingdings" panose="05000000000000000000" pitchFamily="2" charset="2"/>
              <a:buChar char="Ø"/>
            </a:pPr>
            <a:r>
              <a:rPr lang="en-US" dirty="0"/>
              <a:t>Muscarinic receptors: M1-M5, all G protein-coupled receptors</a:t>
            </a:r>
          </a:p>
          <a:p>
            <a:pPr marL="342900" indent="-342900">
              <a:spcBef>
                <a:spcPts val="300"/>
              </a:spcBef>
              <a:buFont typeface="Wingdings" panose="05000000000000000000" pitchFamily="2" charset="2"/>
              <a:buChar char="§"/>
            </a:pPr>
            <a:r>
              <a:rPr lang="en-US" dirty="0"/>
              <a:t>M2 and M3: mainly expressed in peripheral targets, regulating heart, smooth muscle and glands activity</a:t>
            </a:r>
          </a:p>
          <a:p>
            <a:pPr marL="342900" indent="-342900">
              <a:spcBef>
                <a:spcPts val="300"/>
              </a:spcBef>
              <a:buFont typeface="Wingdings" panose="05000000000000000000" pitchFamily="2" charset="2"/>
              <a:buChar char="§"/>
            </a:pPr>
            <a:r>
              <a:rPr lang="en-US" dirty="0"/>
              <a:t>M1, M4 and M5: expressed in CNS, modulating brain activity</a:t>
            </a:r>
          </a:p>
          <a:p>
            <a:pPr>
              <a:spcBef>
                <a:spcPts val="300"/>
              </a:spcBef>
            </a:pPr>
            <a:endParaRPr lang="en-US" dirty="0"/>
          </a:p>
          <a:p>
            <a:pPr marL="342900" indent="-342900">
              <a:spcBef>
                <a:spcPts val="300"/>
              </a:spcBef>
              <a:buFont typeface="Wingdings" panose="05000000000000000000" pitchFamily="2" charset="2"/>
              <a:buChar char="Ø"/>
            </a:pPr>
            <a:r>
              <a:rPr lang="en-US" dirty="0"/>
              <a:t>Nicotinic receptors: N</a:t>
            </a:r>
            <a:r>
              <a:rPr lang="en-US" baseline="-25000" dirty="0"/>
              <a:t>N</a:t>
            </a:r>
            <a:r>
              <a:rPr lang="en-US" dirty="0"/>
              <a:t> and N</a:t>
            </a:r>
            <a:r>
              <a:rPr lang="en-US" baseline="-25000" dirty="0"/>
              <a:t>m,</a:t>
            </a:r>
            <a:r>
              <a:rPr lang="en-US" dirty="0"/>
              <a:t> all ligand-gated cation channels</a:t>
            </a:r>
          </a:p>
          <a:p>
            <a:pPr marL="342900" indent="-342900">
              <a:spcBef>
                <a:spcPts val="300"/>
              </a:spcBef>
              <a:buFont typeface="Wingdings" panose="05000000000000000000" pitchFamily="2" charset="2"/>
              <a:buChar char="§"/>
            </a:pPr>
            <a:r>
              <a:rPr lang="en-US" dirty="0">
                <a:solidFill>
                  <a:prstClr val="black"/>
                </a:solidFill>
              </a:rPr>
              <a:t>N</a:t>
            </a:r>
            <a:r>
              <a:rPr lang="en-US" baseline="-25000" dirty="0">
                <a:solidFill>
                  <a:prstClr val="black"/>
                </a:solidFill>
              </a:rPr>
              <a:t>N</a:t>
            </a:r>
            <a:r>
              <a:rPr lang="en-US" dirty="0">
                <a:solidFill>
                  <a:prstClr val="black"/>
                </a:solidFill>
              </a:rPr>
              <a:t> type: expressed in autonomic ganglia, CNS, adrenal medulla</a:t>
            </a:r>
          </a:p>
          <a:p>
            <a:pPr marL="342900" indent="-342900">
              <a:spcBef>
                <a:spcPts val="300"/>
              </a:spcBef>
              <a:buFont typeface="Wingdings" panose="05000000000000000000" pitchFamily="2" charset="2"/>
              <a:buChar char="§"/>
            </a:pPr>
            <a:r>
              <a:rPr lang="en-US" dirty="0">
                <a:solidFill>
                  <a:prstClr val="black"/>
                </a:solidFill>
              </a:rPr>
              <a:t>N</a:t>
            </a:r>
            <a:r>
              <a:rPr lang="en-US" baseline="-25000" dirty="0">
                <a:solidFill>
                  <a:prstClr val="black"/>
                </a:solidFill>
              </a:rPr>
              <a:t>m</a:t>
            </a:r>
            <a:r>
              <a:rPr lang="en-US" dirty="0">
                <a:solidFill>
                  <a:prstClr val="black"/>
                </a:solidFill>
              </a:rPr>
              <a:t> type: expressed in skeletal neuromuscular junction </a:t>
            </a:r>
          </a:p>
          <a:p>
            <a:pPr>
              <a:spcBef>
                <a:spcPts val="300"/>
              </a:spcBef>
            </a:pPr>
            <a:endParaRPr lang="en-US" dirty="0"/>
          </a:p>
        </p:txBody>
      </p:sp>
      <p:sp>
        <p:nvSpPr>
          <p:cNvPr id="7" name="TextBox 6">
            <a:extLst>
              <a:ext uri="{FF2B5EF4-FFF2-40B4-BE49-F238E27FC236}">
                <a16:creationId xmlns:a16="http://schemas.microsoft.com/office/drawing/2014/main" id="{3951FC99-59E1-4934-A326-0443B06D2C95}"/>
              </a:ext>
            </a:extLst>
          </p:cNvPr>
          <p:cNvSpPr txBox="1"/>
          <p:nvPr/>
        </p:nvSpPr>
        <p:spPr>
          <a:xfrm>
            <a:off x="45720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3924239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229C4-4E9C-4C63-AE32-B42DFA3B49D9}"/>
              </a:ext>
            </a:extLst>
          </p:cNvPr>
          <p:cNvSpPr txBox="1"/>
          <p:nvPr/>
        </p:nvSpPr>
        <p:spPr>
          <a:xfrm>
            <a:off x="762000" y="609129"/>
            <a:ext cx="10591800" cy="6020272"/>
          </a:xfrm>
          <a:prstGeom prst="rect">
            <a:avLst/>
          </a:prstGeom>
          <a:solidFill>
            <a:schemeClr val="accent3">
              <a:lumMod val="20000"/>
              <a:lumOff val="80000"/>
            </a:schemeClr>
          </a:solidFill>
        </p:spPr>
        <p:txBody>
          <a:bodyPr wrap="square" rtlCol="0">
            <a:noAutofit/>
          </a:bodyPr>
          <a:lstStyle/>
          <a:p>
            <a:pPr>
              <a:spcBef>
                <a:spcPts val="500"/>
              </a:spcBef>
            </a:pPr>
            <a:r>
              <a:rPr lang="en-US" sz="2000" b="1" dirty="0"/>
              <a:t>Glutamate</a:t>
            </a:r>
          </a:p>
          <a:p>
            <a:pPr marL="285750" indent="-285750">
              <a:spcBef>
                <a:spcPts val="500"/>
              </a:spcBef>
              <a:buFont typeface="Wingdings" panose="05000000000000000000" pitchFamily="2" charset="2"/>
              <a:buChar char="Ø"/>
            </a:pPr>
            <a:r>
              <a:rPr lang="en-US" dirty="0"/>
              <a:t>Major excitatory neurotransmitter in CNS</a:t>
            </a:r>
          </a:p>
          <a:p>
            <a:pPr marL="285750" indent="-285750">
              <a:spcBef>
                <a:spcPts val="500"/>
              </a:spcBef>
              <a:buFont typeface="Wingdings" panose="05000000000000000000" pitchFamily="2" charset="2"/>
              <a:buChar char="Ø"/>
            </a:pPr>
            <a:r>
              <a:rPr lang="en-US" dirty="0"/>
              <a:t>High levels of glutamate cause neuronal injury and even death-</a:t>
            </a:r>
            <a:r>
              <a:rPr lang="en-US" b="1" dirty="0">
                <a:highlight>
                  <a:srgbClr val="FFFF00"/>
                </a:highlight>
              </a:rPr>
              <a:t>excitotoxicity</a:t>
            </a:r>
            <a:endParaRPr lang="en-US" dirty="0">
              <a:highlight>
                <a:srgbClr val="FFFF00"/>
              </a:highlight>
            </a:endParaRPr>
          </a:p>
          <a:p>
            <a:pPr>
              <a:spcBef>
                <a:spcPts val="500"/>
              </a:spcBef>
            </a:pPr>
            <a:endParaRPr lang="en-US" dirty="0"/>
          </a:p>
          <a:p>
            <a:pPr>
              <a:spcBef>
                <a:spcPts val="500"/>
              </a:spcBef>
            </a:pPr>
            <a:r>
              <a:rPr lang="en-US" sz="2000" b="1" dirty="0"/>
              <a:t>Glutamate receptors</a:t>
            </a:r>
          </a:p>
          <a:p>
            <a:pPr marL="285750" indent="-285750">
              <a:spcBef>
                <a:spcPts val="500"/>
              </a:spcBef>
              <a:buFont typeface="Wingdings" panose="05000000000000000000" pitchFamily="2" charset="2"/>
              <a:buChar char="Ø"/>
            </a:pPr>
            <a:r>
              <a:rPr lang="en-US" dirty="0"/>
              <a:t>Include ionotropic and metabotropic classes. Most important are </a:t>
            </a:r>
            <a:r>
              <a:rPr lang="en-US" dirty="0">
                <a:highlight>
                  <a:srgbClr val="FFFF00"/>
                </a:highlight>
              </a:rPr>
              <a:t>AMPA ad NMDA </a:t>
            </a:r>
            <a:r>
              <a:rPr lang="en-US" dirty="0"/>
              <a:t>type ionotropic receptors</a:t>
            </a:r>
          </a:p>
          <a:p>
            <a:pPr>
              <a:spcBef>
                <a:spcPts val="500"/>
              </a:spcBef>
            </a:pPr>
            <a:endParaRPr lang="en-US" dirty="0"/>
          </a:p>
          <a:p>
            <a:pPr marL="285750" indent="-285750">
              <a:spcBef>
                <a:spcPts val="500"/>
              </a:spcBef>
              <a:buFont typeface="Wingdings" panose="05000000000000000000" pitchFamily="2" charset="2"/>
              <a:buChar char="Ø"/>
            </a:pPr>
            <a:r>
              <a:rPr lang="en-US" b="1" dirty="0">
                <a:solidFill>
                  <a:srgbClr val="C00000"/>
                </a:solidFill>
              </a:rPr>
              <a:t>AMPA receptors: </a:t>
            </a:r>
            <a:r>
              <a:rPr lang="en-US" dirty="0"/>
              <a:t>AMPA- or glutamate-gated cation channels </a:t>
            </a:r>
            <a:r>
              <a:rPr lang="en-US" dirty="0">
                <a:solidFill>
                  <a:prstClr val="black"/>
                </a:solidFill>
              </a:rPr>
              <a:t>→ </a:t>
            </a:r>
            <a:r>
              <a:rPr lang="en-US" dirty="0"/>
              <a:t>open upon ligand binding </a:t>
            </a:r>
            <a:r>
              <a:rPr lang="en-US" dirty="0">
                <a:solidFill>
                  <a:prstClr val="black"/>
                </a:solidFill>
              </a:rPr>
              <a:t>→ </a:t>
            </a:r>
            <a:r>
              <a:rPr lang="en-US" dirty="0"/>
              <a:t>Na</a:t>
            </a:r>
            <a:r>
              <a:rPr lang="en-US" baseline="30000" dirty="0"/>
              <a:t>+</a:t>
            </a:r>
            <a:r>
              <a:rPr lang="en-US" dirty="0"/>
              <a:t> and K</a:t>
            </a:r>
            <a:r>
              <a:rPr lang="en-US" baseline="30000" dirty="0"/>
              <a:t>+</a:t>
            </a:r>
            <a:r>
              <a:rPr lang="en-US" dirty="0"/>
              <a:t> moving through channels </a:t>
            </a:r>
            <a:r>
              <a:rPr lang="en-US" dirty="0">
                <a:solidFill>
                  <a:prstClr val="black"/>
                </a:solidFill>
              </a:rPr>
              <a:t>→ </a:t>
            </a:r>
            <a:r>
              <a:rPr lang="en-US" dirty="0"/>
              <a:t>EPSP on postsynaptic cell</a:t>
            </a:r>
          </a:p>
          <a:p>
            <a:pPr>
              <a:spcBef>
                <a:spcPts val="500"/>
              </a:spcBef>
            </a:pPr>
            <a:endParaRPr lang="en-US" dirty="0"/>
          </a:p>
          <a:p>
            <a:pPr marL="285750" indent="-285750">
              <a:spcBef>
                <a:spcPts val="500"/>
              </a:spcBef>
              <a:buFont typeface="Wingdings" panose="05000000000000000000" pitchFamily="2" charset="2"/>
              <a:buChar char="Ø"/>
            </a:pPr>
            <a:r>
              <a:rPr lang="en-US" b="1" dirty="0">
                <a:solidFill>
                  <a:srgbClr val="C00000"/>
                </a:solidFill>
              </a:rPr>
              <a:t>NMDA receptors: </a:t>
            </a:r>
          </a:p>
          <a:p>
            <a:pPr marL="285750" indent="-285750">
              <a:spcBef>
                <a:spcPts val="500"/>
              </a:spcBef>
              <a:buFont typeface="Wingdings" panose="05000000000000000000" pitchFamily="2" charset="2"/>
              <a:buChar char="§"/>
            </a:pPr>
            <a:r>
              <a:rPr lang="en-US" dirty="0"/>
              <a:t>NMDA- or glutamate-gated cation channels</a:t>
            </a:r>
            <a:r>
              <a:rPr lang="en-US" dirty="0">
                <a:solidFill>
                  <a:prstClr val="black"/>
                </a:solidFill>
              </a:rPr>
              <a:t>→ open upon ligand binding → Na</a:t>
            </a:r>
            <a:r>
              <a:rPr lang="en-US" baseline="30000" dirty="0">
                <a:solidFill>
                  <a:prstClr val="black"/>
                </a:solidFill>
              </a:rPr>
              <a:t>+</a:t>
            </a:r>
            <a:r>
              <a:rPr lang="en-US" dirty="0">
                <a:solidFill>
                  <a:prstClr val="black"/>
                </a:solidFill>
              </a:rPr>
              <a:t>, K</a:t>
            </a:r>
            <a:r>
              <a:rPr lang="en-US" baseline="30000" dirty="0">
                <a:solidFill>
                  <a:prstClr val="black"/>
                </a:solidFill>
              </a:rPr>
              <a:t>+</a:t>
            </a:r>
            <a:r>
              <a:rPr lang="en-US" dirty="0">
                <a:solidFill>
                  <a:prstClr val="black"/>
                </a:solidFill>
              </a:rPr>
              <a:t> and Ca</a:t>
            </a:r>
            <a:r>
              <a:rPr lang="en-US" baseline="30000" dirty="0">
                <a:solidFill>
                  <a:prstClr val="black"/>
                </a:solidFill>
              </a:rPr>
              <a:t>2+ </a:t>
            </a:r>
            <a:r>
              <a:rPr lang="en-US" dirty="0">
                <a:solidFill>
                  <a:prstClr val="black"/>
                </a:solidFill>
              </a:rPr>
              <a:t>moving through channels → EPSP on postsynaptic cell</a:t>
            </a:r>
          </a:p>
          <a:p>
            <a:pPr marL="285750" indent="-285750">
              <a:spcBef>
                <a:spcPts val="500"/>
              </a:spcBef>
              <a:buFont typeface="Wingdings" panose="05000000000000000000" pitchFamily="2" charset="2"/>
              <a:buChar char="§"/>
            </a:pPr>
            <a:r>
              <a:rPr lang="en-US" dirty="0">
                <a:solidFill>
                  <a:prstClr val="black"/>
                </a:solidFill>
              </a:rPr>
              <a:t>Have voltage-dependency in addition to ligand dependency: channels physically </a:t>
            </a:r>
            <a:r>
              <a:rPr lang="en-US" dirty="0">
                <a:solidFill>
                  <a:prstClr val="black"/>
                </a:solidFill>
                <a:highlight>
                  <a:srgbClr val="FFFF00"/>
                </a:highlight>
              </a:rPr>
              <a:t>clogged by Mg</a:t>
            </a:r>
            <a:r>
              <a:rPr lang="en-US" baseline="30000" dirty="0">
                <a:solidFill>
                  <a:prstClr val="black"/>
                </a:solidFill>
                <a:highlight>
                  <a:srgbClr val="FFFF00"/>
                </a:highlight>
              </a:rPr>
              <a:t>2+ </a:t>
            </a:r>
            <a:r>
              <a:rPr lang="en-US" dirty="0">
                <a:solidFill>
                  <a:prstClr val="black"/>
                </a:solidFill>
                <a:highlight>
                  <a:srgbClr val="FFFF00"/>
                </a:highlight>
              </a:rPr>
              <a:t>at resting </a:t>
            </a:r>
            <a:r>
              <a:rPr lang="en-US" dirty="0">
                <a:solidFill>
                  <a:prstClr val="black"/>
                </a:solidFill>
              </a:rPr>
              <a:t>membrane potential. Mg</a:t>
            </a:r>
            <a:r>
              <a:rPr lang="en-US" baseline="30000" dirty="0">
                <a:solidFill>
                  <a:prstClr val="black"/>
                </a:solidFill>
              </a:rPr>
              <a:t>2+ </a:t>
            </a:r>
            <a:r>
              <a:rPr lang="en-US" dirty="0">
                <a:solidFill>
                  <a:prstClr val="black"/>
                </a:solidFill>
              </a:rPr>
              <a:t>ions pop out with sufficient membrane depolarization caused by the faster opening of AMPA receptors</a:t>
            </a:r>
          </a:p>
          <a:p>
            <a:pPr marL="285750" indent="-285750">
              <a:spcBef>
                <a:spcPts val="500"/>
              </a:spcBef>
              <a:buFont typeface="Wingdings" panose="05000000000000000000" pitchFamily="2" charset="2"/>
              <a:buChar char="§"/>
            </a:pPr>
            <a:r>
              <a:rPr lang="en-US" dirty="0">
                <a:solidFill>
                  <a:prstClr val="black"/>
                </a:solidFill>
                <a:highlight>
                  <a:srgbClr val="FFFF00"/>
                </a:highlight>
              </a:rPr>
              <a:t>MgSO4 is used for preventing seizures in women with preeclampsia</a:t>
            </a:r>
            <a:r>
              <a:rPr lang="en-US" dirty="0">
                <a:solidFill>
                  <a:prstClr val="black"/>
                </a:solidFill>
              </a:rPr>
              <a:t>. Why? </a:t>
            </a:r>
          </a:p>
          <a:p>
            <a:pPr>
              <a:spcBef>
                <a:spcPts val="500"/>
              </a:spcBef>
            </a:pPr>
            <a:r>
              <a:rPr lang="en-US" dirty="0">
                <a:solidFill>
                  <a:prstClr val="black"/>
                </a:solidFill>
              </a:rPr>
              <a:t>	 </a:t>
            </a:r>
            <a:r>
              <a:rPr lang="en-US" dirty="0">
                <a:solidFill>
                  <a:prstClr val="black"/>
                </a:solidFill>
                <a:highlight>
                  <a:srgbClr val="FFFF00"/>
                </a:highlight>
              </a:rPr>
              <a:t>Mg</a:t>
            </a:r>
            <a:r>
              <a:rPr lang="en-US" baseline="30000" dirty="0">
                <a:solidFill>
                  <a:prstClr val="black"/>
                </a:solidFill>
                <a:highlight>
                  <a:srgbClr val="FFFF00"/>
                </a:highlight>
              </a:rPr>
              <a:t>2+ </a:t>
            </a:r>
            <a:r>
              <a:rPr lang="en-US" dirty="0">
                <a:solidFill>
                  <a:prstClr val="black"/>
                </a:solidFill>
                <a:highlight>
                  <a:srgbClr val="FFFF00"/>
                </a:highlight>
              </a:rPr>
              <a:t>ions block NMDA receptors → reduction of CNS neuronal excitability</a:t>
            </a:r>
          </a:p>
          <a:p>
            <a:pPr>
              <a:spcBef>
                <a:spcPts val="500"/>
              </a:spcBef>
            </a:pPr>
            <a:endParaRPr lang="en-US" dirty="0">
              <a:highlight>
                <a:srgbClr val="FFFF00"/>
              </a:highlight>
            </a:endParaRPr>
          </a:p>
          <a:p>
            <a:pPr>
              <a:spcBef>
                <a:spcPts val="500"/>
              </a:spcBef>
            </a:pPr>
            <a:endParaRPr lang="en-US" dirty="0"/>
          </a:p>
          <a:p>
            <a:pPr>
              <a:spcBef>
                <a:spcPts val="500"/>
              </a:spcBef>
            </a:pPr>
            <a:endParaRPr lang="en-US" dirty="0"/>
          </a:p>
        </p:txBody>
      </p:sp>
      <p:sp>
        <p:nvSpPr>
          <p:cNvPr id="4" name="TextBox 3">
            <a:extLst>
              <a:ext uri="{FF2B5EF4-FFF2-40B4-BE49-F238E27FC236}">
                <a16:creationId xmlns:a16="http://schemas.microsoft.com/office/drawing/2014/main" id="{96E901D7-1C05-4728-A5A7-F4E089078FF0}"/>
              </a:ext>
            </a:extLst>
          </p:cNvPr>
          <p:cNvSpPr txBox="1"/>
          <p:nvPr/>
        </p:nvSpPr>
        <p:spPr>
          <a:xfrm>
            <a:off x="45720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424844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0BEFEA-F88A-4264-A733-439010331DEE}"/>
              </a:ext>
            </a:extLst>
          </p:cNvPr>
          <p:cNvSpPr txBox="1"/>
          <p:nvPr/>
        </p:nvSpPr>
        <p:spPr>
          <a:xfrm>
            <a:off x="235695" y="609128"/>
            <a:ext cx="7231905" cy="6172672"/>
          </a:xfrm>
          <a:prstGeom prst="rect">
            <a:avLst/>
          </a:prstGeom>
          <a:solidFill>
            <a:schemeClr val="accent3">
              <a:lumMod val="20000"/>
              <a:lumOff val="80000"/>
            </a:schemeClr>
          </a:solidFill>
        </p:spPr>
        <p:txBody>
          <a:bodyPr wrap="square" rtlCol="0">
            <a:noAutofit/>
          </a:bodyPr>
          <a:lstStyle/>
          <a:p>
            <a:pPr>
              <a:spcBef>
                <a:spcPts val="500"/>
              </a:spcBef>
            </a:pPr>
            <a:r>
              <a:rPr lang="en-US" sz="2000" b="1" dirty="0"/>
              <a:t>GABA and Glycine</a:t>
            </a:r>
          </a:p>
          <a:p>
            <a:pPr marL="285750" indent="-285750">
              <a:spcBef>
                <a:spcPts val="500"/>
              </a:spcBef>
              <a:buFont typeface="Wingdings" panose="05000000000000000000" pitchFamily="2" charset="2"/>
              <a:buChar char="Ø"/>
            </a:pPr>
            <a:r>
              <a:rPr lang="en-US" dirty="0">
                <a:highlight>
                  <a:srgbClr val="FFFF00"/>
                </a:highlight>
              </a:rPr>
              <a:t>Major inhibitory neurotransmitters </a:t>
            </a:r>
            <a:r>
              <a:rPr lang="en-US" dirty="0"/>
              <a:t>in CNS, balancing out the action of excitatory neurotransmitters</a:t>
            </a:r>
          </a:p>
          <a:p>
            <a:pPr marL="285750" indent="-285750">
              <a:spcBef>
                <a:spcPts val="500"/>
              </a:spcBef>
              <a:buFont typeface="Wingdings" panose="05000000000000000000" pitchFamily="2" charset="2"/>
              <a:buChar char="Ø"/>
            </a:pPr>
            <a:r>
              <a:rPr lang="en-US" b="1" dirty="0">
                <a:solidFill>
                  <a:srgbClr val="C00000"/>
                </a:solidFill>
              </a:rPr>
              <a:t>GABA</a:t>
            </a:r>
          </a:p>
          <a:p>
            <a:pPr marL="285750" indent="-285750">
              <a:spcBef>
                <a:spcPts val="500"/>
              </a:spcBef>
              <a:buFont typeface="Wingdings" panose="05000000000000000000" pitchFamily="2" charset="2"/>
              <a:buChar char="§"/>
            </a:pPr>
            <a:r>
              <a:rPr lang="en-US" dirty="0"/>
              <a:t>Synthesized from glutamate</a:t>
            </a:r>
          </a:p>
          <a:p>
            <a:pPr marL="285750" indent="-285750">
              <a:spcBef>
                <a:spcPts val="500"/>
              </a:spcBef>
              <a:buFont typeface="Wingdings" panose="05000000000000000000" pitchFamily="2" charset="2"/>
              <a:buChar char="§"/>
            </a:pPr>
            <a:r>
              <a:rPr lang="en-US" dirty="0"/>
              <a:t>Released GABA is cleared by enzymatic degradation and reuptake into presynaptic terminal</a:t>
            </a:r>
          </a:p>
          <a:p>
            <a:pPr marL="285750" indent="-285750">
              <a:spcBef>
                <a:spcPts val="500"/>
              </a:spcBef>
              <a:buFont typeface="Wingdings" panose="05000000000000000000" pitchFamily="2" charset="2"/>
              <a:buChar char="§"/>
            </a:pPr>
            <a:r>
              <a:rPr lang="en-US" dirty="0"/>
              <a:t>Reduction in GABA-</a:t>
            </a:r>
            <a:r>
              <a:rPr lang="en-US" dirty="0" err="1"/>
              <a:t>ergic</a:t>
            </a:r>
            <a:r>
              <a:rPr lang="en-US" dirty="0"/>
              <a:t> neuronal activities increases CNS excitability, contributing to the pathogenesis of epilepsy, schizophrenia, anxiety, etc.</a:t>
            </a:r>
          </a:p>
          <a:p>
            <a:pPr marL="285750" indent="-285750">
              <a:spcBef>
                <a:spcPts val="500"/>
              </a:spcBef>
              <a:buFont typeface="Wingdings" panose="05000000000000000000" pitchFamily="2" charset="2"/>
              <a:buChar char="§"/>
            </a:pPr>
            <a:r>
              <a:rPr lang="en-US" dirty="0"/>
              <a:t>Drugs used for managing these disorders increase CNS GABA levels by</a:t>
            </a:r>
          </a:p>
          <a:p>
            <a:pPr defTabSz="365760">
              <a:spcBef>
                <a:spcPts val="500"/>
              </a:spcBef>
            </a:pPr>
            <a:r>
              <a:rPr lang="en-US" dirty="0"/>
              <a:t>	inhibiting GABA transaminase or GABA reuptake</a:t>
            </a:r>
          </a:p>
          <a:p>
            <a:pPr>
              <a:spcBef>
                <a:spcPts val="500"/>
              </a:spcBef>
            </a:pPr>
            <a:endParaRPr lang="en-US" dirty="0"/>
          </a:p>
          <a:p>
            <a:pPr>
              <a:spcBef>
                <a:spcPts val="500"/>
              </a:spcBef>
            </a:pPr>
            <a:r>
              <a:rPr lang="en-US" sz="2000" b="1" dirty="0"/>
              <a:t>GABA and glycine receptors</a:t>
            </a:r>
          </a:p>
          <a:p>
            <a:pPr marL="285738" indent="-285738" defTabSz="274308">
              <a:spcBef>
                <a:spcPts val="500"/>
              </a:spcBef>
              <a:buFont typeface="Wingdings" pitchFamily="2" charset="2"/>
              <a:buChar char="Ø"/>
              <a:defRPr/>
            </a:pPr>
            <a:r>
              <a:rPr lang="en-US" b="1" dirty="0">
                <a:solidFill>
                  <a:prstClr val="black"/>
                </a:solidFill>
                <a:highlight>
                  <a:srgbClr val="FFFF00"/>
                </a:highlight>
              </a:rPr>
              <a:t>GABA</a:t>
            </a:r>
            <a:r>
              <a:rPr lang="en-US" b="1" baseline="-25000" dirty="0">
                <a:solidFill>
                  <a:prstClr val="black"/>
                </a:solidFill>
                <a:highlight>
                  <a:srgbClr val="FFFF00"/>
                </a:highlight>
              </a:rPr>
              <a:t>A</a:t>
            </a:r>
            <a:r>
              <a:rPr lang="en-US" dirty="0">
                <a:solidFill>
                  <a:prstClr val="black"/>
                </a:solidFill>
              </a:rPr>
              <a:t> and GABA</a:t>
            </a:r>
            <a:r>
              <a:rPr lang="en-US" baseline="-25000" dirty="0">
                <a:solidFill>
                  <a:prstClr val="black"/>
                </a:solidFill>
              </a:rPr>
              <a:t>C</a:t>
            </a:r>
            <a:r>
              <a:rPr lang="en-US" dirty="0">
                <a:solidFill>
                  <a:prstClr val="black"/>
                </a:solidFill>
              </a:rPr>
              <a:t>: </a:t>
            </a:r>
            <a:r>
              <a:rPr lang="en-US" dirty="0"/>
              <a:t>GABA gated </a:t>
            </a:r>
            <a:r>
              <a:rPr lang="en-US" dirty="0">
                <a:highlight>
                  <a:srgbClr val="FFFF00"/>
                </a:highlight>
              </a:rPr>
              <a:t>Cl</a:t>
            </a:r>
            <a:r>
              <a:rPr lang="en-US" baseline="30000" dirty="0">
                <a:highlight>
                  <a:srgbClr val="FFFF00"/>
                </a:highlight>
              </a:rPr>
              <a:t>- </a:t>
            </a:r>
            <a:r>
              <a:rPr lang="en-US" dirty="0">
                <a:highlight>
                  <a:srgbClr val="FFFF00"/>
                </a:highlight>
              </a:rPr>
              <a:t>channels → postsynaptic IPSP</a:t>
            </a:r>
          </a:p>
          <a:p>
            <a:pPr marL="285738" indent="-285738" defTabSz="274308">
              <a:spcBef>
                <a:spcPts val="500"/>
              </a:spcBef>
              <a:buFont typeface="Wingdings" pitchFamily="2" charset="2"/>
              <a:buChar char="Ø"/>
              <a:defRPr/>
            </a:pPr>
            <a:r>
              <a:rPr lang="en-US" b="1" dirty="0">
                <a:solidFill>
                  <a:prstClr val="black"/>
                </a:solidFill>
                <a:highlight>
                  <a:srgbClr val="FFFF00"/>
                </a:highlight>
              </a:rPr>
              <a:t>GABA</a:t>
            </a:r>
            <a:r>
              <a:rPr lang="en-US" b="1" baseline="-25000" dirty="0">
                <a:solidFill>
                  <a:prstClr val="black"/>
                </a:solidFill>
                <a:highlight>
                  <a:srgbClr val="FFFF00"/>
                </a:highlight>
              </a:rPr>
              <a:t>B</a:t>
            </a:r>
            <a:r>
              <a:rPr lang="en-US" dirty="0">
                <a:solidFill>
                  <a:prstClr val="black"/>
                </a:solidFill>
              </a:rPr>
              <a:t> receptors: metabotropic receptors </a:t>
            </a:r>
          </a:p>
          <a:p>
            <a:pPr marL="742919" lvl="1" indent="-285738" defTabSz="274308">
              <a:spcBef>
                <a:spcPts val="500"/>
              </a:spcBef>
              <a:buFont typeface="Wingdings" pitchFamily="2" charset="2"/>
              <a:buChar char="§"/>
              <a:defRPr/>
            </a:pPr>
            <a:r>
              <a:rPr lang="en-US" dirty="0">
                <a:solidFill>
                  <a:prstClr val="black"/>
                </a:solidFill>
              </a:rPr>
              <a:t>GABA binding opens postsynaptic </a:t>
            </a:r>
            <a:r>
              <a:rPr lang="en-US" dirty="0">
                <a:solidFill>
                  <a:prstClr val="black"/>
                </a:solidFill>
                <a:highlight>
                  <a:srgbClr val="FFFF00"/>
                </a:highlight>
              </a:rPr>
              <a:t>K</a:t>
            </a:r>
            <a:r>
              <a:rPr lang="en-US" baseline="30000" dirty="0">
                <a:solidFill>
                  <a:prstClr val="black"/>
                </a:solidFill>
                <a:highlight>
                  <a:srgbClr val="FFFF00"/>
                </a:highlight>
              </a:rPr>
              <a:t>+</a:t>
            </a:r>
            <a:r>
              <a:rPr lang="en-US" dirty="0">
                <a:solidFill>
                  <a:prstClr val="black"/>
                </a:solidFill>
                <a:highlight>
                  <a:srgbClr val="FFFF00"/>
                </a:highlight>
              </a:rPr>
              <a:t> channels, generating IPSP</a:t>
            </a:r>
            <a:r>
              <a:rPr lang="en-US" dirty="0">
                <a:solidFill>
                  <a:prstClr val="black"/>
                </a:solidFill>
              </a:rPr>
              <a:t>, or suppresses presynaptic Ca</a:t>
            </a:r>
            <a:r>
              <a:rPr lang="en-US" baseline="30000" dirty="0">
                <a:solidFill>
                  <a:prstClr val="black"/>
                </a:solidFill>
              </a:rPr>
              <a:t>2+</a:t>
            </a:r>
            <a:r>
              <a:rPr lang="en-US" dirty="0">
                <a:solidFill>
                  <a:prstClr val="black"/>
                </a:solidFill>
              </a:rPr>
              <a:t> channels, reducing excitatory neurotransmitter release</a:t>
            </a:r>
          </a:p>
          <a:p>
            <a:pPr marL="274308" lvl="1" indent="-285738" defTabSz="274308">
              <a:spcBef>
                <a:spcPts val="500"/>
              </a:spcBef>
              <a:buFont typeface="Wingdings" pitchFamily="2" charset="2"/>
              <a:buChar char="Ø"/>
              <a:defRPr/>
            </a:pPr>
            <a:r>
              <a:rPr lang="en-US" dirty="0">
                <a:solidFill>
                  <a:prstClr val="black"/>
                </a:solidFill>
              </a:rPr>
              <a:t>Glycine receptor: glycine gated Cl</a:t>
            </a:r>
            <a:r>
              <a:rPr lang="en-US" baseline="30000" dirty="0">
                <a:solidFill>
                  <a:prstClr val="black"/>
                </a:solidFill>
              </a:rPr>
              <a:t>-</a:t>
            </a:r>
            <a:r>
              <a:rPr lang="en-US" dirty="0">
                <a:solidFill>
                  <a:prstClr val="black"/>
                </a:solidFill>
              </a:rPr>
              <a:t> channels</a:t>
            </a:r>
          </a:p>
          <a:p>
            <a:pPr marL="285738" indent="-285738" defTabSz="274308">
              <a:spcBef>
                <a:spcPts val="500"/>
              </a:spcBef>
              <a:buFont typeface="Wingdings" pitchFamily="2" charset="2"/>
              <a:buChar char="Ø"/>
              <a:defRPr/>
            </a:pPr>
            <a:endParaRPr lang="en-US" b="1" dirty="0">
              <a:solidFill>
                <a:srgbClr val="FF0000"/>
              </a:solidFill>
            </a:endParaRPr>
          </a:p>
          <a:p>
            <a:pPr>
              <a:spcBef>
                <a:spcPts val="500"/>
              </a:spcBef>
            </a:pPr>
            <a:endParaRPr lang="en-US" dirty="0"/>
          </a:p>
          <a:p>
            <a:pPr>
              <a:spcBef>
                <a:spcPts val="500"/>
              </a:spcBef>
            </a:pPr>
            <a:endParaRPr lang="en-US" dirty="0"/>
          </a:p>
          <a:p>
            <a:pPr>
              <a:spcBef>
                <a:spcPts val="500"/>
              </a:spcBef>
            </a:pPr>
            <a:endParaRPr lang="en-US" dirty="0"/>
          </a:p>
          <a:p>
            <a:pPr>
              <a:spcBef>
                <a:spcPts val="500"/>
              </a:spcBef>
            </a:pPr>
            <a:endParaRPr lang="en-US" dirty="0"/>
          </a:p>
          <a:p>
            <a:pPr>
              <a:spcBef>
                <a:spcPts val="500"/>
              </a:spcBef>
            </a:pPr>
            <a:endParaRPr lang="en-US" dirty="0"/>
          </a:p>
        </p:txBody>
      </p:sp>
      <p:pic>
        <p:nvPicPr>
          <p:cNvPr id="3" name="Picture 2">
            <a:extLst>
              <a:ext uri="{FF2B5EF4-FFF2-40B4-BE49-F238E27FC236}">
                <a16:creationId xmlns:a16="http://schemas.microsoft.com/office/drawing/2014/main" id="{4B6AFBA2-2AE8-43C9-A1D8-163EA2D3D5B0}"/>
              </a:ext>
            </a:extLst>
          </p:cNvPr>
          <p:cNvPicPr>
            <a:picLocks noChangeAspect="1"/>
          </p:cNvPicPr>
          <p:nvPr/>
        </p:nvPicPr>
        <p:blipFill>
          <a:blip r:embed="rId2"/>
          <a:stretch>
            <a:fillRect/>
          </a:stretch>
        </p:blipFill>
        <p:spPr>
          <a:xfrm>
            <a:off x="7543800" y="1333500"/>
            <a:ext cx="4424422" cy="4191000"/>
          </a:xfrm>
          <a:prstGeom prst="rect">
            <a:avLst/>
          </a:prstGeom>
        </p:spPr>
      </p:pic>
      <p:sp>
        <p:nvSpPr>
          <p:cNvPr id="5" name="TextBox 4">
            <a:extLst>
              <a:ext uri="{FF2B5EF4-FFF2-40B4-BE49-F238E27FC236}">
                <a16:creationId xmlns:a16="http://schemas.microsoft.com/office/drawing/2014/main" id="{9D854014-A2CB-4D73-8D9B-A6CBB1773817}"/>
              </a:ext>
            </a:extLst>
          </p:cNvPr>
          <p:cNvSpPr txBox="1"/>
          <p:nvPr/>
        </p:nvSpPr>
        <p:spPr>
          <a:xfrm>
            <a:off x="44958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39712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1247086-C685-4253-A79A-22A455EE89A9}"/>
              </a:ext>
            </a:extLst>
          </p:cNvPr>
          <p:cNvGrpSpPr/>
          <p:nvPr/>
        </p:nvGrpSpPr>
        <p:grpSpPr>
          <a:xfrm>
            <a:off x="6400800" y="829723"/>
            <a:ext cx="5638800" cy="5342478"/>
            <a:chOff x="5484812" y="809625"/>
            <a:chExt cx="6553200" cy="5983749"/>
          </a:xfrm>
        </p:grpSpPr>
        <p:pic>
          <p:nvPicPr>
            <p:cNvPr id="8" name="Picture 7">
              <a:extLst>
                <a:ext uri="{FF2B5EF4-FFF2-40B4-BE49-F238E27FC236}">
                  <a16:creationId xmlns:a16="http://schemas.microsoft.com/office/drawing/2014/main" id="{C85573FD-D8AC-4D78-9B40-CB456CF9153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5484812" y="809625"/>
              <a:ext cx="6553200" cy="5983749"/>
            </a:xfrm>
            <a:prstGeom prst="rect">
              <a:avLst/>
            </a:prstGeom>
          </p:spPr>
        </p:pic>
        <p:sp>
          <p:nvSpPr>
            <p:cNvPr id="9" name="Oval 8">
              <a:extLst>
                <a:ext uri="{FF2B5EF4-FFF2-40B4-BE49-F238E27FC236}">
                  <a16:creationId xmlns:a16="http://schemas.microsoft.com/office/drawing/2014/main" id="{68FE5572-29CE-4B08-8326-05FB8E3B8E47}"/>
                </a:ext>
              </a:extLst>
            </p:cNvPr>
            <p:cNvSpPr/>
            <p:nvPr/>
          </p:nvSpPr>
          <p:spPr>
            <a:xfrm>
              <a:off x="6627812" y="1371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6BD53F8-EF2B-48D5-91CA-7989C36F803B}"/>
              </a:ext>
            </a:extLst>
          </p:cNvPr>
          <p:cNvSpPr/>
          <p:nvPr/>
        </p:nvSpPr>
        <p:spPr>
          <a:xfrm>
            <a:off x="186503" y="1318260"/>
            <a:ext cx="6092825" cy="4093428"/>
          </a:xfrm>
          <a:prstGeom prst="rect">
            <a:avLst/>
          </a:prstGeom>
          <a:solidFill>
            <a:schemeClr val="accent3">
              <a:lumMod val="20000"/>
              <a:lumOff val="80000"/>
            </a:schemeClr>
          </a:solidFill>
        </p:spPr>
        <p:txBody>
          <a:bodyPr>
            <a:spAutoFit/>
          </a:bodyPr>
          <a:lstStyle/>
          <a:p>
            <a:pPr>
              <a:spcBef>
                <a:spcPts val="600"/>
              </a:spcBef>
            </a:pPr>
            <a:r>
              <a:rPr lang="en-US" sz="2000" b="1" dirty="0"/>
              <a:t>Catecholamine </a:t>
            </a:r>
            <a:r>
              <a:rPr lang="en-US" sz="2000" b="1" dirty="0">
                <a:solidFill>
                  <a:prstClr val="black"/>
                </a:solidFill>
              </a:rPr>
              <a:t>(Dopamine, NE and Epi)</a:t>
            </a:r>
          </a:p>
          <a:p>
            <a:pPr>
              <a:spcBef>
                <a:spcPts val="600"/>
              </a:spcBef>
            </a:pPr>
            <a:r>
              <a:rPr lang="en-US" sz="2000" dirty="0"/>
              <a:t> </a:t>
            </a:r>
          </a:p>
          <a:p>
            <a:pPr marL="342900" indent="-342900">
              <a:spcBef>
                <a:spcPts val="600"/>
              </a:spcBef>
              <a:buFont typeface="Wingdings" panose="05000000000000000000" pitchFamily="2" charset="2"/>
              <a:buChar char="Ø"/>
            </a:pPr>
            <a:r>
              <a:rPr lang="en-US" sz="2000" b="1" dirty="0"/>
              <a:t>Synthesis and metabolism</a:t>
            </a:r>
          </a:p>
          <a:p>
            <a:pPr marL="342900" indent="-342900">
              <a:spcBef>
                <a:spcPts val="600"/>
              </a:spcBef>
              <a:buFont typeface="Wingdings" panose="05000000000000000000" pitchFamily="2" charset="2"/>
              <a:buChar char="§"/>
            </a:pPr>
            <a:r>
              <a:rPr lang="en-US" sz="2000" dirty="0">
                <a:highlight>
                  <a:srgbClr val="FFFF00"/>
                </a:highlight>
              </a:rPr>
              <a:t>Precursor: tyrosine</a:t>
            </a:r>
          </a:p>
          <a:p>
            <a:pPr marL="342900" indent="-342900">
              <a:spcBef>
                <a:spcPts val="600"/>
              </a:spcBef>
              <a:buFont typeface="Wingdings" panose="05000000000000000000" pitchFamily="2" charset="2"/>
              <a:buChar char="§"/>
            </a:pPr>
            <a:r>
              <a:rPr lang="en-US" sz="2000" dirty="0">
                <a:highlight>
                  <a:srgbClr val="FFFF00"/>
                </a:highlight>
              </a:rPr>
              <a:t>Rate-limiting enzyme: </a:t>
            </a:r>
            <a:r>
              <a:rPr lang="en-US" sz="2000" dirty="0">
                <a:solidFill>
                  <a:srgbClr val="0432FF"/>
                </a:solidFill>
                <a:highlight>
                  <a:srgbClr val="FFFF00"/>
                </a:highlight>
              </a:rPr>
              <a:t>tyrosine hydroxylase</a:t>
            </a:r>
          </a:p>
          <a:p>
            <a:pPr marL="342900" indent="-342900">
              <a:spcBef>
                <a:spcPts val="600"/>
              </a:spcBef>
              <a:buFont typeface="Wingdings" panose="05000000000000000000" pitchFamily="2" charset="2"/>
              <a:buChar char="§"/>
            </a:pPr>
            <a:r>
              <a:rPr lang="en-US" sz="2000" dirty="0"/>
              <a:t>Removal via two ways:</a:t>
            </a:r>
          </a:p>
          <a:p>
            <a:pPr defTabSz="365760">
              <a:spcBef>
                <a:spcPts val="600"/>
              </a:spcBef>
            </a:pPr>
            <a:r>
              <a:rPr lang="en-US" sz="2000" dirty="0"/>
              <a:t>	Reuptake by presynaptic terminal</a:t>
            </a:r>
          </a:p>
          <a:p>
            <a:pPr defTabSz="365760">
              <a:spcBef>
                <a:spcPts val="600"/>
              </a:spcBef>
            </a:pPr>
            <a:r>
              <a:rPr lang="en-US" sz="2000" dirty="0"/>
              <a:t>	</a:t>
            </a:r>
            <a:r>
              <a:rPr lang="en-US" sz="2000" dirty="0">
                <a:highlight>
                  <a:srgbClr val="FFFF00"/>
                </a:highlight>
              </a:rPr>
              <a:t>Enzyme degradation by </a:t>
            </a:r>
            <a:r>
              <a:rPr lang="en-US" sz="2000" dirty="0">
                <a:solidFill>
                  <a:srgbClr val="0432FF"/>
                </a:solidFill>
                <a:highlight>
                  <a:srgbClr val="FFFF00"/>
                </a:highlight>
              </a:rPr>
              <a:t>COMT and MAO</a:t>
            </a:r>
          </a:p>
          <a:p>
            <a:pPr marL="342900" indent="-342900" defTabSz="365760">
              <a:spcBef>
                <a:spcPts val="600"/>
              </a:spcBef>
              <a:buFont typeface="Wingdings" panose="05000000000000000000" pitchFamily="2" charset="2"/>
              <a:buChar char="§"/>
            </a:pPr>
            <a:r>
              <a:rPr lang="en-US" sz="2000" dirty="0"/>
              <a:t>Excess production of NE and Epi elevates their </a:t>
            </a:r>
            <a:r>
              <a:rPr lang="en-US" sz="2000" dirty="0">
                <a:highlight>
                  <a:srgbClr val="FFFF00"/>
                </a:highlight>
              </a:rPr>
              <a:t>metabolite levels in blood and urine</a:t>
            </a:r>
            <a:r>
              <a:rPr lang="en-US" sz="2000" dirty="0"/>
              <a:t>: </a:t>
            </a:r>
            <a:r>
              <a:rPr lang="en-US" sz="2000" dirty="0" err="1">
                <a:solidFill>
                  <a:srgbClr val="0432FF"/>
                </a:solidFill>
                <a:highlight>
                  <a:srgbClr val="FFFF00"/>
                </a:highlight>
              </a:rPr>
              <a:t>metanephrine</a:t>
            </a:r>
            <a:r>
              <a:rPr lang="en-US" sz="2000" dirty="0">
                <a:solidFill>
                  <a:srgbClr val="0432FF"/>
                </a:solidFill>
              </a:rPr>
              <a:t>,</a:t>
            </a:r>
            <a:r>
              <a:rPr lang="en-US" sz="2000" dirty="0"/>
              <a:t>  VMA, etc. (e.g. </a:t>
            </a:r>
            <a:r>
              <a:rPr lang="en-US" sz="2000" dirty="0">
                <a:solidFill>
                  <a:srgbClr val="0432FF"/>
                </a:solidFill>
                <a:highlight>
                  <a:srgbClr val="FFFF00"/>
                </a:highlight>
              </a:rPr>
              <a:t>pheochromocytoma</a:t>
            </a:r>
            <a:r>
              <a:rPr lang="en-US" sz="2000" dirty="0"/>
              <a:t>)</a:t>
            </a:r>
          </a:p>
        </p:txBody>
      </p:sp>
      <p:sp>
        <p:nvSpPr>
          <p:cNvPr id="11" name="TextBox 10">
            <a:extLst>
              <a:ext uri="{FF2B5EF4-FFF2-40B4-BE49-F238E27FC236}">
                <a16:creationId xmlns:a16="http://schemas.microsoft.com/office/drawing/2014/main" id="{7F269780-E5DA-4FDD-82C2-E490FC160D5E}"/>
              </a:ext>
            </a:extLst>
          </p:cNvPr>
          <p:cNvSpPr txBox="1"/>
          <p:nvPr/>
        </p:nvSpPr>
        <p:spPr>
          <a:xfrm>
            <a:off x="45720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521600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4054DF-F486-46C2-924E-6CD5CC751E20}"/>
              </a:ext>
            </a:extLst>
          </p:cNvPr>
          <p:cNvGraphicFramePr>
            <a:graphicFrameLocks noGrp="1"/>
          </p:cNvGraphicFramePr>
          <p:nvPr/>
        </p:nvGraphicFramePr>
        <p:xfrm>
          <a:off x="952500" y="2555240"/>
          <a:ext cx="10287000" cy="3997960"/>
        </p:xfrm>
        <a:graphic>
          <a:graphicData uri="http://schemas.openxmlformats.org/drawingml/2006/table">
            <a:tbl>
              <a:tblPr firstRow="1" bandRow="1">
                <a:tableStyleId>{5C22544A-7EE6-4342-B048-85BDC9FD1C3A}</a:tableStyleId>
              </a:tblPr>
              <a:tblGrid>
                <a:gridCol w="1066799">
                  <a:extLst>
                    <a:ext uri="{9D8B030D-6E8A-4147-A177-3AD203B41FA5}">
                      <a16:colId xmlns:a16="http://schemas.microsoft.com/office/drawing/2014/main" val="633390296"/>
                    </a:ext>
                  </a:extLst>
                </a:gridCol>
                <a:gridCol w="2895600">
                  <a:extLst>
                    <a:ext uri="{9D8B030D-6E8A-4147-A177-3AD203B41FA5}">
                      <a16:colId xmlns:a16="http://schemas.microsoft.com/office/drawing/2014/main" val="2175072321"/>
                    </a:ext>
                  </a:extLst>
                </a:gridCol>
                <a:gridCol w="3200401">
                  <a:extLst>
                    <a:ext uri="{9D8B030D-6E8A-4147-A177-3AD203B41FA5}">
                      <a16:colId xmlns:a16="http://schemas.microsoft.com/office/drawing/2014/main" val="3057371066"/>
                    </a:ext>
                  </a:extLst>
                </a:gridCol>
                <a:gridCol w="3124200">
                  <a:extLst>
                    <a:ext uri="{9D8B030D-6E8A-4147-A177-3AD203B41FA5}">
                      <a16:colId xmlns:a16="http://schemas.microsoft.com/office/drawing/2014/main" val="1352977862"/>
                    </a:ext>
                  </a:extLst>
                </a:gridCol>
              </a:tblGrid>
              <a:tr h="0">
                <a:tc>
                  <a:txBody>
                    <a:bodyPr/>
                    <a:lstStyle/>
                    <a:p>
                      <a:r>
                        <a:rPr lang="en-US" sz="1600" dirty="0"/>
                        <a:t>Receptors</a:t>
                      </a:r>
                    </a:p>
                  </a:txBody>
                  <a:tcPr/>
                </a:tc>
                <a:tc>
                  <a:txBody>
                    <a:bodyPr/>
                    <a:lstStyle/>
                    <a:p>
                      <a:r>
                        <a:rPr lang="en-US" sz="1600" dirty="0"/>
                        <a:t>Primary locations</a:t>
                      </a:r>
                    </a:p>
                  </a:txBody>
                  <a:tcPr/>
                </a:tc>
                <a:tc>
                  <a:txBody>
                    <a:bodyPr/>
                    <a:lstStyle/>
                    <a:p>
                      <a:r>
                        <a:rPr lang="en-US" sz="1600" dirty="0"/>
                        <a:t>Signaling pathways</a:t>
                      </a:r>
                    </a:p>
                  </a:txBody>
                  <a:tcPr/>
                </a:tc>
                <a:tc>
                  <a:txBody>
                    <a:bodyPr/>
                    <a:lstStyle/>
                    <a:p>
                      <a:r>
                        <a:rPr lang="en-US" sz="1600" dirty="0"/>
                        <a:t>Effects</a:t>
                      </a:r>
                    </a:p>
                  </a:txBody>
                  <a:tcPr/>
                </a:tc>
                <a:extLst>
                  <a:ext uri="{0D108BD9-81ED-4DB2-BD59-A6C34878D82A}">
                    <a16:rowId xmlns:a16="http://schemas.microsoft.com/office/drawing/2014/main" val="2769629714"/>
                  </a:ext>
                </a:extLst>
              </a:tr>
              <a:tr h="370840">
                <a:tc>
                  <a:txBody>
                    <a:bodyPr/>
                    <a:lstStyle/>
                    <a:p>
                      <a:r>
                        <a:rPr kumimoji="0" lang="el-GR" sz="1600" b="1" i="0" u="none" strike="noStrike" kern="1200" cap="none" spc="0" normalizeH="0" baseline="0" noProof="0" dirty="0">
                          <a:ln>
                            <a:noFill/>
                          </a:ln>
                          <a:solidFill>
                            <a:prstClr val="black"/>
                          </a:solidFill>
                          <a:effectLst/>
                          <a:uLnTx/>
                          <a:uFillTx/>
                          <a:latin typeface="+mn-lt"/>
                          <a:ea typeface="+mn-ea"/>
                          <a:cs typeface="+mn-cs"/>
                        </a:rPr>
                        <a:t>α</a:t>
                      </a:r>
                      <a:r>
                        <a:rPr kumimoji="0" lang="en-US" sz="1600" b="1" i="0" u="none" strike="noStrike" kern="1200" cap="none" spc="0" normalizeH="0" baseline="0" noProof="0" dirty="0">
                          <a:ln>
                            <a:noFill/>
                          </a:ln>
                          <a:solidFill>
                            <a:prstClr val="black"/>
                          </a:solidFill>
                          <a:effectLst/>
                          <a:uLnTx/>
                          <a:uFillTx/>
                          <a:latin typeface="+mn-lt"/>
                          <a:ea typeface="+mn-ea"/>
                          <a:cs typeface="+mn-cs"/>
                        </a:rPr>
                        <a:t>1 </a:t>
                      </a:r>
                      <a:endParaRPr lang="en-US" sz="1600" dirty="0"/>
                    </a:p>
                  </a:txBody>
                  <a:tcPr/>
                </a:tc>
                <a:tc>
                  <a:txBody>
                    <a:bodyPr/>
                    <a:lstStyle/>
                    <a:p>
                      <a:r>
                        <a:rPr lang="en-US" sz="1600" dirty="0"/>
                        <a:t>Vascular smooth muscle, </a:t>
                      </a:r>
                    </a:p>
                    <a:p>
                      <a:r>
                        <a:rPr lang="en-US" sz="1600" dirty="0"/>
                        <a:t>Genitourinary</a:t>
                      </a:r>
                      <a:r>
                        <a:rPr lang="en-US" sz="1600" baseline="0" dirty="0"/>
                        <a:t> smooth muscle</a:t>
                      </a:r>
                      <a:r>
                        <a:rPr lang="en-US" sz="1600" dirty="0"/>
                        <a:t>,</a:t>
                      </a:r>
                    </a:p>
                    <a:p>
                      <a:r>
                        <a:rPr lang="en-US" sz="1600" dirty="0"/>
                        <a:t>GI and bladder sphincters, </a:t>
                      </a:r>
                    </a:p>
                  </a:txBody>
                  <a:tcPr/>
                </a:tc>
                <a:tc>
                  <a:txBody>
                    <a:bodyPr/>
                    <a:lstStyle/>
                    <a:p>
                      <a:r>
                        <a:rPr kumimoji="0" lang="en-US" sz="1600" b="0" i="0" u="none" strike="noStrike" kern="1200" cap="none" spc="0" normalizeH="0" baseline="0" noProof="0" dirty="0">
                          <a:ln>
                            <a:noFill/>
                          </a:ln>
                          <a:solidFill>
                            <a:prstClr val="black"/>
                          </a:solidFill>
                          <a:effectLst/>
                          <a:uLnTx/>
                          <a:uFillTx/>
                          <a:latin typeface="+mn-lt"/>
                          <a:ea typeface="+mn-ea"/>
                          <a:cs typeface="+mn-cs"/>
                        </a:rPr>
                        <a:t>↑ phospholipase C-IP</a:t>
                      </a:r>
                      <a:r>
                        <a:rPr kumimoji="0" lang="en-US" sz="1600" b="0" i="0" u="none" strike="noStrike" kern="1200" cap="none" spc="0" normalizeH="0" baseline="-25000" noProof="0" dirty="0">
                          <a:ln>
                            <a:noFill/>
                          </a:ln>
                          <a:solidFill>
                            <a:prstClr val="black"/>
                          </a:solidFill>
                          <a:effectLst/>
                          <a:uLnTx/>
                          <a:uFillTx/>
                          <a:latin typeface="+mn-lt"/>
                          <a:ea typeface="+mn-ea"/>
                          <a:cs typeface="+mn-cs"/>
                        </a:rPr>
                        <a:t>3</a:t>
                      </a:r>
                      <a:r>
                        <a:rPr kumimoji="0" lang="en-US" sz="1600" b="0" i="0" u="none" strike="noStrike" kern="1200" cap="none" spc="0" normalizeH="0" baseline="0" noProof="0" dirty="0">
                          <a:ln>
                            <a:noFill/>
                          </a:ln>
                          <a:solidFill>
                            <a:prstClr val="black"/>
                          </a:solidFill>
                          <a:effectLst/>
                          <a:uLnTx/>
                          <a:uFillTx/>
                          <a:latin typeface="+mn-lt"/>
                          <a:ea typeface="+mn-ea"/>
                          <a:cs typeface="+mn-cs"/>
                        </a:rPr>
                        <a:t>/DAG-Ca</a:t>
                      </a:r>
                      <a:r>
                        <a:rPr kumimoji="0" lang="en-US" sz="1600" b="0" i="0" u="none" strike="noStrike" kern="1200" cap="none" spc="0" normalizeH="0" baseline="30000" noProof="0" dirty="0">
                          <a:ln>
                            <a:noFill/>
                          </a:ln>
                          <a:solidFill>
                            <a:prstClr val="black"/>
                          </a:solidFill>
                          <a:effectLst/>
                          <a:uLnTx/>
                          <a:uFillTx/>
                          <a:latin typeface="+mn-lt"/>
                          <a:ea typeface="+mn-ea"/>
                          <a:cs typeface="+mn-cs"/>
                        </a:rPr>
                        <a:t>2+</a:t>
                      </a:r>
                      <a:r>
                        <a:rPr kumimoji="0" lang="en-US" sz="1600" b="0" i="0" u="none" strike="noStrike" kern="1200" cap="none" spc="0" normalizeH="0" baseline="0" noProof="0" dirty="0">
                          <a:ln>
                            <a:noFill/>
                          </a:ln>
                          <a:solidFill>
                            <a:prstClr val="black"/>
                          </a:solidFill>
                          <a:effectLst/>
                          <a:uLnTx/>
                          <a:uFillTx/>
                          <a:latin typeface="+mn-lt"/>
                          <a:ea typeface="+mn-ea"/>
                          <a:cs typeface="+mn-cs"/>
                        </a:rPr>
                        <a:t> signaling</a:t>
                      </a:r>
                      <a:endParaRPr lang="en-US" sz="1600" dirty="0"/>
                    </a:p>
                  </a:txBody>
                  <a:tcPr/>
                </a:tc>
                <a:tc>
                  <a:txBody>
                    <a:bodyPr/>
                    <a:lstStyle/>
                    <a:p>
                      <a:r>
                        <a:rPr lang="en-US" sz="1600" dirty="0"/>
                        <a:t>Contraction</a:t>
                      </a:r>
                    </a:p>
                  </a:txBody>
                  <a:tcPr/>
                </a:tc>
                <a:extLst>
                  <a:ext uri="{0D108BD9-81ED-4DB2-BD59-A6C34878D82A}">
                    <a16:rowId xmlns:a16="http://schemas.microsoft.com/office/drawing/2014/main" val="3845812206"/>
                  </a:ext>
                </a:extLst>
              </a:tr>
              <a:tr h="370840">
                <a:tc>
                  <a:txBody>
                    <a:bodyPr/>
                    <a:lstStyle/>
                    <a:p>
                      <a:r>
                        <a:rPr kumimoji="0" lang="el-GR" sz="1600" b="1" i="0" u="none" strike="noStrike" kern="1200" cap="none" spc="0" normalizeH="0" baseline="0" noProof="0" dirty="0">
                          <a:ln>
                            <a:noFill/>
                          </a:ln>
                          <a:solidFill>
                            <a:prstClr val="black"/>
                          </a:solidFill>
                          <a:effectLst/>
                          <a:uLnTx/>
                          <a:uFillTx/>
                          <a:latin typeface="+mn-lt"/>
                          <a:ea typeface="+mn-ea"/>
                          <a:cs typeface="+mn-cs"/>
                        </a:rPr>
                        <a:t>α</a:t>
                      </a:r>
                      <a:r>
                        <a:rPr kumimoji="0" lang="en-US" sz="1600" b="1" i="0" u="none" strike="noStrike" kern="1200" cap="none" spc="0" normalizeH="0" baseline="0" noProof="0" dirty="0">
                          <a:ln>
                            <a:noFill/>
                          </a:ln>
                          <a:solidFill>
                            <a:prstClr val="black"/>
                          </a:solidFill>
                          <a:effectLst/>
                          <a:uLnTx/>
                          <a:uFillTx/>
                          <a:latin typeface="+mn-lt"/>
                          <a:ea typeface="+mn-ea"/>
                          <a:cs typeface="+mn-cs"/>
                        </a:rPr>
                        <a:t>2 </a:t>
                      </a:r>
                      <a:endParaRPr lang="en-US" sz="1600" dirty="0"/>
                    </a:p>
                  </a:txBody>
                  <a:tcPr/>
                </a:tc>
                <a:tc>
                  <a:txBody>
                    <a:bodyPr/>
                    <a:lstStyle/>
                    <a:p>
                      <a:r>
                        <a:rPr lang="en-US" sz="1600" dirty="0"/>
                        <a:t>CNS, platelets, pancreatic</a:t>
                      </a:r>
                      <a:r>
                        <a:rPr lang="en-US" sz="1600" baseline="0" dirty="0"/>
                        <a:t> </a:t>
                      </a:r>
                      <a:r>
                        <a:rPr lang="el-GR" sz="1600" baseline="0" dirty="0"/>
                        <a:t>β</a:t>
                      </a:r>
                      <a:r>
                        <a:rPr lang="en-US" sz="1600" baseline="0" dirty="0"/>
                        <a:t>-cells</a:t>
                      </a:r>
                      <a:r>
                        <a:rPr lang="en-US" sz="1600" dirty="0"/>
                        <a:t>, GI smooth muscle </a:t>
                      </a:r>
                    </a:p>
                  </a:txBody>
                  <a:tcPr/>
                </a:tc>
                <a:tc>
                  <a:txBody>
                    <a:bodyPr/>
                    <a:lstStyle/>
                    <a:p>
                      <a:pPr marL="0" marR="0" lvl="0" indent="0" algn="l" defTabSz="27432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↓adenylyl cyclase-</a:t>
                      </a:r>
                      <a:r>
                        <a:rPr kumimoji="0" lang="en-US" sz="1600" b="0" i="0" u="none" strike="noStrike" kern="1200" cap="none" spc="0" normalizeH="0" baseline="0" noProof="0" dirty="0" err="1">
                          <a:ln>
                            <a:noFill/>
                          </a:ln>
                          <a:solidFill>
                            <a:prstClr val="black"/>
                          </a:solidFill>
                          <a:effectLst/>
                          <a:uLnTx/>
                          <a:uFillTx/>
                          <a:latin typeface="+mn-lt"/>
                          <a:ea typeface="+mn-ea"/>
                          <a:cs typeface="+mn-cs"/>
                        </a:rPr>
                        <a:t>cAMP</a:t>
                      </a:r>
                      <a:r>
                        <a:rPr kumimoji="0" lang="en-US" sz="1600" b="0" i="0" u="none" strike="noStrike" kern="1200" cap="none" spc="0" normalizeH="0" baseline="0" noProof="0" dirty="0">
                          <a:ln>
                            <a:noFill/>
                          </a:ln>
                          <a:solidFill>
                            <a:prstClr val="black"/>
                          </a:solidFill>
                          <a:effectLst/>
                          <a:uLnTx/>
                          <a:uFillTx/>
                          <a:latin typeface="+mn-lt"/>
                          <a:ea typeface="+mn-ea"/>
                          <a:cs typeface="+mn-cs"/>
                        </a:rPr>
                        <a:t> signaling </a:t>
                      </a:r>
                    </a:p>
                    <a:p>
                      <a:endParaRPr lang="en-US" sz="1600" dirty="0"/>
                    </a:p>
                  </a:txBody>
                  <a:tcPr/>
                </a:tc>
                <a:tc>
                  <a:txBody>
                    <a:bodyPr/>
                    <a:lstStyle/>
                    <a:p>
                      <a:r>
                        <a:rPr lang="en-US" sz="1600" dirty="0"/>
                        <a:t>↓Sympathetic outflow,</a:t>
                      </a:r>
                    </a:p>
                    <a:p>
                      <a:r>
                        <a:rPr lang="en-US" sz="1600" dirty="0"/>
                        <a:t>↑Platelets aggregation,</a:t>
                      </a:r>
                    </a:p>
                    <a:p>
                      <a:r>
                        <a:rPr lang="en-US" sz="1600" dirty="0"/>
                        <a:t>↓ Insulin release</a:t>
                      </a:r>
                    </a:p>
                    <a:p>
                      <a:r>
                        <a:rPr lang="en-US" sz="1600" dirty="0"/>
                        <a:t>GI smooth muscle relaxation</a:t>
                      </a:r>
                    </a:p>
                  </a:txBody>
                  <a:tcPr/>
                </a:tc>
                <a:extLst>
                  <a:ext uri="{0D108BD9-81ED-4DB2-BD59-A6C34878D82A}">
                    <a16:rowId xmlns:a16="http://schemas.microsoft.com/office/drawing/2014/main" val="394953566"/>
                  </a:ext>
                </a:extLst>
              </a:tr>
              <a:tr h="370840">
                <a:tc>
                  <a:txBody>
                    <a:bodyPr/>
                    <a:lstStyle/>
                    <a:p>
                      <a:r>
                        <a:rPr kumimoji="0" lang="el-GR" sz="1600" b="1" i="0" u="none" strike="noStrike" kern="1200" cap="none" spc="0" normalizeH="0" baseline="0" noProof="0" dirty="0">
                          <a:ln>
                            <a:noFill/>
                          </a:ln>
                          <a:solidFill>
                            <a:prstClr val="black"/>
                          </a:solidFill>
                          <a:effectLst/>
                          <a:uLnTx/>
                          <a:uFillTx/>
                          <a:latin typeface="+mn-lt"/>
                          <a:ea typeface="+mn-ea"/>
                          <a:cs typeface="+mn-cs"/>
                        </a:rPr>
                        <a:t>β</a:t>
                      </a:r>
                      <a:r>
                        <a:rPr kumimoji="0" lang="en-US" sz="1600" b="1" i="0" u="none" strike="noStrike" kern="1200" cap="none" spc="0" normalizeH="0" baseline="0" noProof="0" dirty="0">
                          <a:ln>
                            <a:noFill/>
                          </a:ln>
                          <a:solidFill>
                            <a:prstClr val="black"/>
                          </a:solidFill>
                          <a:effectLst/>
                          <a:uLnTx/>
                          <a:uFillTx/>
                          <a:latin typeface="+mn-lt"/>
                          <a:ea typeface="+mn-ea"/>
                          <a:cs typeface="+mn-cs"/>
                        </a:rPr>
                        <a:t>1 </a:t>
                      </a:r>
                      <a:endParaRPr lang="en-US" sz="1600" dirty="0"/>
                    </a:p>
                  </a:txBody>
                  <a:tcPr/>
                </a:tc>
                <a:tc>
                  <a:txBody>
                    <a:bodyPr/>
                    <a:lstStyle/>
                    <a:p>
                      <a:r>
                        <a:rPr lang="en-US" sz="1600" dirty="0"/>
                        <a:t>SA node, AV node, ventricular muscle of heart	</a:t>
                      </a:r>
                    </a:p>
                  </a:txBody>
                  <a:tcPr/>
                </a:tc>
                <a:tc>
                  <a:txBody>
                    <a:bodyPr/>
                    <a:lstStyle/>
                    <a:p>
                      <a:r>
                        <a:rPr lang="en-US" sz="1600" dirty="0"/>
                        <a:t>↑adenylyl cyclase-</a:t>
                      </a:r>
                      <a:r>
                        <a:rPr lang="en-US" sz="1600" dirty="0" err="1"/>
                        <a:t>cAMP</a:t>
                      </a:r>
                      <a:r>
                        <a:rPr lang="en-US" sz="1600" dirty="0"/>
                        <a:t> pathway </a:t>
                      </a:r>
                    </a:p>
                    <a:p>
                      <a:endParaRPr lang="en-US" sz="1600" dirty="0"/>
                    </a:p>
                  </a:txBody>
                  <a:tcPr/>
                </a:tc>
                <a:tc>
                  <a: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 Heart rate, contractility and conduction velocity</a:t>
                      </a:r>
                    </a:p>
                  </a:txBody>
                  <a:tcPr/>
                </a:tc>
                <a:extLst>
                  <a:ext uri="{0D108BD9-81ED-4DB2-BD59-A6C34878D82A}">
                    <a16:rowId xmlns:a16="http://schemas.microsoft.com/office/drawing/2014/main" val="2094066791"/>
                  </a:ext>
                </a:extLst>
              </a:tr>
              <a:tr h="370840">
                <a:tc>
                  <a:txBody>
                    <a:bodyPr/>
                    <a:lstStyle/>
                    <a:p>
                      <a:r>
                        <a:rPr kumimoji="0" lang="el-GR" sz="1600" b="1" i="0" u="none" strike="noStrike" kern="1200" cap="none" spc="0" normalizeH="0" baseline="0" noProof="0" dirty="0">
                          <a:ln>
                            <a:noFill/>
                          </a:ln>
                          <a:solidFill>
                            <a:prstClr val="black"/>
                          </a:solidFill>
                          <a:effectLst/>
                          <a:uLnTx/>
                          <a:uFillTx/>
                          <a:latin typeface="+mn-lt"/>
                          <a:ea typeface="+mn-ea"/>
                          <a:cs typeface="+mn-cs"/>
                        </a:rPr>
                        <a:t>β</a:t>
                      </a:r>
                      <a:r>
                        <a:rPr kumimoji="0" lang="en-US" sz="1600" b="1" i="0" u="none" strike="noStrike" kern="1200" cap="none" spc="0" normalizeH="0" baseline="0" noProof="0" dirty="0">
                          <a:ln>
                            <a:noFill/>
                          </a:ln>
                          <a:solidFill>
                            <a:prstClr val="black"/>
                          </a:solidFill>
                          <a:effectLst/>
                          <a:uLnTx/>
                          <a:uFillTx/>
                          <a:latin typeface="+mn-lt"/>
                          <a:ea typeface="+mn-ea"/>
                          <a:cs typeface="+mn-cs"/>
                        </a:rPr>
                        <a:t>2</a:t>
                      </a:r>
                      <a:endParaRPr lang="en-US" sz="1600" dirty="0"/>
                    </a:p>
                  </a:txBody>
                  <a:tcPr/>
                </a:tc>
                <a:tc>
                  <a:txBody>
                    <a:bodyPr/>
                    <a:lstStyle/>
                    <a:p>
                      <a:r>
                        <a:rPr lang="en-US" sz="1600" dirty="0"/>
                        <a:t>Vascular smooth muscle of skeletal muscle, bronchioles, walls of GI tract and bladder</a:t>
                      </a:r>
                    </a:p>
                  </a:txBody>
                  <a:tcPr/>
                </a:tc>
                <a:tc>
                  <a:txBody>
                    <a:bodyPr/>
                    <a:lstStyle/>
                    <a:p>
                      <a:r>
                        <a:rPr lang="en-US" sz="1600" dirty="0"/>
                        <a:t>↑adenylyl cyclase-</a:t>
                      </a:r>
                      <a:r>
                        <a:rPr lang="en-US" sz="1600" dirty="0" err="1"/>
                        <a:t>cAMP</a:t>
                      </a:r>
                      <a:r>
                        <a:rPr lang="en-US" sz="1600" dirty="0"/>
                        <a:t> pathway </a:t>
                      </a:r>
                    </a:p>
                    <a:p>
                      <a:endParaRPr lang="en-US" sz="1600" dirty="0"/>
                    </a:p>
                  </a:txBody>
                  <a:tcPr/>
                </a:tc>
                <a:tc>
                  <a:txBody>
                    <a:bodyPr/>
                    <a:lstStyle/>
                    <a:p>
                      <a:r>
                        <a:rPr lang="en-US" sz="1600" dirty="0"/>
                        <a:t>Dilation of skeletal blood vessels and bronchioles, relaxation of GI and bladder wall</a:t>
                      </a:r>
                    </a:p>
                  </a:txBody>
                  <a:tcPr/>
                </a:tc>
                <a:extLst>
                  <a:ext uri="{0D108BD9-81ED-4DB2-BD59-A6C34878D82A}">
                    <a16:rowId xmlns:a16="http://schemas.microsoft.com/office/drawing/2014/main" val="2670116605"/>
                  </a:ext>
                </a:extLst>
              </a:tr>
              <a:tr h="370840">
                <a:tc>
                  <a:txBody>
                    <a:bodyPr/>
                    <a:lstStyle/>
                    <a:p>
                      <a:r>
                        <a:rPr kumimoji="0" lang="el-GR" sz="1600" b="1" i="0" u="none" strike="noStrike" kern="1200" cap="none" spc="0" normalizeH="0" baseline="0" noProof="0" dirty="0">
                          <a:ln>
                            <a:noFill/>
                          </a:ln>
                          <a:solidFill>
                            <a:prstClr val="black"/>
                          </a:solidFill>
                          <a:effectLst/>
                          <a:uLnTx/>
                          <a:uFillTx/>
                          <a:latin typeface="+mn-lt"/>
                          <a:ea typeface="+mn-ea"/>
                          <a:cs typeface="+mn-cs"/>
                        </a:rPr>
                        <a:t>β</a:t>
                      </a:r>
                      <a:r>
                        <a:rPr kumimoji="0" lang="en-US" sz="1600" b="1" i="0" u="none" strike="noStrike" kern="1200" cap="none" spc="0" normalizeH="0" baseline="0" noProof="0" dirty="0">
                          <a:ln>
                            <a:noFill/>
                          </a:ln>
                          <a:solidFill>
                            <a:prstClr val="black"/>
                          </a:solidFill>
                          <a:effectLst/>
                          <a:uLnTx/>
                          <a:uFillTx/>
                          <a:latin typeface="+mn-lt"/>
                          <a:ea typeface="+mn-ea"/>
                          <a:cs typeface="+mn-cs"/>
                        </a:rPr>
                        <a:t>3</a:t>
                      </a:r>
                      <a:endParaRPr lang="en-US" sz="1600" dirty="0"/>
                    </a:p>
                  </a:txBody>
                  <a:tcPr/>
                </a:tc>
                <a:tc>
                  <a:txBody>
                    <a:bodyPr/>
                    <a:lstStyle/>
                    <a:p>
                      <a:r>
                        <a:rPr lang="en-US" sz="1600" dirty="0"/>
                        <a:t>Adipose tissue </a:t>
                      </a:r>
                    </a:p>
                  </a:txBody>
                  <a:tcPr/>
                </a:tc>
                <a:tc>
                  <a:txBody>
                    <a:bodyPr/>
                    <a:lstStyle/>
                    <a:p>
                      <a:r>
                        <a:rPr lang="en-US" sz="1600" dirty="0"/>
                        <a:t>↑adenylyl cyclase-</a:t>
                      </a:r>
                      <a:r>
                        <a:rPr lang="en-US" sz="1600" dirty="0" err="1"/>
                        <a:t>cAMP</a:t>
                      </a:r>
                      <a:r>
                        <a:rPr lang="en-US" sz="1600" dirty="0"/>
                        <a:t> pathway </a:t>
                      </a:r>
                    </a:p>
                  </a:txBody>
                  <a:tcPr/>
                </a:tc>
                <a:tc>
                  <a:txBody>
                    <a:bodyPr/>
                    <a:lstStyle/>
                    <a:p>
                      <a:r>
                        <a:rPr lang="en-US" sz="1600" dirty="0"/>
                        <a:t>↑lipolysis</a:t>
                      </a:r>
                    </a:p>
                  </a:txBody>
                  <a:tcPr/>
                </a:tc>
                <a:extLst>
                  <a:ext uri="{0D108BD9-81ED-4DB2-BD59-A6C34878D82A}">
                    <a16:rowId xmlns:a16="http://schemas.microsoft.com/office/drawing/2014/main" val="1701269086"/>
                  </a:ext>
                </a:extLst>
              </a:tr>
            </a:tbl>
          </a:graphicData>
        </a:graphic>
      </p:graphicFrame>
      <p:sp>
        <p:nvSpPr>
          <p:cNvPr id="3" name="Rectangle 2">
            <a:extLst>
              <a:ext uri="{FF2B5EF4-FFF2-40B4-BE49-F238E27FC236}">
                <a16:creationId xmlns:a16="http://schemas.microsoft.com/office/drawing/2014/main" id="{B81AB658-548C-4E72-BB8C-63432965B874}"/>
              </a:ext>
            </a:extLst>
          </p:cNvPr>
          <p:cNvSpPr/>
          <p:nvPr/>
        </p:nvSpPr>
        <p:spPr>
          <a:xfrm>
            <a:off x="685800" y="762000"/>
            <a:ext cx="10668000" cy="1631216"/>
          </a:xfrm>
          <a:prstGeom prst="rect">
            <a:avLst/>
          </a:prstGeom>
          <a:solidFill>
            <a:schemeClr val="accent3">
              <a:lumMod val="20000"/>
              <a:lumOff val="80000"/>
            </a:schemeClr>
          </a:solidFill>
        </p:spPr>
        <p:txBody>
          <a:bodyPr wrap="square">
            <a:spAutoFit/>
          </a:bodyPr>
          <a:lstStyle/>
          <a:p>
            <a:pPr lvl="0"/>
            <a:r>
              <a:rPr lang="en-US" sz="2000" b="1" dirty="0"/>
              <a:t>Catecholamine </a:t>
            </a:r>
            <a:r>
              <a:rPr lang="en-US" sz="2000" b="1" dirty="0">
                <a:solidFill>
                  <a:prstClr val="black"/>
                </a:solidFill>
              </a:rPr>
              <a:t>(Dopamine, NE and Epi)-continued</a:t>
            </a:r>
          </a:p>
          <a:p>
            <a:r>
              <a:rPr lang="en-US" sz="2000" dirty="0"/>
              <a:t> </a:t>
            </a:r>
          </a:p>
          <a:p>
            <a:pPr defTabSz="365760"/>
            <a:r>
              <a:rPr lang="en-US" sz="2000" b="1" dirty="0"/>
              <a:t>Receptors for Epi and NE (adrenergic receptors): </a:t>
            </a:r>
            <a:r>
              <a:rPr lang="en-US" sz="2000" dirty="0"/>
              <a:t>expressed in both CNS and peripheral target cells. Best-known are their actions in peripheral tissues (sympathetic division-innervated tissues. Also see ANS physiology)</a:t>
            </a:r>
          </a:p>
        </p:txBody>
      </p:sp>
      <p:sp>
        <p:nvSpPr>
          <p:cNvPr id="5" name="TextBox 4">
            <a:extLst>
              <a:ext uri="{FF2B5EF4-FFF2-40B4-BE49-F238E27FC236}">
                <a16:creationId xmlns:a16="http://schemas.microsoft.com/office/drawing/2014/main" id="{B8B12FDE-2A32-44D6-97CA-45C7849852D0}"/>
              </a:ext>
            </a:extLst>
          </p:cNvPr>
          <p:cNvSpPr txBox="1"/>
          <p:nvPr/>
        </p:nvSpPr>
        <p:spPr>
          <a:xfrm>
            <a:off x="44196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787612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FA2813-4F18-4278-ACCB-47EE1AEC82AF}"/>
              </a:ext>
            </a:extLst>
          </p:cNvPr>
          <p:cNvSpPr/>
          <p:nvPr/>
        </p:nvSpPr>
        <p:spPr>
          <a:xfrm>
            <a:off x="213510" y="653225"/>
            <a:ext cx="7711291" cy="6075744"/>
          </a:xfrm>
          <a:prstGeom prst="rect">
            <a:avLst/>
          </a:prstGeom>
          <a:solidFill>
            <a:schemeClr val="accent3">
              <a:lumMod val="20000"/>
              <a:lumOff val="80000"/>
            </a:schemeClr>
          </a:solidFill>
        </p:spPr>
        <p:txBody>
          <a:bodyPr wrap="square">
            <a:noAutofit/>
          </a:bodyPr>
          <a:lstStyle/>
          <a:p>
            <a:pPr>
              <a:spcBef>
                <a:spcPts val="400"/>
              </a:spcBef>
            </a:pPr>
            <a:r>
              <a:rPr lang="en-US" sz="2000" b="1" dirty="0"/>
              <a:t>Catecholamine </a:t>
            </a:r>
            <a:r>
              <a:rPr lang="en-US" sz="2000" b="1" dirty="0">
                <a:solidFill>
                  <a:prstClr val="black"/>
                </a:solidFill>
              </a:rPr>
              <a:t>(Dopamine, NE and Epi)-continued</a:t>
            </a:r>
          </a:p>
          <a:p>
            <a:pPr>
              <a:spcBef>
                <a:spcPts val="400"/>
              </a:spcBef>
            </a:pPr>
            <a:r>
              <a:rPr lang="en-US" dirty="0"/>
              <a:t> </a:t>
            </a:r>
          </a:p>
          <a:p>
            <a:pPr marL="342900" indent="-342900" defTabSz="365760">
              <a:spcBef>
                <a:spcPts val="400"/>
              </a:spcBef>
              <a:buFont typeface="Wingdings" panose="05000000000000000000" pitchFamily="2" charset="2"/>
              <a:buChar char="Ø"/>
            </a:pPr>
            <a:r>
              <a:rPr lang="en-US" b="1" dirty="0"/>
              <a:t>Distribution of dopaminergic neurons in CNS</a:t>
            </a:r>
          </a:p>
          <a:p>
            <a:pPr marL="342900" indent="-342900" defTabSz="365760">
              <a:spcBef>
                <a:spcPts val="400"/>
              </a:spcBef>
              <a:buFont typeface="Wingdings" panose="05000000000000000000" pitchFamily="2" charset="2"/>
              <a:buChar char="§"/>
            </a:pPr>
            <a:r>
              <a:rPr lang="en-US" dirty="0"/>
              <a:t>Concentrated in several regions of brain</a:t>
            </a:r>
          </a:p>
          <a:p>
            <a:pPr marL="342900" indent="-342900" defTabSz="365760">
              <a:spcBef>
                <a:spcPts val="400"/>
              </a:spcBef>
              <a:buFont typeface="Wingdings" panose="05000000000000000000" pitchFamily="2" charset="2"/>
              <a:buChar char="§"/>
            </a:pPr>
            <a:r>
              <a:rPr lang="en-US" dirty="0">
                <a:solidFill>
                  <a:prstClr val="black"/>
                </a:solidFill>
              </a:rPr>
              <a:t>Dopaminergic neurons in </a:t>
            </a:r>
            <a:r>
              <a:rPr lang="en-US" b="1" dirty="0">
                <a:solidFill>
                  <a:srgbClr val="FF0000"/>
                </a:solidFill>
                <a:highlight>
                  <a:srgbClr val="FFFF00"/>
                </a:highlight>
              </a:rPr>
              <a:t>substantia </a:t>
            </a:r>
            <a:r>
              <a:rPr lang="en-US" b="1" dirty="0" err="1">
                <a:solidFill>
                  <a:srgbClr val="FF0000"/>
                </a:solidFill>
                <a:highlight>
                  <a:srgbClr val="FFFF00"/>
                </a:highlight>
              </a:rPr>
              <a:t>nigra</a:t>
            </a:r>
            <a:r>
              <a:rPr lang="en-US" b="1" dirty="0">
                <a:solidFill>
                  <a:srgbClr val="FF0000"/>
                </a:solidFill>
                <a:highlight>
                  <a:srgbClr val="FFFF00"/>
                </a:highlight>
              </a:rPr>
              <a:t>: </a:t>
            </a:r>
          </a:p>
          <a:p>
            <a:pPr defTabSz="365760">
              <a:spcBef>
                <a:spcPts val="400"/>
              </a:spcBef>
            </a:pPr>
            <a:r>
              <a:rPr lang="en-US" dirty="0"/>
              <a:t>	Axons project to corpus striatum, coordinating motor function</a:t>
            </a:r>
          </a:p>
          <a:p>
            <a:pPr defTabSz="365760">
              <a:spcBef>
                <a:spcPts val="400"/>
              </a:spcBef>
            </a:pPr>
            <a:r>
              <a:rPr lang="en-US" dirty="0"/>
              <a:t>	Degeneration is involved in </a:t>
            </a:r>
            <a:r>
              <a:rPr lang="en-US" dirty="0">
                <a:highlight>
                  <a:srgbClr val="FFFF00"/>
                </a:highlight>
              </a:rPr>
              <a:t>Parkinson’s</a:t>
            </a:r>
            <a:r>
              <a:rPr lang="en-US" dirty="0"/>
              <a:t> disease development</a:t>
            </a:r>
          </a:p>
          <a:p>
            <a:pPr defTabSz="365760">
              <a:spcBef>
                <a:spcPts val="400"/>
              </a:spcBef>
            </a:pPr>
            <a:r>
              <a:rPr lang="en-US" dirty="0"/>
              <a:t>	Use of dopamine precursor &amp; agonists for treating Parkinson’s disease</a:t>
            </a:r>
          </a:p>
          <a:p>
            <a:pPr defTabSz="365760">
              <a:spcBef>
                <a:spcPts val="400"/>
              </a:spcBef>
            </a:pPr>
            <a:endParaRPr lang="en-US" dirty="0"/>
          </a:p>
          <a:p>
            <a:pPr marL="342900" indent="-342900" defTabSz="365760">
              <a:spcBef>
                <a:spcPts val="400"/>
              </a:spcBef>
              <a:buFont typeface="Wingdings" panose="05000000000000000000" pitchFamily="2" charset="2"/>
              <a:buChar char="Ø"/>
            </a:pPr>
            <a:r>
              <a:rPr lang="en-US" b="1" dirty="0"/>
              <a:t>Distribution of noradrenergic neurons in CNS</a:t>
            </a:r>
          </a:p>
          <a:p>
            <a:pPr marL="342900" indent="-342900" defTabSz="365760">
              <a:spcBef>
                <a:spcPts val="400"/>
              </a:spcBef>
              <a:buFont typeface="Wingdings" panose="05000000000000000000" pitchFamily="2" charset="2"/>
              <a:buChar char="§"/>
            </a:pPr>
            <a:r>
              <a:rPr lang="en-US" dirty="0"/>
              <a:t>Located in the </a:t>
            </a:r>
            <a:r>
              <a:rPr lang="en-US" b="1" dirty="0">
                <a:solidFill>
                  <a:srgbClr val="FF0000"/>
                </a:solidFill>
                <a:highlight>
                  <a:srgbClr val="FFFF00"/>
                </a:highlight>
              </a:rPr>
              <a:t>locus coeruleus</a:t>
            </a:r>
          </a:p>
          <a:p>
            <a:pPr marL="342900" indent="-342900" defTabSz="365760">
              <a:spcBef>
                <a:spcPts val="400"/>
              </a:spcBef>
              <a:buFont typeface="Wingdings" panose="05000000000000000000" pitchFamily="2" charset="2"/>
              <a:buChar char="§"/>
            </a:pPr>
            <a:r>
              <a:rPr lang="en-US" dirty="0"/>
              <a:t>Axons projected widely to many regions of brain</a:t>
            </a:r>
          </a:p>
          <a:p>
            <a:pPr marL="342900" indent="-342900" defTabSz="365760">
              <a:spcBef>
                <a:spcPts val="400"/>
              </a:spcBef>
              <a:buFont typeface="Wingdings" panose="05000000000000000000" pitchFamily="2" charset="2"/>
              <a:buChar char="§"/>
            </a:pPr>
            <a:r>
              <a:rPr lang="en-US" dirty="0"/>
              <a:t>NE in CNS modulates general excitability of the brain </a:t>
            </a:r>
          </a:p>
          <a:p>
            <a:pPr marL="342900" indent="-342900" defTabSz="365760">
              <a:spcBef>
                <a:spcPts val="400"/>
              </a:spcBef>
              <a:buFont typeface="Wingdings" panose="05000000000000000000" pitchFamily="2" charset="2"/>
              <a:buChar char="§"/>
            </a:pPr>
            <a:r>
              <a:rPr lang="en-US" dirty="0"/>
              <a:t>Low CNS NE levels contribute to development of depressive disorders</a:t>
            </a:r>
          </a:p>
          <a:p>
            <a:pPr marL="342900" indent="-342900" defTabSz="365760">
              <a:spcBef>
                <a:spcPts val="400"/>
              </a:spcBef>
              <a:buFont typeface="Wingdings" panose="05000000000000000000" pitchFamily="2" charset="2"/>
              <a:buChar char="§"/>
            </a:pPr>
            <a:r>
              <a:rPr lang="en-US" dirty="0"/>
              <a:t>Drugs that Increase CNS NE levels are used to treat depression</a:t>
            </a:r>
          </a:p>
          <a:p>
            <a:pPr defTabSz="365760">
              <a:spcBef>
                <a:spcPts val="400"/>
              </a:spcBef>
            </a:pPr>
            <a:r>
              <a:rPr lang="en-US" dirty="0"/>
              <a:t>	NE reuptake inhibitors: e.g. serotonin-NE reuptake inhibitors (SNRIs)</a:t>
            </a:r>
          </a:p>
          <a:p>
            <a:pPr defTabSz="365760">
              <a:spcBef>
                <a:spcPts val="400"/>
              </a:spcBef>
            </a:pPr>
            <a:r>
              <a:rPr lang="en-US" dirty="0"/>
              <a:t>	NE metabolism inhibitors: e.g. MAO inhibitors</a:t>
            </a:r>
          </a:p>
          <a:p>
            <a:pPr defTabSz="365760">
              <a:spcBef>
                <a:spcPts val="400"/>
              </a:spcBef>
            </a:pPr>
            <a:endParaRPr lang="en-US" dirty="0"/>
          </a:p>
        </p:txBody>
      </p:sp>
      <p:pic>
        <p:nvPicPr>
          <p:cNvPr id="3" name="Picture 2">
            <a:extLst>
              <a:ext uri="{FF2B5EF4-FFF2-40B4-BE49-F238E27FC236}">
                <a16:creationId xmlns:a16="http://schemas.microsoft.com/office/drawing/2014/main" id="{61BFDB76-342B-4E09-BA16-38971EDA9F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8267582" y="934499"/>
            <a:ext cx="3619619" cy="2570702"/>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9DC9771B-3B19-4060-B90E-3621346B5A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199390" y="3691097"/>
            <a:ext cx="3840210" cy="2404903"/>
          </a:xfrm>
          <a:prstGeom prst="rect">
            <a:avLst/>
          </a:prstGeom>
        </p:spPr>
      </p:pic>
      <p:sp>
        <p:nvSpPr>
          <p:cNvPr id="6" name="TextBox 5">
            <a:extLst>
              <a:ext uri="{FF2B5EF4-FFF2-40B4-BE49-F238E27FC236}">
                <a16:creationId xmlns:a16="http://schemas.microsoft.com/office/drawing/2014/main" id="{A213A85F-C431-4474-9424-752495C92B63}"/>
              </a:ext>
            </a:extLst>
          </p:cNvPr>
          <p:cNvSpPr txBox="1"/>
          <p:nvPr/>
        </p:nvSpPr>
        <p:spPr>
          <a:xfrm>
            <a:off x="44196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spTree>
    <p:extLst>
      <p:ext uri="{BB962C8B-B14F-4D97-AF65-F5344CB8AC3E}">
        <p14:creationId xmlns:p14="http://schemas.microsoft.com/office/powerpoint/2010/main" val="2856458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58D79-9A9F-489B-9898-44E778411A46}"/>
              </a:ext>
            </a:extLst>
          </p:cNvPr>
          <p:cNvSpPr/>
          <p:nvPr/>
        </p:nvSpPr>
        <p:spPr>
          <a:xfrm>
            <a:off x="174586" y="982176"/>
            <a:ext cx="6858000" cy="5239896"/>
          </a:xfrm>
          <a:prstGeom prst="rect">
            <a:avLst/>
          </a:prstGeom>
          <a:solidFill>
            <a:schemeClr val="accent3">
              <a:lumMod val="20000"/>
              <a:lumOff val="80000"/>
            </a:schemeClr>
          </a:solidFill>
        </p:spPr>
        <p:txBody>
          <a:bodyPr wrap="square">
            <a:spAutoFit/>
          </a:bodyPr>
          <a:lstStyle/>
          <a:p>
            <a:pPr>
              <a:spcBef>
                <a:spcPts val="600"/>
              </a:spcBef>
              <a:spcAft>
                <a:spcPts val="300"/>
              </a:spcAft>
            </a:pPr>
            <a:r>
              <a:rPr lang="en-US" sz="2000" b="1" dirty="0"/>
              <a:t>Serotonin</a:t>
            </a:r>
            <a:r>
              <a:rPr lang="en-US" b="1" dirty="0"/>
              <a:t> </a:t>
            </a:r>
            <a:r>
              <a:rPr lang="en-US" dirty="0"/>
              <a:t>(5-hydroxytryptamine, 5-HT)</a:t>
            </a:r>
          </a:p>
          <a:p>
            <a:pPr>
              <a:spcBef>
                <a:spcPts val="600"/>
              </a:spcBef>
            </a:pPr>
            <a:endParaRPr lang="en-US" dirty="0"/>
          </a:p>
          <a:p>
            <a:pPr marL="285750" indent="-285750">
              <a:spcBef>
                <a:spcPts val="600"/>
              </a:spcBef>
              <a:buFont typeface="Wingdings" panose="05000000000000000000" pitchFamily="2" charset="2"/>
              <a:buChar char="Ø"/>
            </a:pPr>
            <a:r>
              <a:rPr lang="en-US" b="1" dirty="0"/>
              <a:t>Synthesis and metabolism</a:t>
            </a:r>
          </a:p>
          <a:p>
            <a:pPr marL="285750" indent="-285750">
              <a:spcBef>
                <a:spcPts val="600"/>
              </a:spcBef>
              <a:buFont typeface="Wingdings" panose="05000000000000000000" pitchFamily="2" charset="2"/>
              <a:buChar char="§"/>
            </a:pPr>
            <a:r>
              <a:rPr lang="en-US" dirty="0"/>
              <a:t>Precursor: </a:t>
            </a:r>
            <a:r>
              <a:rPr lang="en-US" dirty="0">
                <a:highlight>
                  <a:srgbClr val="FFFF00"/>
                </a:highlight>
              </a:rPr>
              <a:t>tryptophan </a:t>
            </a:r>
          </a:p>
          <a:p>
            <a:pPr marL="285750" indent="-285750">
              <a:spcBef>
                <a:spcPts val="600"/>
              </a:spcBef>
              <a:buFont typeface="Wingdings" panose="05000000000000000000" pitchFamily="2" charset="2"/>
              <a:buChar char="§"/>
            </a:pPr>
            <a:r>
              <a:rPr lang="en-US" dirty="0">
                <a:solidFill>
                  <a:prstClr val="black"/>
                </a:solidFill>
                <a:highlight>
                  <a:srgbClr val="FFFF00"/>
                </a:highlight>
              </a:rPr>
              <a:t>Rate-limiting enzyme: tryptophan hydroxylase </a:t>
            </a:r>
          </a:p>
          <a:p>
            <a:pPr marL="285750" indent="-285750">
              <a:spcBef>
                <a:spcPts val="600"/>
              </a:spcBef>
              <a:buFont typeface="Wingdings" panose="05000000000000000000" pitchFamily="2" charset="2"/>
              <a:buChar char="§"/>
            </a:pPr>
            <a:r>
              <a:rPr lang="en-US" dirty="0">
                <a:solidFill>
                  <a:prstClr val="black"/>
                </a:solidFill>
              </a:rPr>
              <a:t>Cleared mainly by enzymatic degradation and reuptake into nerve terminal</a:t>
            </a:r>
          </a:p>
          <a:p>
            <a:pPr>
              <a:spcBef>
                <a:spcPts val="600"/>
              </a:spcBef>
            </a:pPr>
            <a:endParaRPr lang="en-US" dirty="0"/>
          </a:p>
          <a:p>
            <a:pPr marL="285750" indent="-285750">
              <a:spcBef>
                <a:spcPts val="600"/>
              </a:spcBef>
              <a:buFont typeface="Wingdings" panose="05000000000000000000" pitchFamily="2" charset="2"/>
              <a:buChar char="Ø"/>
            </a:pPr>
            <a:r>
              <a:rPr lang="en-US" b="1" dirty="0"/>
              <a:t>Serotonergic neurons located in </a:t>
            </a:r>
            <a:r>
              <a:rPr lang="en-US" b="1" dirty="0">
                <a:highlight>
                  <a:srgbClr val="FFFF00"/>
                </a:highlight>
              </a:rPr>
              <a:t>raphe nuclei</a:t>
            </a:r>
            <a:r>
              <a:rPr lang="en-US" b="1" dirty="0"/>
              <a:t> in brainstem </a:t>
            </a:r>
          </a:p>
          <a:p>
            <a:pPr marL="285750" indent="-285750">
              <a:spcBef>
                <a:spcPts val="600"/>
              </a:spcBef>
              <a:buFont typeface="Wingdings" panose="05000000000000000000" pitchFamily="2" charset="2"/>
              <a:buChar char="§"/>
            </a:pPr>
            <a:r>
              <a:rPr lang="en-US" dirty="0"/>
              <a:t>Neuronal axons project widely to many regions of brain</a:t>
            </a:r>
          </a:p>
          <a:p>
            <a:pPr marL="285750" indent="-285750">
              <a:spcBef>
                <a:spcPts val="600"/>
              </a:spcBef>
              <a:buFont typeface="Wingdings" panose="05000000000000000000" pitchFamily="2" charset="2"/>
              <a:buChar char="§"/>
            </a:pPr>
            <a:r>
              <a:rPr lang="en-US" dirty="0"/>
              <a:t>Important in modulating mood, cognition, motivation and reward.</a:t>
            </a:r>
          </a:p>
          <a:p>
            <a:pPr marL="285750" indent="-285750">
              <a:spcBef>
                <a:spcPts val="600"/>
              </a:spcBef>
              <a:buFont typeface="Wingdings" panose="05000000000000000000" pitchFamily="2" charset="2"/>
              <a:buChar char="§"/>
            </a:pPr>
            <a:r>
              <a:rPr lang="en-US" dirty="0"/>
              <a:t>Decreased serotonin level is implicated in depression</a:t>
            </a:r>
          </a:p>
          <a:p>
            <a:pPr marL="285750" indent="-285750">
              <a:spcBef>
                <a:spcPts val="600"/>
              </a:spcBef>
              <a:buFont typeface="Wingdings" panose="05000000000000000000" pitchFamily="2" charset="2"/>
              <a:buChar char="§"/>
            </a:pPr>
            <a:r>
              <a:rPr lang="en-US" dirty="0"/>
              <a:t>MAO inhibitors and serotonin reuptake inhibitors are used for treating depression</a:t>
            </a:r>
          </a:p>
          <a:p>
            <a:pPr>
              <a:spcBef>
                <a:spcPts val="600"/>
              </a:spcBef>
            </a:pPr>
            <a:endParaRPr lang="en-US" dirty="0"/>
          </a:p>
        </p:txBody>
      </p:sp>
      <p:pic>
        <p:nvPicPr>
          <p:cNvPr id="7" name="Picture 2">
            <a:extLst>
              <a:ext uri="{FF2B5EF4-FFF2-40B4-BE49-F238E27FC236}">
                <a16:creationId xmlns:a16="http://schemas.microsoft.com/office/drawing/2014/main" id="{00A9EDF4-DA1E-490B-9A47-1A9844B5CE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8000" contrast="20000"/>
                    </a14:imgEffect>
                  </a14:imgLayer>
                </a14:imgProps>
              </a:ext>
              <a:ext uri="{28A0092B-C50C-407E-A947-70E740481C1C}">
                <a14:useLocalDpi xmlns:a14="http://schemas.microsoft.com/office/drawing/2010/main" val="0"/>
              </a:ext>
            </a:extLst>
          </a:blip>
          <a:srcRect/>
          <a:stretch>
            <a:fillRect/>
          </a:stretch>
        </p:blipFill>
        <p:spPr bwMode="auto">
          <a:xfrm>
            <a:off x="7783444" y="4021582"/>
            <a:ext cx="3722757" cy="2607819"/>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DD85622D-AAC2-4EB8-AC85-FEF7E9B7C9B3}"/>
              </a:ext>
            </a:extLst>
          </p:cNvPr>
          <p:cNvSpPr txBox="1"/>
          <p:nvPr/>
        </p:nvSpPr>
        <p:spPr>
          <a:xfrm>
            <a:off x="4419600" y="76200"/>
            <a:ext cx="2667000" cy="523220"/>
          </a:xfrm>
          <a:prstGeom prst="rect">
            <a:avLst/>
          </a:prstGeom>
          <a:solidFill>
            <a:schemeClr val="accent2">
              <a:lumMod val="40000"/>
              <a:lumOff val="60000"/>
            </a:schemeClr>
          </a:solid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Lecture Recap</a:t>
            </a:r>
          </a:p>
        </p:txBody>
      </p:sp>
      <p:pic>
        <p:nvPicPr>
          <p:cNvPr id="12" name="Picture 11">
            <a:extLst>
              <a:ext uri="{FF2B5EF4-FFF2-40B4-BE49-F238E27FC236}">
                <a16:creationId xmlns:a16="http://schemas.microsoft.com/office/drawing/2014/main" id="{23DBC900-0BFF-4C39-BD14-5A523B5CA7FB}"/>
              </a:ext>
            </a:extLst>
          </p:cNvPr>
          <p:cNvPicPr>
            <a:picLocks noChangeAspect="1"/>
          </p:cNvPicPr>
          <p:nvPr/>
        </p:nvPicPr>
        <p:blipFill>
          <a:blip r:embed="rId4"/>
          <a:stretch>
            <a:fillRect/>
          </a:stretch>
        </p:blipFill>
        <p:spPr>
          <a:xfrm>
            <a:off x="7162801" y="773580"/>
            <a:ext cx="4951413" cy="3112621"/>
          </a:xfrm>
          <a:prstGeom prst="rect">
            <a:avLst/>
          </a:prstGeom>
        </p:spPr>
      </p:pic>
    </p:spTree>
    <p:extLst>
      <p:ext uri="{BB962C8B-B14F-4D97-AF65-F5344CB8AC3E}">
        <p14:creationId xmlns:p14="http://schemas.microsoft.com/office/powerpoint/2010/main" val="1789171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743-8270-4D68-9A75-AD3483E47667}"/>
              </a:ext>
            </a:extLst>
          </p:cNvPr>
          <p:cNvSpPr>
            <a:spLocks noGrp="1"/>
          </p:cNvSpPr>
          <p:nvPr>
            <p:ph type="title"/>
          </p:nvPr>
        </p:nvSpPr>
        <p:spPr>
          <a:xfrm>
            <a:off x="0" y="40005"/>
            <a:ext cx="12192000" cy="752475"/>
          </a:xfrm>
        </p:spPr>
        <p:txBody>
          <a:bodyPr/>
          <a:lstStyle/>
          <a:p>
            <a:r>
              <a:rPr lang="en-US" dirty="0"/>
              <a:t>&gt; END LECTURE </a:t>
            </a:r>
          </a:p>
        </p:txBody>
      </p:sp>
    </p:spTree>
    <p:extLst>
      <p:ext uri="{BB962C8B-B14F-4D97-AF65-F5344CB8AC3E}">
        <p14:creationId xmlns:p14="http://schemas.microsoft.com/office/powerpoint/2010/main" val="127413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78814" cy="685800"/>
          </a:xfrm>
        </p:spPr>
        <p:txBody>
          <a:bodyPr>
            <a:normAutofit/>
          </a:bodyPr>
          <a:lstStyle/>
          <a:p>
            <a:r>
              <a:rPr lang="en-US" sz="4000" dirty="0"/>
              <a:t>Neuron classifications by # of protoplasmic processes</a:t>
            </a:r>
          </a:p>
        </p:txBody>
      </p:sp>
      <p:pic>
        <p:nvPicPr>
          <p:cNvPr id="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9919" y="1001640"/>
            <a:ext cx="5643277" cy="5336278"/>
          </a:xfrm>
        </p:spPr>
      </p:pic>
      <p:sp>
        <p:nvSpPr>
          <p:cNvPr id="5" name="TextBox 4"/>
          <p:cNvSpPr txBox="1"/>
          <p:nvPr/>
        </p:nvSpPr>
        <p:spPr>
          <a:xfrm>
            <a:off x="355124" y="1203512"/>
            <a:ext cx="4374573" cy="5016758"/>
          </a:xfrm>
          <a:prstGeom prst="rect">
            <a:avLst/>
          </a:prstGeom>
          <a:noFill/>
        </p:spPr>
        <p:txBody>
          <a:bodyPr wrap="square" rtlCol="0">
            <a:spAutoFit/>
          </a:bodyPr>
          <a:lstStyle/>
          <a:p>
            <a:r>
              <a:rPr lang="en-US" sz="2000" b="1" dirty="0" err="1"/>
              <a:t>Pseudounipolar</a:t>
            </a:r>
            <a:r>
              <a:rPr lang="en-US" sz="2000" b="1" dirty="0"/>
              <a:t> (unipolar)</a:t>
            </a:r>
          </a:p>
          <a:p>
            <a:pPr marL="285750" indent="-285750">
              <a:buFont typeface="Arial" panose="020B0604020202020204" pitchFamily="34" charset="0"/>
              <a:buChar char="•"/>
            </a:pPr>
            <a:r>
              <a:rPr lang="en-US" sz="2000" dirty="0"/>
              <a:t>Single process is an axon</a:t>
            </a:r>
          </a:p>
          <a:p>
            <a:pPr marL="285750" indent="-285750">
              <a:buFont typeface="Arial" panose="020B0604020202020204" pitchFamily="34" charset="0"/>
              <a:buChar char="•"/>
            </a:pPr>
            <a:r>
              <a:rPr lang="en-US" sz="2000" dirty="0"/>
              <a:t>Cell bodies located almost exclusively in </a:t>
            </a:r>
            <a:r>
              <a:rPr lang="en-US" sz="2000" u="sng" dirty="0"/>
              <a:t>sensory ganglia</a:t>
            </a:r>
            <a:r>
              <a:rPr lang="en-US" sz="2000" dirty="0"/>
              <a:t> (spinal nerves and cranial nerves)</a:t>
            </a:r>
          </a:p>
          <a:p>
            <a:pPr marL="285750" indent="-285750">
              <a:buFont typeface="Arial" panose="020B0604020202020204" pitchFamily="34" charset="0"/>
              <a:buChar char="•"/>
            </a:pPr>
            <a:endParaRPr lang="en-US" sz="2000" b="1" dirty="0"/>
          </a:p>
          <a:p>
            <a:r>
              <a:rPr lang="en-US" sz="2000" b="1" dirty="0"/>
              <a:t>Bipolar</a:t>
            </a:r>
          </a:p>
          <a:p>
            <a:pPr marL="285750" indent="-285750">
              <a:buFont typeface="Arial" panose="020B0604020202020204" pitchFamily="34" charset="0"/>
              <a:buChar char="•"/>
            </a:pPr>
            <a:r>
              <a:rPr lang="en-US" sz="2000" dirty="0"/>
              <a:t>1 axon, 1 dendrite</a:t>
            </a:r>
          </a:p>
          <a:p>
            <a:pPr marL="285750" indent="-285750">
              <a:buFont typeface="Arial" panose="020B0604020202020204" pitchFamily="34" charset="0"/>
              <a:buChar char="•"/>
            </a:pPr>
            <a:r>
              <a:rPr lang="en-US" sz="2000" dirty="0"/>
              <a:t>Limited to </a:t>
            </a:r>
            <a:r>
              <a:rPr lang="en-US" sz="2000" u="sng" dirty="0"/>
              <a:t>visual, olfactory, auditory, and vestibular pathways</a:t>
            </a:r>
          </a:p>
          <a:p>
            <a:endParaRPr lang="en-US" sz="2000" dirty="0"/>
          </a:p>
          <a:p>
            <a:r>
              <a:rPr lang="en-US" sz="2000" b="1" dirty="0"/>
              <a:t>Multipolar</a:t>
            </a:r>
          </a:p>
          <a:p>
            <a:pPr marL="285750" indent="-285750">
              <a:buFont typeface="Arial" panose="020B0604020202020204" pitchFamily="34" charset="0"/>
              <a:buChar char="•"/>
            </a:pPr>
            <a:r>
              <a:rPr lang="en-US" sz="2000" dirty="0"/>
              <a:t>1 axon</a:t>
            </a:r>
          </a:p>
          <a:p>
            <a:pPr marL="285750" indent="-285750">
              <a:buFont typeface="Arial" panose="020B0604020202020204" pitchFamily="34" charset="0"/>
              <a:buChar char="•"/>
            </a:pPr>
            <a:r>
              <a:rPr lang="en-US" sz="2000" dirty="0"/>
              <a:t>Commonly 2-12 dendrites</a:t>
            </a:r>
          </a:p>
          <a:p>
            <a:pPr marL="285750" indent="-285750">
              <a:buFont typeface="Arial" panose="020B0604020202020204" pitchFamily="34" charset="0"/>
              <a:buChar char="•"/>
            </a:pPr>
            <a:r>
              <a:rPr lang="en-US" sz="2000" u="sng" dirty="0"/>
              <a:t>All other neurons</a:t>
            </a:r>
            <a:r>
              <a:rPr lang="en-US" sz="2000" dirty="0"/>
              <a:t> (all motor neurons are multipolar)</a:t>
            </a:r>
          </a:p>
        </p:txBody>
      </p:sp>
      <p:grpSp>
        <p:nvGrpSpPr>
          <p:cNvPr id="8" name="Group 7">
            <a:extLst>
              <a:ext uri="{FF2B5EF4-FFF2-40B4-BE49-F238E27FC236}">
                <a16:creationId xmlns:a16="http://schemas.microsoft.com/office/drawing/2014/main" id="{284CAB71-FED0-9E70-32DF-A8536C7EC1D9}"/>
              </a:ext>
            </a:extLst>
          </p:cNvPr>
          <p:cNvGrpSpPr/>
          <p:nvPr/>
        </p:nvGrpSpPr>
        <p:grpSpPr>
          <a:xfrm>
            <a:off x="3356919" y="1203512"/>
            <a:ext cx="2223000" cy="308520"/>
            <a:chOff x="3249990" y="1111400"/>
            <a:chExt cx="2223000" cy="3085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A379CB1-95BF-A34C-BE95-01675BD07D3B}"/>
                    </a:ext>
                  </a:extLst>
                </p14:cNvPr>
                <p14:cNvContentPartPr/>
                <p14:nvPr/>
              </p14:nvContentPartPr>
              <p14:xfrm>
                <a:off x="3249990" y="1265120"/>
                <a:ext cx="2223000" cy="154800"/>
              </p14:xfrm>
            </p:contentPart>
          </mc:Choice>
          <mc:Fallback xmlns="">
            <p:pic>
              <p:nvPicPr>
                <p:cNvPr id="4" name="Ink 3">
                  <a:extLst>
                    <a:ext uri="{FF2B5EF4-FFF2-40B4-BE49-F238E27FC236}">
                      <a16:creationId xmlns:a16="http://schemas.microsoft.com/office/drawing/2014/main" id="{EA379CB1-95BF-A34C-BE95-01675BD07D3B}"/>
                    </a:ext>
                  </a:extLst>
                </p:cNvPr>
                <p:cNvPicPr/>
                <p:nvPr/>
              </p:nvPicPr>
              <p:blipFill>
                <a:blip r:embed="rId4"/>
                <a:stretch>
                  <a:fillRect/>
                </a:stretch>
              </p:blipFill>
              <p:spPr>
                <a:xfrm>
                  <a:off x="3231990" y="1247120"/>
                  <a:ext cx="2258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12C3842-133D-CD25-A745-3825C881F0F5}"/>
                    </a:ext>
                  </a:extLst>
                </p14:cNvPr>
                <p14:cNvContentPartPr/>
                <p14:nvPr/>
              </p14:nvContentPartPr>
              <p14:xfrm>
                <a:off x="4348350" y="1231280"/>
                <a:ext cx="18000" cy="103320"/>
              </p14:xfrm>
            </p:contentPart>
          </mc:Choice>
          <mc:Fallback xmlns="">
            <p:pic>
              <p:nvPicPr>
                <p:cNvPr id="6" name="Ink 5">
                  <a:extLst>
                    <a:ext uri="{FF2B5EF4-FFF2-40B4-BE49-F238E27FC236}">
                      <a16:creationId xmlns:a16="http://schemas.microsoft.com/office/drawing/2014/main" id="{B12C3842-133D-CD25-A745-3825C881F0F5}"/>
                    </a:ext>
                  </a:extLst>
                </p:cNvPr>
                <p:cNvPicPr/>
                <p:nvPr/>
              </p:nvPicPr>
              <p:blipFill>
                <a:blip r:embed="rId6"/>
                <a:stretch>
                  <a:fillRect/>
                </a:stretch>
              </p:blipFill>
              <p:spPr>
                <a:xfrm>
                  <a:off x="4330710" y="1213280"/>
                  <a:ext cx="53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5592A91-102D-E778-97F0-D2E7EF595F03}"/>
                    </a:ext>
                  </a:extLst>
                </p14:cNvPr>
                <p14:cNvContentPartPr/>
                <p14:nvPr/>
              </p14:nvContentPartPr>
              <p14:xfrm>
                <a:off x="4298310" y="1111400"/>
                <a:ext cx="97920" cy="97560"/>
              </p14:xfrm>
            </p:contentPart>
          </mc:Choice>
          <mc:Fallback xmlns="">
            <p:pic>
              <p:nvPicPr>
                <p:cNvPr id="7" name="Ink 6">
                  <a:extLst>
                    <a:ext uri="{FF2B5EF4-FFF2-40B4-BE49-F238E27FC236}">
                      <a16:creationId xmlns:a16="http://schemas.microsoft.com/office/drawing/2014/main" id="{E5592A91-102D-E778-97F0-D2E7EF595F03}"/>
                    </a:ext>
                  </a:extLst>
                </p:cNvPr>
                <p:cNvPicPr/>
                <p:nvPr/>
              </p:nvPicPr>
              <p:blipFill>
                <a:blip r:embed="rId8"/>
                <a:stretch>
                  <a:fillRect/>
                </a:stretch>
              </p:blipFill>
              <p:spPr>
                <a:xfrm>
                  <a:off x="4280670" y="1093760"/>
                  <a:ext cx="133560" cy="133200"/>
                </a:xfrm>
                <a:prstGeom prst="rect">
                  <a:avLst/>
                </a:prstGeom>
              </p:spPr>
            </p:pic>
          </mc:Fallback>
        </mc:AlternateContent>
      </p:grpSp>
      <p:grpSp>
        <p:nvGrpSpPr>
          <p:cNvPr id="11" name="Group 10">
            <a:extLst>
              <a:ext uri="{FF2B5EF4-FFF2-40B4-BE49-F238E27FC236}">
                <a16:creationId xmlns:a16="http://schemas.microsoft.com/office/drawing/2014/main" id="{3390BBAF-0FBF-F566-95A7-BCC71F4733C5}"/>
              </a:ext>
            </a:extLst>
          </p:cNvPr>
          <p:cNvGrpSpPr/>
          <p:nvPr/>
        </p:nvGrpSpPr>
        <p:grpSpPr>
          <a:xfrm>
            <a:off x="1430420" y="3165394"/>
            <a:ext cx="958680" cy="153000"/>
            <a:chOff x="3119520" y="3062640"/>
            <a:chExt cx="958680" cy="15300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EEBF890-9AEC-5EC9-534F-4B516C4B33D5}"/>
                    </a:ext>
                  </a:extLst>
                </p14:cNvPr>
                <p14:cNvContentPartPr/>
                <p14:nvPr/>
              </p14:nvContentPartPr>
              <p14:xfrm>
                <a:off x="3119520" y="3062640"/>
                <a:ext cx="573840" cy="153000"/>
              </p14:xfrm>
            </p:contentPart>
          </mc:Choice>
          <mc:Fallback xmlns="">
            <p:pic>
              <p:nvPicPr>
                <p:cNvPr id="9" name="Ink 8">
                  <a:extLst>
                    <a:ext uri="{FF2B5EF4-FFF2-40B4-BE49-F238E27FC236}">
                      <a16:creationId xmlns:a16="http://schemas.microsoft.com/office/drawing/2014/main" id="{FEEBF890-9AEC-5EC9-534F-4B516C4B33D5}"/>
                    </a:ext>
                  </a:extLst>
                </p:cNvPr>
                <p:cNvPicPr/>
                <p:nvPr/>
              </p:nvPicPr>
              <p:blipFill>
                <a:blip r:embed="rId10"/>
                <a:stretch>
                  <a:fillRect/>
                </a:stretch>
              </p:blipFill>
              <p:spPr>
                <a:xfrm>
                  <a:off x="3101520" y="3045000"/>
                  <a:ext cx="609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A80054D-2988-7750-02E7-1D42CA21F6D5}"/>
                    </a:ext>
                  </a:extLst>
                </p14:cNvPr>
                <p14:cNvContentPartPr/>
                <p14:nvPr/>
              </p14:nvContentPartPr>
              <p14:xfrm>
                <a:off x="3646560" y="3068040"/>
                <a:ext cx="431640" cy="87840"/>
              </p14:xfrm>
            </p:contentPart>
          </mc:Choice>
          <mc:Fallback xmlns="">
            <p:pic>
              <p:nvPicPr>
                <p:cNvPr id="10" name="Ink 9">
                  <a:extLst>
                    <a:ext uri="{FF2B5EF4-FFF2-40B4-BE49-F238E27FC236}">
                      <a16:creationId xmlns:a16="http://schemas.microsoft.com/office/drawing/2014/main" id="{4A80054D-2988-7750-02E7-1D42CA21F6D5}"/>
                    </a:ext>
                  </a:extLst>
                </p:cNvPr>
                <p:cNvPicPr/>
                <p:nvPr/>
              </p:nvPicPr>
              <p:blipFill>
                <a:blip r:embed="rId12"/>
                <a:stretch>
                  <a:fillRect/>
                </a:stretch>
              </p:blipFill>
              <p:spPr>
                <a:xfrm>
                  <a:off x="3628560" y="3050400"/>
                  <a:ext cx="46728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E3A70C00-405E-4591-D260-509483BA2826}"/>
                  </a:ext>
                </a:extLst>
              </p14:cNvPr>
              <p14:cNvContentPartPr/>
              <p14:nvPr/>
            </p14:nvContentPartPr>
            <p14:xfrm>
              <a:off x="1920020" y="4697152"/>
              <a:ext cx="938160" cy="144360"/>
            </p14:xfrm>
          </p:contentPart>
        </mc:Choice>
        <mc:Fallback xmlns="">
          <p:pic>
            <p:nvPicPr>
              <p:cNvPr id="12" name="Ink 11">
                <a:extLst>
                  <a:ext uri="{FF2B5EF4-FFF2-40B4-BE49-F238E27FC236}">
                    <a16:creationId xmlns:a16="http://schemas.microsoft.com/office/drawing/2014/main" id="{E3A70C00-405E-4591-D260-509483BA2826}"/>
                  </a:ext>
                </a:extLst>
              </p:cNvPr>
              <p:cNvPicPr/>
              <p:nvPr/>
            </p:nvPicPr>
            <p:blipFill>
              <a:blip r:embed="rId14"/>
              <a:stretch>
                <a:fillRect/>
              </a:stretch>
            </p:blipFill>
            <p:spPr>
              <a:xfrm>
                <a:off x="1902020" y="4679152"/>
                <a:ext cx="973800" cy="180000"/>
              </a:xfrm>
              <a:prstGeom prst="rect">
                <a:avLst/>
              </a:prstGeom>
            </p:spPr>
          </p:pic>
        </mc:Fallback>
      </mc:AlternateContent>
    </p:spTree>
    <p:extLst>
      <p:ext uri="{BB962C8B-B14F-4D97-AF65-F5344CB8AC3E}">
        <p14:creationId xmlns:p14="http://schemas.microsoft.com/office/powerpoint/2010/main" val="264363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8" y="79849"/>
            <a:ext cx="11578814" cy="685800"/>
          </a:xfrm>
        </p:spPr>
        <p:txBody>
          <a:bodyPr>
            <a:normAutofit fontScale="90000"/>
          </a:bodyPr>
          <a:lstStyle/>
          <a:p>
            <a:r>
              <a:rPr lang="en-US" sz="4000" dirty="0"/>
              <a:t>Synapses mediate information transfer between neurons</a:t>
            </a:r>
          </a:p>
        </p:txBody>
      </p:sp>
      <p:sp>
        <p:nvSpPr>
          <p:cNvPr id="5" name="TextBox 4"/>
          <p:cNvSpPr txBox="1"/>
          <p:nvPr/>
        </p:nvSpPr>
        <p:spPr>
          <a:xfrm>
            <a:off x="259773" y="955963"/>
            <a:ext cx="5017077" cy="5724644"/>
          </a:xfrm>
          <a:prstGeom prst="rect">
            <a:avLst/>
          </a:prstGeom>
          <a:noFill/>
        </p:spPr>
        <p:txBody>
          <a:bodyPr wrap="square" rtlCol="0">
            <a:spAutoFit/>
          </a:bodyPr>
          <a:lstStyle/>
          <a:p>
            <a:r>
              <a:rPr lang="en-US" sz="1600" dirty="0"/>
              <a:t>Information is conveyed between neurons at contact sites called synapses which vary in morphology but stick to common elements:</a:t>
            </a:r>
          </a:p>
          <a:p>
            <a:endParaRPr lang="en-US" sz="1600" dirty="0"/>
          </a:p>
          <a:p>
            <a:r>
              <a:rPr lang="en-US" sz="1600" b="1" dirty="0"/>
              <a:t>Presynaptic Element</a:t>
            </a:r>
          </a:p>
          <a:p>
            <a:r>
              <a:rPr lang="en-US" sz="1400" dirty="0"/>
              <a:t>-Normally an enlargement of a distal axonal branch</a:t>
            </a:r>
          </a:p>
          <a:p>
            <a:r>
              <a:rPr lang="en-US" sz="1400" dirty="0"/>
              <a:t>-Contains vesicles holding neurotransmitter molecules</a:t>
            </a:r>
          </a:p>
          <a:p>
            <a:r>
              <a:rPr lang="en-US" sz="1400" dirty="0"/>
              <a:t>-Responsible for neurotransmitter release</a:t>
            </a:r>
          </a:p>
          <a:p>
            <a:endParaRPr lang="en-US" sz="1600" dirty="0"/>
          </a:p>
          <a:p>
            <a:r>
              <a:rPr lang="en-US" sz="1600" b="1" dirty="0"/>
              <a:t>Postsynaptic Element</a:t>
            </a:r>
          </a:p>
          <a:p>
            <a:r>
              <a:rPr lang="en-US" sz="1400" dirty="0"/>
              <a:t>-Can be in a variety of locations (see figure to right)</a:t>
            </a:r>
          </a:p>
          <a:p>
            <a:r>
              <a:rPr lang="en-US" sz="1400" dirty="0"/>
              <a:t>-Has embedded proteins that bind neurotransmitter and create an electrical impulse on the postsynaptic neuron</a:t>
            </a:r>
          </a:p>
          <a:p>
            <a:endParaRPr lang="en-US" sz="1600" dirty="0"/>
          </a:p>
          <a:p>
            <a:r>
              <a:rPr lang="en-US" sz="1600" b="1" dirty="0"/>
              <a:t>Synaptic Cleft</a:t>
            </a:r>
          </a:p>
          <a:p>
            <a:r>
              <a:rPr lang="en-US" sz="1400" dirty="0"/>
              <a:t>-A 10-20 nm gap between the pre- and postsynaptic elements.</a:t>
            </a:r>
          </a:p>
          <a:p>
            <a:r>
              <a:rPr lang="en-US" sz="1400" dirty="0"/>
              <a:t>-Neurotransmitter diffuses here</a:t>
            </a:r>
          </a:p>
          <a:p>
            <a:endParaRPr lang="en-US" sz="1600" dirty="0"/>
          </a:p>
          <a:p>
            <a:endParaRPr lang="en-US" sz="1600" dirty="0"/>
          </a:p>
          <a:p>
            <a:r>
              <a:rPr lang="en-US" sz="1600" dirty="0"/>
              <a:t>The number of synapses on a single neuron can range from a few dozen on a small neuron to hundreds of thousands (Purkinje cells)</a:t>
            </a:r>
          </a:p>
          <a:p>
            <a:endParaRPr lang="en-US" sz="1600" dirty="0"/>
          </a:p>
          <a:p>
            <a:r>
              <a:rPr lang="en-US" sz="1400" i="1" dirty="0"/>
              <a:t>Estimated 125 trillion synapses in the cerebral cortex alone!</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824" y="955963"/>
            <a:ext cx="3195371" cy="3774307"/>
          </a:xfrm>
          <a:prstGeom prst="rect">
            <a:avLst/>
          </a:prstGeom>
        </p:spPr>
      </p:pic>
      <p:sp>
        <p:nvSpPr>
          <p:cNvPr id="7" name="TextBox 6"/>
          <p:cNvSpPr txBox="1"/>
          <p:nvPr/>
        </p:nvSpPr>
        <p:spPr>
          <a:xfrm>
            <a:off x="5276850" y="4730271"/>
            <a:ext cx="3195371" cy="600164"/>
          </a:xfrm>
          <a:prstGeom prst="rect">
            <a:avLst/>
          </a:prstGeom>
          <a:noFill/>
          <a:ln w="19050">
            <a:solidFill>
              <a:srgbClr val="C00000"/>
            </a:solidFill>
          </a:ln>
        </p:spPr>
        <p:txBody>
          <a:bodyPr wrap="square" rtlCol="0">
            <a:spAutoFit/>
          </a:bodyPr>
          <a:lstStyle/>
          <a:p>
            <a:r>
              <a:rPr lang="en-US" sz="1100" i="1" dirty="0">
                <a:solidFill>
                  <a:srgbClr val="C00000"/>
                </a:solidFill>
              </a:rPr>
              <a:t>Synapses can be formed by any part of a neuron and contact any part of another  neuron.  </a:t>
            </a:r>
            <a:r>
              <a:rPr lang="en-US" sz="1100" b="1" i="1" dirty="0" err="1">
                <a:solidFill>
                  <a:srgbClr val="C00000"/>
                </a:solidFill>
              </a:rPr>
              <a:t>Axodendritic</a:t>
            </a:r>
            <a:r>
              <a:rPr lang="en-US" sz="1100" b="1" i="1" dirty="0">
                <a:solidFill>
                  <a:srgbClr val="C00000"/>
                </a:solidFill>
              </a:rPr>
              <a:t> synapses are the most common type.</a:t>
            </a: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565160" y="955963"/>
            <a:ext cx="3442282" cy="50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971009" y="6153805"/>
            <a:ext cx="2961217" cy="523220"/>
          </a:xfrm>
          <a:prstGeom prst="rect">
            <a:avLst/>
          </a:prstGeom>
          <a:noFill/>
        </p:spPr>
        <p:txBody>
          <a:bodyPr wrap="square" rtlCol="0">
            <a:spAutoFit/>
          </a:bodyPr>
          <a:lstStyle/>
          <a:p>
            <a:r>
              <a:rPr lang="en-US" sz="1400" i="1" dirty="0"/>
              <a:t>Synapses (red &amp; yellow) on a dendrite of a hippocampal neuron.</a:t>
            </a:r>
          </a:p>
        </p:txBody>
      </p:sp>
    </p:spTree>
    <p:extLst>
      <p:ext uri="{BB962C8B-B14F-4D97-AF65-F5344CB8AC3E}">
        <p14:creationId xmlns:p14="http://schemas.microsoft.com/office/powerpoint/2010/main" val="270480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72F91-C776-016C-AB75-40DBC2901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AB337-C402-3B2B-AB27-E012589D8381}"/>
              </a:ext>
            </a:extLst>
          </p:cNvPr>
          <p:cNvSpPr>
            <a:spLocks noGrp="1"/>
          </p:cNvSpPr>
          <p:nvPr>
            <p:ph type="title"/>
          </p:nvPr>
        </p:nvSpPr>
        <p:spPr>
          <a:xfrm>
            <a:off x="0" y="40005"/>
            <a:ext cx="12192000" cy="752475"/>
          </a:xfrm>
        </p:spPr>
        <p:txBody>
          <a:bodyPr>
            <a:normAutofit/>
          </a:bodyPr>
          <a:lstStyle/>
          <a:p>
            <a:r>
              <a:rPr lang="en-US" dirty="0"/>
              <a:t>&gt; Axon Collaterals</a:t>
            </a:r>
          </a:p>
        </p:txBody>
      </p:sp>
      <p:pic>
        <p:nvPicPr>
          <p:cNvPr id="3" name="Picture 2">
            <a:extLst>
              <a:ext uri="{FF2B5EF4-FFF2-40B4-BE49-F238E27FC236}">
                <a16:creationId xmlns:a16="http://schemas.microsoft.com/office/drawing/2014/main" id="{B238B06F-66D2-208E-533D-3897B0A82374}"/>
              </a:ext>
            </a:extLst>
          </p:cNvPr>
          <p:cNvPicPr>
            <a:picLocks noChangeAspect="1"/>
          </p:cNvPicPr>
          <p:nvPr/>
        </p:nvPicPr>
        <p:blipFill>
          <a:blip r:embed="rId2"/>
          <a:stretch>
            <a:fillRect/>
          </a:stretch>
        </p:blipFill>
        <p:spPr>
          <a:xfrm>
            <a:off x="4333875" y="0"/>
            <a:ext cx="7858125" cy="6836915"/>
          </a:xfrm>
          <a:prstGeom prst="rect">
            <a:avLst/>
          </a:prstGeom>
        </p:spPr>
      </p:pic>
      <p:sp>
        <p:nvSpPr>
          <p:cNvPr id="15" name="TextBox 14">
            <a:extLst>
              <a:ext uri="{FF2B5EF4-FFF2-40B4-BE49-F238E27FC236}">
                <a16:creationId xmlns:a16="http://schemas.microsoft.com/office/drawing/2014/main" id="{7FE6D07A-672C-126F-96B7-1214DEC69929}"/>
              </a:ext>
            </a:extLst>
          </p:cNvPr>
          <p:cNvSpPr txBox="1"/>
          <p:nvPr/>
        </p:nvSpPr>
        <p:spPr>
          <a:xfrm>
            <a:off x="428624" y="1112845"/>
            <a:ext cx="3429001" cy="3785652"/>
          </a:xfrm>
          <a:prstGeom prst="rect">
            <a:avLst/>
          </a:prstGeom>
          <a:noFill/>
        </p:spPr>
        <p:txBody>
          <a:bodyPr wrap="square" rtlCol="0">
            <a:spAutoFit/>
          </a:bodyPr>
          <a:lstStyle/>
          <a:p>
            <a:r>
              <a:rPr lang="en-US" sz="2400" dirty="0"/>
              <a:t>Axons can branch (Figures A, B) and a single neuron can send messages to multiple locations simultaneously. </a:t>
            </a:r>
          </a:p>
          <a:p>
            <a:endParaRPr lang="en-US" sz="2400" dirty="0"/>
          </a:p>
          <a:p>
            <a:r>
              <a:rPr lang="en-US" sz="2400" dirty="0"/>
              <a:t>Action potentials spread in a lossless fashion down collaterals.</a:t>
            </a:r>
          </a:p>
          <a:p>
            <a:endParaRPr lang="en-US" sz="2400" dirty="0"/>
          </a:p>
        </p:txBody>
      </p:sp>
    </p:spTree>
    <p:extLst>
      <p:ext uri="{BB962C8B-B14F-4D97-AF65-F5344CB8AC3E}">
        <p14:creationId xmlns:p14="http://schemas.microsoft.com/office/powerpoint/2010/main" val="17777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087"/>
            <a:ext cx="10515600" cy="1325563"/>
          </a:xfrm>
        </p:spPr>
        <p:txBody>
          <a:bodyPr/>
          <a:lstStyle/>
          <a:p>
            <a:r>
              <a:rPr lang="en-US" dirty="0"/>
              <a:t>Glia: Refresher</a:t>
            </a:r>
          </a:p>
        </p:txBody>
      </p:sp>
      <p:pic>
        <p:nvPicPr>
          <p:cNvPr id="4" name="Picture 3"/>
          <p:cNvPicPr>
            <a:picLocks noChangeAspect="1"/>
          </p:cNvPicPr>
          <p:nvPr/>
        </p:nvPicPr>
        <p:blipFill>
          <a:blip r:embed="rId3"/>
          <a:stretch>
            <a:fillRect/>
          </a:stretch>
        </p:blipFill>
        <p:spPr>
          <a:xfrm>
            <a:off x="5185848" y="190741"/>
            <a:ext cx="7006152" cy="6476517"/>
          </a:xfrm>
          <a:prstGeom prst="rect">
            <a:avLst/>
          </a:prstGeom>
        </p:spPr>
      </p:pic>
      <p:sp>
        <p:nvSpPr>
          <p:cNvPr id="3" name="TextBox 2">
            <a:extLst>
              <a:ext uri="{FF2B5EF4-FFF2-40B4-BE49-F238E27FC236}">
                <a16:creationId xmlns:a16="http://schemas.microsoft.com/office/drawing/2014/main" id="{9C0E015C-A52F-4161-BF3E-FE82925133DB}"/>
              </a:ext>
            </a:extLst>
          </p:cNvPr>
          <p:cNvSpPr txBox="1"/>
          <p:nvPr/>
        </p:nvSpPr>
        <p:spPr>
          <a:xfrm>
            <a:off x="180752" y="1044554"/>
            <a:ext cx="5915248" cy="5878532"/>
          </a:xfrm>
          <a:prstGeom prst="rect">
            <a:avLst/>
          </a:prstGeom>
          <a:noFill/>
        </p:spPr>
        <p:txBody>
          <a:bodyPr wrap="square" rtlCol="0">
            <a:spAutoFit/>
          </a:bodyPr>
          <a:lstStyle/>
          <a:p>
            <a:r>
              <a:rPr lang="en-US" sz="2800" b="1" u="sng" dirty="0"/>
              <a:t>PNS Glia:</a:t>
            </a:r>
          </a:p>
          <a:p>
            <a:pPr marL="285750" indent="-285750">
              <a:buFont typeface="Arial" panose="020B0604020202020204" pitchFamily="34" charset="0"/>
              <a:buChar char="•"/>
            </a:pPr>
            <a:r>
              <a:rPr lang="en-US" sz="2000" b="1" dirty="0"/>
              <a:t>Schwann cells </a:t>
            </a:r>
            <a:r>
              <a:rPr lang="en-US" sz="2000" dirty="0"/>
              <a:t>(S</a:t>
            </a:r>
            <a:r>
              <a:rPr lang="en-US" sz="2000" baseline="-25000" dirty="0"/>
              <a:t>1-3</a:t>
            </a:r>
            <a:r>
              <a:rPr lang="en-US" sz="2000" dirty="0"/>
              <a:t>): </a:t>
            </a:r>
            <a:r>
              <a:rPr lang="en-US" sz="2000" i="1" dirty="0"/>
              <a:t>each</a:t>
            </a:r>
            <a:r>
              <a:rPr lang="en-US" sz="2000" dirty="0"/>
              <a:t> </a:t>
            </a:r>
            <a:r>
              <a:rPr lang="en-US" sz="2000" i="1" dirty="0"/>
              <a:t>myelinate and/or protect 1 section of 1 axons in PNS, provide route for axonal regrowth</a:t>
            </a:r>
            <a:endParaRPr lang="en-US" sz="2000" b="1" dirty="0"/>
          </a:p>
          <a:p>
            <a:pPr marL="742950" lvl="1" indent="-285750">
              <a:buFontTx/>
              <a:buChar char="-"/>
            </a:pPr>
            <a:endParaRPr lang="en-US" sz="2000" dirty="0"/>
          </a:p>
          <a:p>
            <a:r>
              <a:rPr lang="en-US" sz="2800" b="1" u="sng" dirty="0"/>
              <a:t>CNS Glia </a:t>
            </a:r>
            <a:r>
              <a:rPr lang="en-US" sz="2800" u="sng" dirty="0"/>
              <a:t>(forms neuropil):</a:t>
            </a:r>
            <a:endParaRPr lang="en-US" sz="2800" b="1" u="sng" dirty="0"/>
          </a:p>
          <a:p>
            <a:pPr marL="285750" indent="-285750">
              <a:buFont typeface="Arial" panose="020B0604020202020204" pitchFamily="34" charset="0"/>
              <a:buChar char="•"/>
            </a:pPr>
            <a:r>
              <a:rPr lang="en-US" sz="2000" b="1" dirty="0"/>
              <a:t>Protoplasmic</a:t>
            </a:r>
            <a:r>
              <a:rPr lang="en-US" sz="2000" dirty="0"/>
              <a:t> </a:t>
            </a:r>
            <a:r>
              <a:rPr lang="en-US" sz="2000" b="1" dirty="0"/>
              <a:t>astrocytes</a:t>
            </a:r>
            <a:r>
              <a:rPr lang="en-US" sz="2000" dirty="0"/>
              <a:t> (PA): </a:t>
            </a:r>
            <a:r>
              <a:rPr lang="en-US" sz="2000" i="1" dirty="0"/>
              <a:t>form external surface of CNS, control permeability of blood vessels in CNS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b="1" dirty="0"/>
              <a:t>Fibrous</a:t>
            </a:r>
            <a:r>
              <a:rPr lang="en-US" sz="2000" dirty="0"/>
              <a:t> </a:t>
            </a:r>
            <a:r>
              <a:rPr lang="en-US" sz="2000" b="1" dirty="0"/>
              <a:t>astrocytes</a:t>
            </a:r>
            <a:r>
              <a:rPr lang="en-US" sz="2000" dirty="0"/>
              <a:t> (FA): </a:t>
            </a:r>
            <a:r>
              <a:rPr lang="en-US" sz="2000" i="1" dirty="0"/>
              <a:t>located in white matter, form scar tissue in response to injury</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b="1" dirty="0"/>
              <a:t>Oligodendrocytes</a:t>
            </a:r>
            <a:r>
              <a:rPr lang="en-US" sz="2000" dirty="0"/>
              <a:t> (</a:t>
            </a:r>
            <a:r>
              <a:rPr lang="en-US" sz="2000" dirty="0" err="1"/>
              <a:t>Ol</a:t>
            </a:r>
            <a:r>
              <a:rPr lang="en-US" sz="2000" dirty="0"/>
              <a:t>): </a:t>
            </a:r>
            <a:r>
              <a:rPr lang="en-US" sz="2000" i="1" dirty="0"/>
              <a:t>myelinated wrappings of axons in CNS, 1 cell can provide wrappings for multiple axons.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b="1" dirty="0"/>
              <a:t>Microglia</a:t>
            </a:r>
            <a:r>
              <a:rPr lang="en-US" sz="2000" dirty="0"/>
              <a:t> (M</a:t>
            </a:r>
            <a:r>
              <a:rPr lang="en-US" sz="2000" i="1" dirty="0"/>
              <a:t>): macrophages of CNS</a:t>
            </a:r>
          </a:p>
          <a:p>
            <a:pPr marL="742950" lvl="1" indent="-285750">
              <a:buFontTx/>
              <a:buChar char="-"/>
            </a:pPr>
            <a:endParaRPr lang="en-US" sz="2000" dirty="0"/>
          </a:p>
        </p:txBody>
      </p:sp>
    </p:spTree>
    <p:extLst>
      <p:ext uri="{BB962C8B-B14F-4D97-AF65-F5344CB8AC3E}">
        <p14:creationId xmlns:p14="http://schemas.microsoft.com/office/powerpoint/2010/main" val="399592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3902D-F8BF-794E-D17E-7148EEE2D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9D3DD-1DF6-5345-EB5F-F85CDA8FB505}"/>
              </a:ext>
            </a:extLst>
          </p:cNvPr>
          <p:cNvSpPr>
            <a:spLocks noGrp="1"/>
          </p:cNvSpPr>
          <p:nvPr>
            <p:ph type="title"/>
          </p:nvPr>
        </p:nvSpPr>
        <p:spPr>
          <a:xfrm>
            <a:off x="0" y="3052762"/>
            <a:ext cx="12192000" cy="752475"/>
          </a:xfrm>
        </p:spPr>
        <p:txBody>
          <a:bodyPr>
            <a:normAutofit fontScale="90000"/>
          </a:bodyPr>
          <a:lstStyle/>
          <a:p>
            <a:pPr algn="ctr"/>
            <a:r>
              <a:rPr lang="en-US" dirty="0"/>
              <a:t>OMED 540 (Block 2, Physiology)</a:t>
            </a:r>
            <a:br>
              <a:rPr lang="en-US" dirty="0"/>
            </a:br>
            <a:r>
              <a:rPr lang="en-US" dirty="0"/>
              <a:t>Lecture 1</a:t>
            </a:r>
          </a:p>
        </p:txBody>
      </p:sp>
    </p:spTree>
    <p:extLst>
      <p:ext uri="{BB962C8B-B14F-4D97-AF65-F5344CB8AC3E}">
        <p14:creationId xmlns:p14="http://schemas.microsoft.com/office/powerpoint/2010/main" val="4181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mpbell-ppt-templat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ctur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defPPr>
      </a:lstStyle>
    </a:txDef>
  </a:objectDefaults>
  <a:extraClrSchemeLst/>
  <a:extLst>
    <a:ext uri="{05A4C25C-085E-4340-85A3-A5531E510DB2}">
      <thm15:themeFamily xmlns:thm15="http://schemas.microsoft.com/office/thememl/2012/main" name="Lecture Theme" id="{824C3F8D-9D6C-40F3-B4A4-7ADB15B01CA4}" vid="{F5CC185A-3A5F-4E2B-91EA-69C25660D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4654</Words>
  <Application>Microsoft Office PowerPoint</Application>
  <PresentationFormat>Widescreen</PresentationFormat>
  <Paragraphs>623</Paragraphs>
  <Slides>49</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Calibri</vt:lpstr>
      <vt:lpstr>Calibri Light</vt:lpstr>
      <vt:lpstr>Times</vt:lpstr>
      <vt:lpstr>Times New Roman</vt:lpstr>
      <vt:lpstr>Wingdings</vt:lpstr>
      <vt:lpstr>Office Theme</vt:lpstr>
      <vt:lpstr>campbell-ppt-template-1</vt:lpstr>
      <vt:lpstr>Lecture Theme</vt:lpstr>
      <vt:lpstr>OMED 579 SDL: Recap of pertinent information for Neuro aka, last season on medical school… </vt:lpstr>
      <vt:lpstr>&gt; Lecturers in the neuro course will assume you know things from Blocks 1-3!</vt:lpstr>
      <vt:lpstr>OMED 530 (Block 1, Anatomy)  A14: Nervous Tissue Histology</vt:lpstr>
      <vt:lpstr>Parts of a Neuron</vt:lpstr>
      <vt:lpstr>Neuron classifications by # of protoplasmic processes</vt:lpstr>
      <vt:lpstr>Synapses mediate information transfer between neurons</vt:lpstr>
      <vt:lpstr>&gt; Axon Collaterals</vt:lpstr>
      <vt:lpstr>Glia: Refresher</vt:lpstr>
      <vt:lpstr>OMED 540 (Block 2, Physiology) Lecture 1</vt:lpstr>
      <vt:lpstr>&gt; Functional Categories of Innervation</vt:lpstr>
      <vt:lpstr>&gt; Functional Categories of Innervation: neuron type overlay</vt:lpstr>
      <vt:lpstr>&gt; The Autonomic Nervous System has two Divisions that arise from specific regions of the CNS </vt:lpstr>
      <vt:lpstr>&gt; Summary of Peripheral Nervous System</vt:lpstr>
      <vt:lpstr>OMED 590 (Block 3, Anatomy) A1: Spinal Cord, Dermomyotome, Cutaneous Nerves</vt:lpstr>
      <vt:lpstr>PowerPoint Presentation</vt:lpstr>
      <vt:lpstr>PowerPoint Presentation</vt:lpstr>
      <vt:lpstr>&gt; Dermatome</vt:lpstr>
      <vt:lpstr>&gt; Dermatomes you are expected to know, according to Clinical Skills!</vt:lpstr>
      <vt:lpstr>&gt; Myotome</vt:lpstr>
      <vt:lpstr>&gt; Myotomes you are expected to know, according to Clinical Skills!</vt:lpstr>
      <vt:lpstr>OMED 540 (Block 2, Physiology) Lecture 2-3: Electrophysiology</vt:lpstr>
      <vt:lpstr>PowerPoint Presentation</vt:lpstr>
      <vt:lpstr>PowerPoint Presentation</vt:lpstr>
      <vt:lpstr>PowerPoint Presentation</vt:lpstr>
      <vt:lpstr>PowerPoint Presentation</vt:lpstr>
      <vt:lpstr>PowerPoint Presentation</vt:lpstr>
      <vt:lpstr>PowerPoint Presentation</vt:lpstr>
      <vt:lpstr>OMED 540 (Block 2, Physiology) Lecture 4: ANS 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OMED 540 (Block 2, Physiology) Lecture 5-6: Synaptic Transmission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&gt; END LECTURE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and Agreement</dc:title>
  <dc:creator>Toler, Maxx C</dc:creator>
  <cp:lastModifiedBy>Toler, Maxx C</cp:lastModifiedBy>
  <cp:revision>158</cp:revision>
  <dcterms:created xsi:type="dcterms:W3CDTF">2020-09-18T01:40:06Z</dcterms:created>
  <dcterms:modified xsi:type="dcterms:W3CDTF">2025-03-13T16:39:18Z</dcterms:modified>
</cp:coreProperties>
</file>