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76" r:id="rId9"/>
    <p:sldId id="263" r:id="rId10"/>
    <p:sldId id="264" r:id="rId11"/>
    <p:sldId id="265" r:id="rId12"/>
    <p:sldId id="266" r:id="rId13"/>
    <p:sldId id="267" r:id="rId14"/>
    <p:sldId id="268" r:id="rId15"/>
    <p:sldId id="269" r:id="rId16"/>
    <p:sldId id="270" r:id="rId17"/>
    <p:sldId id="271" r:id="rId18"/>
    <p:sldId id="274" r:id="rId19"/>
    <p:sldId id="275" r:id="rId20"/>
    <p:sldId id="272" r:id="rId21"/>
    <p:sldId id="277" r:id="rId22"/>
    <p:sldId id="278" r:id="rId23"/>
    <p:sldId id="279" r:id="rId24"/>
    <p:sldId id="273" r:id="rId25"/>
  </p:sldIdLst>
  <p:sldSz cx="12192000" cy="6858000"/>
  <p:notesSz cx="6858000" cy="9144000"/>
  <p:custDataLst>
    <p:tags r:id="rId28"/>
  </p:custDataLst>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37424B"/>
    <a:srgbClr val="2931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74"/>
  </p:normalViewPr>
  <p:slideViewPr>
    <p:cSldViewPr snapToGrid="0" snapToObjects="1">
      <p:cViewPr varScale="1">
        <p:scale>
          <a:sx n="111" d="100"/>
          <a:sy n="111"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AFBAE8-B4DC-4AAB-AC98-C25E7C52802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D6D01CF-5374-4B4B-8E24-F92125E48EB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5BF3BB2A-9C9B-498E-AC02-3BC5813D7325}" type="datetimeFigureOut">
              <a:rPr lang="en-US"/>
              <a:pPr>
                <a:defRPr/>
              </a:pPr>
              <a:t>3/6/2025</a:t>
            </a:fld>
            <a:endParaRPr lang="en-US"/>
          </a:p>
        </p:txBody>
      </p:sp>
      <p:sp>
        <p:nvSpPr>
          <p:cNvPr id="4" name="Footer Placeholder 3">
            <a:extLst>
              <a:ext uri="{FF2B5EF4-FFF2-40B4-BE49-F238E27FC236}">
                <a16:creationId xmlns:a16="http://schemas.microsoft.com/office/drawing/2014/main" id="{9A9915C9-6F5A-4D01-8D5A-AE28F265CB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E34642EC-391B-4A01-9908-C3314EE76E71}"/>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3100462-8568-4EE4-AA5B-060568E201A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7ED5A36-68F1-48AE-8F50-E32FEEB915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D2B69B62-00D9-4FC8-B73D-6C6FBD562BD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7E3E7AC-4C2E-4EE7-BF66-92874E9B2F30}" type="datetimeFigureOut">
              <a:rPr lang="en-US"/>
              <a:pPr>
                <a:defRPr/>
              </a:pPr>
              <a:t>3/6/2025</a:t>
            </a:fld>
            <a:endParaRPr lang="en-US"/>
          </a:p>
        </p:txBody>
      </p:sp>
      <p:sp>
        <p:nvSpPr>
          <p:cNvPr id="4" name="Slide Image Placeholder 3">
            <a:extLst>
              <a:ext uri="{FF2B5EF4-FFF2-40B4-BE49-F238E27FC236}">
                <a16:creationId xmlns:a16="http://schemas.microsoft.com/office/drawing/2014/main" id="{9D53C0BC-5C49-4C1E-920B-5BB832436183}"/>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33DE08-5C8C-4C04-98A5-CFBD1C7532B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CF8EBBC-654E-4A3E-ABC9-9F1A2CA1E073}"/>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21EEF593-242A-44CD-92C9-616DB86CE7A9}"/>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3F7A73F-CCE6-44A8-BE05-496E3235039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Footer Placeholder 4">
            <a:extLst>
              <a:ext uri="{FF2B5EF4-FFF2-40B4-BE49-F238E27FC236}">
                <a16:creationId xmlns:a16="http://schemas.microsoft.com/office/drawing/2014/main" id="{ECD6B488-2042-49D1-B260-F772532F1B26}"/>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9E0BEEB-E3BF-4456-9C7C-952606BD1A2D}"/>
              </a:ext>
            </a:extLst>
          </p:cNvPr>
          <p:cNvSpPr>
            <a:spLocks noGrp="1"/>
          </p:cNvSpPr>
          <p:nvPr>
            <p:ph type="sldNum" sz="quarter" idx="11"/>
          </p:nvPr>
        </p:nvSpPr>
        <p:spPr/>
        <p:txBody>
          <a:bodyPr/>
          <a:lstStyle>
            <a:lvl1pPr>
              <a:defRPr/>
            </a:lvl1pPr>
          </a:lstStyle>
          <a:p>
            <a:pPr>
              <a:defRPr/>
            </a:pPr>
            <a:fld id="{28D7E3D1-956D-4A96-97B6-56A702035F72}" type="slidenum">
              <a:rPr lang="en-US" altLang="en-US"/>
              <a:pPr>
                <a:defRPr/>
              </a:pPr>
              <a:t>‹#›</a:t>
            </a:fld>
            <a:endParaRPr lang="en-US" altLang="en-US"/>
          </a:p>
        </p:txBody>
      </p:sp>
    </p:spTree>
    <p:extLst>
      <p:ext uri="{BB962C8B-B14F-4D97-AF65-F5344CB8AC3E}">
        <p14:creationId xmlns:p14="http://schemas.microsoft.com/office/powerpoint/2010/main" val="367927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12C4AE-F4DF-488C-933E-12A4121E9809}"/>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FF4222F0-8C41-460F-AE08-38A8AD6B02EE}" type="datetimeFigureOut">
              <a:rPr lang="en-US"/>
              <a:pPr>
                <a:defRPr/>
              </a:pPr>
              <a:t>3/6/2025</a:t>
            </a:fld>
            <a:endParaRPr lang="en-US"/>
          </a:p>
        </p:txBody>
      </p:sp>
      <p:sp>
        <p:nvSpPr>
          <p:cNvPr id="5" name="Footer Placeholder 4">
            <a:extLst>
              <a:ext uri="{FF2B5EF4-FFF2-40B4-BE49-F238E27FC236}">
                <a16:creationId xmlns:a16="http://schemas.microsoft.com/office/drawing/2014/main" id="{D65E2F66-9BB6-4F8D-86E1-81D1DC749C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13DF0C8-14CC-443F-9B63-9976E0A30C27}"/>
              </a:ext>
            </a:extLst>
          </p:cNvPr>
          <p:cNvSpPr>
            <a:spLocks noGrp="1"/>
          </p:cNvSpPr>
          <p:nvPr>
            <p:ph type="sldNum" sz="quarter" idx="12"/>
          </p:nvPr>
        </p:nvSpPr>
        <p:spPr/>
        <p:txBody>
          <a:bodyPr/>
          <a:lstStyle>
            <a:lvl1pPr>
              <a:defRPr smtClean="0"/>
            </a:lvl1pPr>
          </a:lstStyle>
          <a:p>
            <a:pPr>
              <a:defRPr/>
            </a:pPr>
            <a:fld id="{3CEC1AFE-8A9B-45CF-B81B-36351367C239}" type="slidenum">
              <a:rPr lang="en-US" altLang="en-US"/>
              <a:pPr>
                <a:defRPr/>
              </a:pPr>
              <a:t>‹#›</a:t>
            </a:fld>
            <a:endParaRPr lang="en-US" altLang="en-US"/>
          </a:p>
        </p:txBody>
      </p:sp>
    </p:spTree>
    <p:extLst>
      <p:ext uri="{BB962C8B-B14F-4D97-AF65-F5344CB8AC3E}">
        <p14:creationId xmlns:p14="http://schemas.microsoft.com/office/powerpoint/2010/main" val="45003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ED8D3-330A-429C-A08C-24F790CF9BD8}"/>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4B199FF3-0B05-421C-8871-142184DBB363}" type="datetimeFigureOut">
              <a:rPr lang="en-US"/>
              <a:pPr>
                <a:defRPr/>
              </a:pPr>
              <a:t>3/6/2025</a:t>
            </a:fld>
            <a:endParaRPr lang="en-US"/>
          </a:p>
        </p:txBody>
      </p:sp>
      <p:sp>
        <p:nvSpPr>
          <p:cNvPr id="5" name="Footer Placeholder 4">
            <a:extLst>
              <a:ext uri="{FF2B5EF4-FFF2-40B4-BE49-F238E27FC236}">
                <a16:creationId xmlns:a16="http://schemas.microsoft.com/office/drawing/2014/main" id="{62C843BA-45E3-4CA4-97F8-E19626D820C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79624E8-0BA0-4C10-B788-D929E542DC92}"/>
              </a:ext>
            </a:extLst>
          </p:cNvPr>
          <p:cNvSpPr>
            <a:spLocks noGrp="1"/>
          </p:cNvSpPr>
          <p:nvPr>
            <p:ph type="sldNum" sz="quarter" idx="12"/>
          </p:nvPr>
        </p:nvSpPr>
        <p:spPr/>
        <p:txBody>
          <a:bodyPr/>
          <a:lstStyle>
            <a:lvl1pPr>
              <a:defRPr smtClean="0"/>
            </a:lvl1pPr>
          </a:lstStyle>
          <a:p>
            <a:pPr>
              <a:defRPr/>
            </a:pPr>
            <a:fld id="{304CC64F-BFB8-4387-9C5A-CC0ED76B8343}" type="slidenum">
              <a:rPr lang="en-US" altLang="en-US"/>
              <a:pPr>
                <a:defRPr/>
              </a:pPr>
              <a:t>‹#›</a:t>
            </a:fld>
            <a:endParaRPr lang="en-US" altLang="en-US"/>
          </a:p>
        </p:txBody>
      </p:sp>
    </p:spTree>
    <p:extLst>
      <p:ext uri="{BB962C8B-B14F-4D97-AF65-F5344CB8AC3E}">
        <p14:creationId xmlns:p14="http://schemas.microsoft.com/office/powerpoint/2010/main" val="3127266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873D39-7546-4AAF-B643-4D3FB566D64F}"/>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6F0A70B9-3369-4DF2-B99D-11531AD8EF36}" type="datetimeFigureOut">
              <a:rPr lang="en-US"/>
              <a:pPr>
                <a:defRPr/>
              </a:pPr>
              <a:t>3/6/2025</a:t>
            </a:fld>
            <a:endParaRPr lang="en-US"/>
          </a:p>
        </p:txBody>
      </p:sp>
      <p:sp>
        <p:nvSpPr>
          <p:cNvPr id="5" name="Footer Placeholder 4">
            <a:extLst>
              <a:ext uri="{FF2B5EF4-FFF2-40B4-BE49-F238E27FC236}">
                <a16:creationId xmlns:a16="http://schemas.microsoft.com/office/drawing/2014/main" id="{A191553D-977C-4ABD-8C85-DCE8F55000C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9FC3D5-6646-448C-BB1E-11799FED1ECB}"/>
              </a:ext>
            </a:extLst>
          </p:cNvPr>
          <p:cNvSpPr>
            <a:spLocks noGrp="1"/>
          </p:cNvSpPr>
          <p:nvPr>
            <p:ph type="sldNum" sz="quarter" idx="12"/>
          </p:nvPr>
        </p:nvSpPr>
        <p:spPr/>
        <p:txBody>
          <a:bodyPr/>
          <a:lstStyle>
            <a:lvl1pPr>
              <a:defRPr smtClean="0"/>
            </a:lvl1pPr>
          </a:lstStyle>
          <a:p>
            <a:pPr>
              <a:defRPr/>
            </a:pPr>
            <a:fld id="{DC0184BB-1FC4-4B9A-93F6-CA248AC7EE92}" type="slidenum">
              <a:rPr lang="en-US" altLang="en-US"/>
              <a:pPr>
                <a:defRPr/>
              </a:pPr>
              <a:t>‹#›</a:t>
            </a:fld>
            <a:endParaRPr lang="en-US" altLang="en-US"/>
          </a:p>
        </p:txBody>
      </p:sp>
    </p:spTree>
    <p:extLst>
      <p:ext uri="{BB962C8B-B14F-4D97-AF65-F5344CB8AC3E}">
        <p14:creationId xmlns:p14="http://schemas.microsoft.com/office/powerpoint/2010/main" val="918160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CF0498-BC18-49DA-85B9-702DF1D8B456}"/>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B9B0E3EF-9D75-4A1C-BDA5-B0CDB9436EC3}" type="datetimeFigureOut">
              <a:rPr lang="en-US"/>
              <a:pPr>
                <a:defRPr/>
              </a:pPr>
              <a:t>3/6/2025</a:t>
            </a:fld>
            <a:endParaRPr lang="en-US"/>
          </a:p>
        </p:txBody>
      </p:sp>
      <p:sp>
        <p:nvSpPr>
          <p:cNvPr id="5" name="Footer Placeholder 4">
            <a:extLst>
              <a:ext uri="{FF2B5EF4-FFF2-40B4-BE49-F238E27FC236}">
                <a16:creationId xmlns:a16="http://schemas.microsoft.com/office/drawing/2014/main" id="{58DD2DE1-77F5-4BD3-B06A-E0C91FC2394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161E604-15E7-4077-970B-0C8E5E397532}"/>
              </a:ext>
            </a:extLst>
          </p:cNvPr>
          <p:cNvSpPr>
            <a:spLocks noGrp="1"/>
          </p:cNvSpPr>
          <p:nvPr>
            <p:ph type="sldNum" sz="quarter" idx="12"/>
          </p:nvPr>
        </p:nvSpPr>
        <p:spPr/>
        <p:txBody>
          <a:bodyPr/>
          <a:lstStyle>
            <a:lvl1pPr>
              <a:defRPr smtClean="0"/>
            </a:lvl1pPr>
          </a:lstStyle>
          <a:p>
            <a:pPr>
              <a:defRPr/>
            </a:pPr>
            <a:fld id="{3F08BB91-E797-4E3A-A352-AAD90133D2AA}" type="slidenum">
              <a:rPr lang="en-US" altLang="en-US"/>
              <a:pPr>
                <a:defRPr/>
              </a:pPr>
              <a:t>‹#›</a:t>
            </a:fld>
            <a:endParaRPr lang="en-US" altLang="en-US"/>
          </a:p>
        </p:txBody>
      </p:sp>
    </p:spTree>
    <p:extLst>
      <p:ext uri="{BB962C8B-B14F-4D97-AF65-F5344CB8AC3E}">
        <p14:creationId xmlns:p14="http://schemas.microsoft.com/office/powerpoint/2010/main" val="6870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604A79-51B3-4F4E-8436-ED36895F1AFB}"/>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D2FC4482-69FA-4659-B8D0-EF64B6978D79}" type="datetimeFigureOut">
              <a:rPr lang="en-US"/>
              <a:pPr>
                <a:defRPr/>
              </a:pPr>
              <a:t>3/6/2025</a:t>
            </a:fld>
            <a:endParaRPr lang="en-US"/>
          </a:p>
        </p:txBody>
      </p:sp>
      <p:sp>
        <p:nvSpPr>
          <p:cNvPr id="6" name="Footer Placeholder 5">
            <a:extLst>
              <a:ext uri="{FF2B5EF4-FFF2-40B4-BE49-F238E27FC236}">
                <a16:creationId xmlns:a16="http://schemas.microsoft.com/office/drawing/2014/main" id="{E232BC4E-D1B9-4C0D-A275-CCAE5FC9B42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E1D72E43-F467-4424-9CAC-FA0A7CB5699A}"/>
              </a:ext>
            </a:extLst>
          </p:cNvPr>
          <p:cNvSpPr>
            <a:spLocks noGrp="1"/>
          </p:cNvSpPr>
          <p:nvPr>
            <p:ph type="sldNum" sz="quarter" idx="12"/>
          </p:nvPr>
        </p:nvSpPr>
        <p:spPr/>
        <p:txBody>
          <a:bodyPr/>
          <a:lstStyle>
            <a:lvl1pPr>
              <a:defRPr smtClean="0"/>
            </a:lvl1pPr>
          </a:lstStyle>
          <a:p>
            <a:pPr>
              <a:defRPr/>
            </a:pPr>
            <a:fld id="{DE92F783-22DD-47CE-A1C1-0FA1B6DBFE60}" type="slidenum">
              <a:rPr lang="en-US" altLang="en-US"/>
              <a:pPr>
                <a:defRPr/>
              </a:pPr>
              <a:t>‹#›</a:t>
            </a:fld>
            <a:endParaRPr lang="en-US" altLang="en-US"/>
          </a:p>
        </p:txBody>
      </p:sp>
    </p:spTree>
    <p:extLst>
      <p:ext uri="{BB962C8B-B14F-4D97-AF65-F5344CB8AC3E}">
        <p14:creationId xmlns:p14="http://schemas.microsoft.com/office/powerpoint/2010/main" val="2185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9E0169-0132-4A6F-9BC7-9E365A9338C6}"/>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1BD0C0C9-0B1D-4E54-B7BE-4F192B191987}" type="datetimeFigureOut">
              <a:rPr lang="en-US"/>
              <a:pPr>
                <a:defRPr/>
              </a:pPr>
              <a:t>3/6/2025</a:t>
            </a:fld>
            <a:endParaRPr lang="en-US"/>
          </a:p>
        </p:txBody>
      </p:sp>
      <p:sp>
        <p:nvSpPr>
          <p:cNvPr id="8" name="Footer Placeholder 7">
            <a:extLst>
              <a:ext uri="{FF2B5EF4-FFF2-40B4-BE49-F238E27FC236}">
                <a16:creationId xmlns:a16="http://schemas.microsoft.com/office/drawing/2014/main" id="{7244F58D-2E70-49A3-8CCA-6381FD114F2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F83603AF-294A-48AF-9F29-AED5210412E9}"/>
              </a:ext>
            </a:extLst>
          </p:cNvPr>
          <p:cNvSpPr>
            <a:spLocks noGrp="1"/>
          </p:cNvSpPr>
          <p:nvPr>
            <p:ph type="sldNum" sz="quarter" idx="12"/>
          </p:nvPr>
        </p:nvSpPr>
        <p:spPr/>
        <p:txBody>
          <a:bodyPr/>
          <a:lstStyle>
            <a:lvl1pPr>
              <a:defRPr smtClean="0"/>
            </a:lvl1pPr>
          </a:lstStyle>
          <a:p>
            <a:pPr>
              <a:defRPr/>
            </a:pPr>
            <a:fld id="{6B7FADB2-1A1A-44F5-A196-A1AEFED63331}" type="slidenum">
              <a:rPr lang="en-US" altLang="en-US"/>
              <a:pPr>
                <a:defRPr/>
              </a:pPr>
              <a:t>‹#›</a:t>
            </a:fld>
            <a:endParaRPr lang="en-US" altLang="en-US"/>
          </a:p>
        </p:txBody>
      </p:sp>
    </p:spTree>
    <p:extLst>
      <p:ext uri="{BB962C8B-B14F-4D97-AF65-F5344CB8AC3E}">
        <p14:creationId xmlns:p14="http://schemas.microsoft.com/office/powerpoint/2010/main" val="389534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01219C-0D8B-4F1F-AEAB-1EFBCC484723}"/>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B1BF5666-6978-4F93-B504-C1D18979B703}" type="datetimeFigureOut">
              <a:rPr lang="en-US"/>
              <a:pPr>
                <a:defRPr/>
              </a:pPr>
              <a:t>3/6/2025</a:t>
            </a:fld>
            <a:endParaRPr lang="en-US"/>
          </a:p>
        </p:txBody>
      </p:sp>
      <p:sp>
        <p:nvSpPr>
          <p:cNvPr id="4" name="Footer Placeholder 3">
            <a:extLst>
              <a:ext uri="{FF2B5EF4-FFF2-40B4-BE49-F238E27FC236}">
                <a16:creationId xmlns:a16="http://schemas.microsoft.com/office/drawing/2014/main" id="{5BFC004E-7CE1-4FCB-9370-F5EC04DBF70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C045F576-BF50-44E5-B6EB-28E6A4CE344D}"/>
              </a:ext>
            </a:extLst>
          </p:cNvPr>
          <p:cNvSpPr>
            <a:spLocks noGrp="1"/>
          </p:cNvSpPr>
          <p:nvPr>
            <p:ph type="sldNum" sz="quarter" idx="12"/>
          </p:nvPr>
        </p:nvSpPr>
        <p:spPr/>
        <p:txBody>
          <a:bodyPr/>
          <a:lstStyle>
            <a:lvl1pPr>
              <a:defRPr smtClean="0"/>
            </a:lvl1pPr>
          </a:lstStyle>
          <a:p>
            <a:pPr>
              <a:defRPr/>
            </a:pPr>
            <a:fld id="{9972287B-C366-4A8A-9A0D-5817CBCB642E}" type="slidenum">
              <a:rPr lang="en-US" altLang="en-US"/>
              <a:pPr>
                <a:defRPr/>
              </a:pPr>
              <a:t>‹#›</a:t>
            </a:fld>
            <a:endParaRPr lang="en-US" altLang="en-US"/>
          </a:p>
        </p:txBody>
      </p:sp>
    </p:spTree>
    <p:extLst>
      <p:ext uri="{BB962C8B-B14F-4D97-AF65-F5344CB8AC3E}">
        <p14:creationId xmlns:p14="http://schemas.microsoft.com/office/powerpoint/2010/main" val="4149561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D42382-CF97-4058-955D-882EC767930A}"/>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B96DE37F-94AC-48C2-9BBD-C9AFDE0572DE}" type="datetimeFigureOut">
              <a:rPr lang="en-US"/>
              <a:pPr>
                <a:defRPr/>
              </a:pPr>
              <a:t>3/6/2025</a:t>
            </a:fld>
            <a:endParaRPr lang="en-US"/>
          </a:p>
        </p:txBody>
      </p:sp>
      <p:sp>
        <p:nvSpPr>
          <p:cNvPr id="3" name="Footer Placeholder 2">
            <a:extLst>
              <a:ext uri="{FF2B5EF4-FFF2-40B4-BE49-F238E27FC236}">
                <a16:creationId xmlns:a16="http://schemas.microsoft.com/office/drawing/2014/main" id="{C25113F6-580C-43E5-9D2D-C86120DFA7B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D587FFE5-EC59-4F5C-B55E-F9A1013E505E}"/>
              </a:ext>
            </a:extLst>
          </p:cNvPr>
          <p:cNvSpPr>
            <a:spLocks noGrp="1"/>
          </p:cNvSpPr>
          <p:nvPr>
            <p:ph type="sldNum" sz="quarter" idx="12"/>
          </p:nvPr>
        </p:nvSpPr>
        <p:spPr/>
        <p:txBody>
          <a:bodyPr/>
          <a:lstStyle>
            <a:lvl1pPr>
              <a:defRPr smtClean="0"/>
            </a:lvl1pPr>
          </a:lstStyle>
          <a:p>
            <a:pPr>
              <a:defRPr/>
            </a:pPr>
            <a:fld id="{BD03E5EA-11C7-4CC5-B1DC-EDBCB9DB88B5}" type="slidenum">
              <a:rPr lang="en-US" altLang="en-US"/>
              <a:pPr>
                <a:defRPr/>
              </a:pPr>
              <a:t>‹#›</a:t>
            </a:fld>
            <a:endParaRPr lang="en-US" altLang="en-US"/>
          </a:p>
        </p:txBody>
      </p:sp>
    </p:spTree>
    <p:extLst>
      <p:ext uri="{BB962C8B-B14F-4D97-AF65-F5344CB8AC3E}">
        <p14:creationId xmlns:p14="http://schemas.microsoft.com/office/powerpoint/2010/main" val="2758964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1752FE-A6B8-419E-9316-8890BF1437E4}"/>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87CDCCE0-6CD5-44EA-94D4-D6BC17EDC62D}" type="datetimeFigureOut">
              <a:rPr lang="en-US"/>
              <a:pPr>
                <a:defRPr/>
              </a:pPr>
              <a:t>3/6/2025</a:t>
            </a:fld>
            <a:endParaRPr lang="en-US"/>
          </a:p>
        </p:txBody>
      </p:sp>
      <p:sp>
        <p:nvSpPr>
          <p:cNvPr id="6" name="Footer Placeholder 5">
            <a:extLst>
              <a:ext uri="{FF2B5EF4-FFF2-40B4-BE49-F238E27FC236}">
                <a16:creationId xmlns:a16="http://schemas.microsoft.com/office/drawing/2014/main" id="{0AE08169-ADC2-4541-83C7-98D8004A621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DFD4778A-F27F-4224-81EC-5AC069A1654D}"/>
              </a:ext>
            </a:extLst>
          </p:cNvPr>
          <p:cNvSpPr>
            <a:spLocks noGrp="1"/>
          </p:cNvSpPr>
          <p:nvPr>
            <p:ph type="sldNum" sz="quarter" idx="12"/>
          </p:nvPr>
        </p:nvSpPr>
        <p:spPr/>
        <p:txBody>
          <a:bodyPr/>
          <a:lstStyle>
            <a:lvl1pPr>
              <a:defRPr smtClean="0"/>
            </a:lvl1pPr>
          </a:lstStyle>
          <a:p>
            <a:pPr>
              <a:defRPr/>
            </a:pPr>
            <a:fld id="{BBDA04DA-32B5-4973-AA51-57CE98F1FC74}" type="slidenum">
              <a:rPr lang="en-US" altLang="en-US"/>
              <a:pPr>
                <a:defRPr/>
              </a:pPr>
              <a:t>‹#›</a:t>
            </a:fld>
            <a:endParaRPr lang="en-US" altLang="en-US"/>
          </a:p>
        </p:txBody>
      </p:sp>
    </p:spTree>
    <p:extLst>
      <p:ext uri="{BB962C8B-B14F-4D97-AF65-F5344CB8AC3E}">
        <p14:creationId xmlns:p14="http://schemas.microsoft.com/office/powerpoint/2010/main" val="1208511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88360-7438-4ED0-8794-511FEFBEAB6E}"/>
              </a:ext>
            </a:extLst>
          </p:cNvPr>
          <p:cNvSpPr>
            <a:spLocks noGrp="1"/>
          </p:cNvSpPr>
          <p:nvPr>
            <p:ph type="dt" sz="half" idx="10"/>
          </p:nvPr>
        </p:nvSpPr>
        <p:spPr>
          <a:xfrm>
            <a:off x="838200" y="6356350"/>
            <a:ext cx="2743200" cy="365125"/>
          </a:xfrm>
          <a:prstGeom prst="rect">
            <a:avLst/>
          </a:prstGeom>
        </p:spPr>
        <p:txBody>
          <a:bodyPr/>
          <a:lstStyle>
            <a:lvl1pPr eaLnBrk="1" fontAlgn="auto" hangingPunct="1">
              <a:spcBef>
                <a:spcPts val="0"/>
              </a:spcBef>
              <a:spcAft>
                <a:spcPts val="0"/>
              </a:spcAft>
              <a:defRPr>
                <a:latin typeface="+mn-lt"/>
              </a:defRPr>
            </a:lvl1pPr>
          </a:lstStyle>
          <a:p>
            <a:pPr>
              <a:defRPr/>
            </a:pPr>
            <a:fld id="{5184A30C-CDDE-4FB2-A770-7854E7BB421A}" type="datetimeFigureOut">
              <a:rPr lang="en-US"/>
              <a:pPr>
                <a:defRPr/>
              </a:pPr>
              <a:t>3/6/2025</a:t>
            </a:fld>
            <a:endParaRPr lang="en-US"/>
          </a:p>
        </p:txBody>
      </p:sp>
      <p:sp>
        <p:nvSpPr>
          <p:cNvPr id="6" name="Footer Placeholder 5">
            <a:extLst>
              <a:ext uri="{FF2B5EF4-FFF2-40B4-BE49-F238E27FC236}">
                <a16:creationId xmlns:a16="http://schemas.microsoft.com/office/drawing/2014/main" id="{C3F2EB33-6883-4B9B-ABBE-DE882ECA4E8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2D4E2B4D-7098-4C7B-AB33-3DF96A70AF20}"/>
              </a:ext>
            </a:extLst>
          </p:cNvPr>
          <p:cNvSpPr>
            <a:spLocks noGrp="1"/>
          </p:cNvSpPr>
          <p:nvPr>
            <p:ph type="sldNum" sz="quarter" idx="12"/>
          </p:nvPr>
        </p:nvSpPr>
        <p:spPr/>
        <p:txBody>
          <a:bodyPr/>
          <a:lstStyle>
            <a:lvl1pPr>
              <a:defRPr smtClean="0"/>
            </a:lvl1pPr>
          </a:lstStyle>
          <a:p>
            <a:pPr>
              <a:defRPr/>
            </a:pPr>
            <a:fld id="{E30CAFF9-CC0C-45D4-AF6C-0A980F65D3DE}" type="slidenum">
              <a:rPr lang="en-US" altLang="en-US"/>
              <a:pPr>
                <a:defRPr/>
              </a:pPr>
              <a:t>‹#›</a:t>
            </a:fld>
            <a:endParaRPr lang="en-US" altLang="en-US"/>
          </a:p>
        </p:txBody>
      </p:sp>
    </p:spTree>
    <p:extLst>
      <p:ext uri="{BB962C8B-B14F-4D97-AF65-F5344CB8AC3E}">
        <p14:creationId xmlns:p14="http://schemas.microsoft.com/office/powerpoint/2010/main" val="1004265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7424B"/>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A33A06D-94FD-449C-88F9-0004C0FE2E14}"/>
              </a:ext>
            </a:extLst>
          </p:cNvPr>
          <p:cNvSpPr/>
          <p:nvPr userDrawn="1"/>
        </p:nvSpPr>
        <p:spPr>
          <a:xfrm rot="5400000">
            <a:off x="5755481" y="421482"/>
            <a:ext cx="681037" cy="12192000"/>
          </a:xfrm>
          <a:prstGeom prst="rect">
            <a:avLst/>
          </a:prstGeom>
          <a:solidFill>
            <a:schemeClr val="bg1"/>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1">
            <a:extLst>
              <a:ext uri="{FF2B5EF4-FFF2-40B4-BE49-F238E27FC236}">
                <a16:creationId xmlns:a16="http://schemas.microsoft.com/office/drawing/2014/main" id="{2780451A-EE10-4C2F-A7D6-5AEC20F60587}"/>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8D227C00-75D7-4AA1-9746-1B3A5AE068CB}"/>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91D5F3A3-BC0A-4F17-B69E-B8DE8CA14B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27D6513-64B7-42C2-A6A4-FFC13E73E891}"/>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CA98882C-6C6B-4A1A-B342-38C9A5192ED5}" type="slidenum">
              <a:rPr lang="en-US" altLang="en-US"/>
              <a:pPr>
                <a:defRPr/>
              </a:pPr>
              <a:t>‹#›</a:t>
            </a:fld>
            <a:endParaRPr lang="en-US" altLang="en-US"/>
          </a:p>
        </p:txBody>
      </p:sp>
      <p:pic>
        <p:nvPicPr>
          <p:cNvPr id="1031" name="Picture 8">
            <a:extLst>
              <a:ext uri="{FF2B5EF4-FFF2-40B4-BE49-F238E27FC236}">
                <a16:creationId xmlns:a16="http://schemas.microsoft.com/office/drawing/2014/main" id="{AA5C8755-332A-43D9-89E9-D7052F75DF60}"/>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34938" y="6286500"/>
            <a:ext cx="448468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Straight Connector 14">
            <a:extLst>
              <a:ext uri="{FF2B5EF4-FFF2-40B4-BE49-F238E27FC236}">
                <a16:creationId xmlns:a16="http://schemas.microsoft.com/office/drawing/2014/main" id="{3B28A41E-9A55-442F-AB0C-8D1AFC144C8C}"/>
              </a:ext>
            </a:extLst>
          </p:cNvPr>
          <p:cNvCxnSpPr/>
          <p:nvPr userDrawn="1"/>
        </p:nvCxnSpPr>
        <p:spPr>
          <a:xfrm>
            <a:off x="0" y="6176963"/>
            <a:ext cx="12192000" cy="0"/>
          </a:xfrm>
          <a:prstGeom prst="line">
            <a:avLst/>
          </a:prstGeom>
          <a:ln w="28575">
            <a:solidFill>
              <a:schemeClr val="accent2"/>
            </a:solidFill>
          </a:ln>
        </p:spPr>
        <p:style>
          <a:lnRef idx="3">
            <a:schemeClr val="accent2"/>
          </a:lnRef>
          <a:fillRef idx="0">
            <a:schemeClr val="accent2"/>
          </a:fillRef>
          <a:effectRef idx="2">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bg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bg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bg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bg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chofield@campbell.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cusomimmunizations@campbell.edu" TargetMode="External"/><Relationship Id="rId2" Type="http://schemas.openxmlformats.org/officeDocument/2006/relationships/hyperlink" Target="https://cuweb.wufoo.com/forms/m63yfw91siqe3g/" TargetMode="External"/><Relationship Id="rId1" Type="http://schemas.openxmlformats.org/officeDocument/2006/relationships/slideLayout" Target="../slideLayouts/slideLayout2.xml"/><Relationship Id="rId4" Type="http://schemas.openxmlformats.org/officeDocument/2006/relationships/hyperlink" Target="mailto:avalley@campbell.edu"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pennings@campbell.edu" TargetMode="External"/><Relationship Id="rId7" Type="http://schemas.openxmlformats.org/officeDocument/2006/relationships/hyperlink" Target="mailto:tolentino@campbell.edu" TargetMode="External"/><Relationship Id="rId2" Type="http://schemas.openxmlformats.org/officeDocument/2006/relationships/hyperlink" Target="mailto:kbowers@Campbell.edu" TargetMode="External"/><Relationship Id="rId1" Type="http://schemas.openxmlformats.org/officeDocument/2006/relationships/slideLayout" Target="../slideLayouts/slideLayout2.xml"/><Relationship Id="rId6" Type="http://schemas.openxmlformats.org/officeDocument/2006/relationships/hyperlink" Target="mailto:stewart@campbell.edu" TargetMode="External"/><Relationship Id="rId5" Type="http://schemas.openxmlformats.org/officeDocument/2006/relationships/hyperlink" Target="mailto:cappola@campbell.edu" TargetMode="External"/><Relationship Id="rId4" Type="http://schemas.openxmlformats.org/officeDocument/2006/relationships/hyperlink" Target="mailto:agnello@campbell.edu"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aproia@campbell.edu" TargetMode="External"/><Relationship Id="rId2" Type="http://schemas.openxmlformats.org/officeDocument/2006/relationships/hyperlink" Target="mailto:kholder@campbell.edu" TargetMode="External"/><Relationship Id="rId1" Type="http://schemas.openxmlformats.org/officeDocument/2006/relationships/slideLayout" Target="../slideLayouts/slideLayout2.xml"/><Relationship Id="rId5" Type="http://schemas.openxmlformats.org/officeDocument/2006/relationships/hyperlink" Target="mailto:tolentino@campbell.edu" TargetMode="External"/><Relationship Id="rId4" Type="http://schemas.openxmlformats.org/officeDocument/2006/relationships/hyperlink" Target="mailto:llangdon@campbell.edu"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rlarson@campbell.edu" TargetMode="External"/><Relationship Id="rId2" Type="http://schemas.openxmlformats.org/officeDocument/2006/relationships/hyperlink" Target="mailto:amikhail@campbell.edu" TargetMode="External"/><Relationship Id="rId1" Type="http://schemas.openxmlformats.org/officeDocument/2006/relationships/slideLayout" Target="../slideLayouts/slideLayout2.xml"/><Relationship Id="rId5" Type="http://schemas.openxmlformats.org/officeDocument/2006/relationships/hyperlink" Target="mailto:fowlerc@campbell.edu" TargetMode="External"/><Relationship Id="rId4" Type="http://schemas.openxmlformats.org/officeDocument/2006/relationships/hyperlink" Target="mailto:abaright@campbell.edu"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mailto:dpipes@campbell.edu" TargetMode="External"/><Relationship Id="rId3" Type="http://schemas.openxmlformats.org/officeDocument/2006/relationships/hyperlink" Target="mailto:avalley@campbell.edu" TargetMode="External"/><Relationship Id="rId7" Type="http://schemas.openxmlformats.org/officeDocument/2006/relationships/hyperlink" Target="mailto:naylor@campbell.edu" TargetMode="External"/><Relationship Id="rId2" Type="http://schemas.openxmlformats.org/officeDocument/2006/relationships/hyperlink" Target="mailto:aschofield@campbell.edu" TargetMode="External"/><Relationship Id="rId1" Type="http://schemas.openxmlformats.org/officeDocument/2006/relationships/slideLayout" Target="../slideLayouts/slideLayout2.xml"/><Relationship Id="rId6" Type="http://schemas.openxmlformats.org/officeDocument/2006/relationships/hyperlink" Target="mailto:lowepayne@Campbell.edu" TargetMode="External"/><Relationship Id="rId5" Type="http://schemas.openxmlformats.org/officeDocument/2006/relationships/hyperlink" Target="mailto:tolentino@campbell.edu" TargetMode="External"/><Relationship Id="rId4" Type="http://schemas.openxmlformats.org/officeDocument/2006/relationships/hyperlink" Target="mailto:cdouberly@campbell.edu" TargetMode="External"/><Relationship Id="rId9" Type="http://schemas.openxmlformats.org/officeDocument/2006/relationships/hyperlink" Target="mailto:fhuston@campbell.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3064694B-3A3E-412A-B4A9-05D02021E624}"/>
              </a:ext>
            </a:extLst>
          </p:cNvPr>
          <p:cNvSpPr>
            <a:spLocks noGrp="1"/>
          </p:cNvSpPr>
          <p:nvPr>
            <p:ph type="ctrTitle"/>
          </p:nvPr>
        </p:nvSpPr>
        <p:spPr>
          <a:xfrm>
            <a:off x="1524000" y="0"/>
            <a:ext cx="9144000" cy="2387600"/>
          </a:xfrm>
        </p:spPr>
        <p:txBody>
          <a:bodyPr/>
          <a:lstStyle/>
          <a:p>
            <a:pPr eaLnBrk="1" hangingPunct="1">
              <a:defRPr/>
            </a:pPr>
            <a:r>
              <a:rPr lang="en-US" sz="3600" b="1" cap="all" dirty="0">
                <a:ln w="6350">
                  <a:noFill/>
                </a:ln>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Introduction to </a:t>
            </a:r>
            <a:br>
              <a:rPr lang="en-US" sz="3600" b="1" cap="all" dirty="0">
                <a:ln w="6350">
                  <a:noFill/>
                </a:ln>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b="1" cap="all" dirty="0">
                <a:ln w="6350">
                  <a:noFill/>
                </a:ln>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r>
              <a:rPr lang="en-US" sz="3600" b="1" cap="all" baseline="30000" dirty="0">
                <a:ln w="6350">
                  <a:noFill/>
                </a:ln>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rd</a:t>
            </a:r>
            <a:r>
              <a:rPr lang="en-US" sz="3600" b="1" cap="all" dirty="0">
                <a:ln w="6350">
                  <a:noFill/>
                </a:ln>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year Clinical Rotations</a:t>
            </a:r>
            <a:endParaRPr lang="en-US" altLang="en-US" dirty="0">
              <a:solidFill>
                <a:schemeClr val="accent2">
                  <a:lumMod val="75000"/>
                </a:schemeClr>
              </a:solidFill>
            </a:endParaRPr>
          </a:p>
        </p:txBody>
      </p:sp>
      <p:sp>
        <p:nvSpPr>
          <p:cNvPr id="14339" name="Subtitle 2">
            <a:extLst>
              <a:ext uri="{FF2B5EF4-FFF2-40B4-BE49-F238E27FC236}">
                <a16:creationId xmlns:a16="http://schemas.microsoft.com/office/drawing/2014/main" id="{655EC020-7713-435C-98A7-E565DFEC3DCE}"/>
              </a:ext>
            </a:extLst>
          </p:cNvPr>
          <p:cNvSpPr>
            <a:spLocks noGrp="1"/>
          </p:cNvSpPr>
          <p:nvPr>
            <p:ph type="subTitle" idx="1"/>
          </p:nvPr>
        </p:nvSpPr>
        <p:spPr>
          <a:xfrm>
            <a:off x="1524000" y="3602038"/>
            <a:ext cx="9144000" cy="2074862"/>
          </a:xfrm>
        </p:spPr>
        <p:txBody>
          <a:bodyPr/>
          <a:lstStyle/>
          <a:p>
            <a:pPr eaLnBrk="1" hangingPunct="1">
              <a:lnSpc>
                <a:spcPct val="100000"/>
              </a:lnSpc>
              <a:spcBef>
                <a:spcPct val="20000"/>
              </a:spcBef>
              <a:buClr>
                <a:srgbClr val="F9F9F9"/>
              </a:buClr>
              <a:buSzPct val="65000"/>
            </a:pPr>
            <a:r>
              <a:rPr lang="en-US" altLang="en-US" sz="1600" dirty="0">
                <a:solidFill>
                  <a:srgbClr val="FFFFFF"/>
                </a:solidFill>
                <a:latin typeface="Arial" panose="020B0604020202020204" pitchFamily="34" charset="0"/>
                <a:cs typeface="Arial" panose="020B0604020202020204" pitchFamily="34" charset="0"/>
              </a:rPr>
              <a:t>Allie Schofield</a:t>
            </a:r>
          </a:p>
          <a:p>
            <a:pPr eaLnBrk="1" hangingPunct="1">
              <a:lnSpc>
                <a:spcPct val="100000"/>
              </a:lnSpc>
              <a:spcBef>
                <a:spcPct val="20000"/>
              </a:spcBef>
              <a:buClr>
                <a:srgbClr val="F9F9F9"/>
              </a:buClr>
              <a:buSzPct val="65000"/>
            </a:pPr>
            <a:r>
              <a:rPr lang="en-US" altLang="en-US" sz="1600" dirty="0">
                <a:solidFill>
                  <a:srgbClr val="FFFFFF"/>
                </a:solidFill>
                <a:latin typeface="Arial" panose="020B0604020202020204" pitchFamily="34" charset="0"/>
                <a:cs typeface="Arial" panose="020B0604020202020204" pitchFamily="34" charset="0"/>
              </a:rPr>
              <a:t>Director of Clinical Affairs</a:t>
            </a:r>
          </a:p>
          <a:p>
            <a:pPr eaLnBrk="1" hangingPunct="1">
              <a:lnSpc>
                <a:spcPct val="100000"/>
              </a:lnSpc>
              <a:spcBef>
                <a:spcPct val="20000"/>
              </a:spcBef>
              <a:buClr>
                <a:srgbClr val="F9F9F9"/>
              </a:buClr>
              <a:buSzPct val="65000"/>
            </a:pPr>
            <a:r>
              <a:rPr lang="en-US" altLang="en-US" sz="1600" dirty="0">
                <a:solidFill>
                  <a:srgbClr val="FFFFFF"/>
                </a:solidFill>
                <a:latin typeface="Arial" panose="020B0604020202020204" pitchFamily="34" charset="0"/>
                <a:cs typeface="Arial" panose="020B0604020202020204" pitchFamily="34" charset="0"/>
              </a:rPr>
              <a:t>Campbell University Jerry M. Wallace</a:t>
            </a:r>
          </a:p>
          <a:p>
            <a:pPr eaLnBrk="1" hangingPunct="1">
              <a:lnSpc>
                <a:spcPct val="100000"/>
              </a:lnSpc>
              <a:spcBef>
                <a:spcPct val="20000"/>
              </a:spcBef>
              <a:buClr>
                <a:srgbClr val="F9F9F9"/>
              </a:buClr>
              <a:buSzPct val="65000"/>
            </a:pPr>
            <a:r>
              <a:rPr lang="en-US" altLang="en-US" sz="1600" dirty="0">
                <a:solidFill>
                  <a:srgbClr val="FFFFFF"/>
                </a:solidFill>
                <a:latin typeface="Arial" panose="020B0604020202020204" pitchFamily="34" charset="0"/>
                <a:cs typeface="Arial" panose="020B0604020202020204" pitchFamily="34" charset="0"/>
              </a:rPr>
              <a:t>School of Osteopathic Medicine</a:t>
            </a:r>
          </a:p>
          <a:p>
            <a:pPr eaLnBrk="1" hangingPunct="1"/>
            <a:r>
              <a:rPr lang="en-US" altLang="en-US" sz="1600" dirty="0">
                <a:latin typeface="Arial" panose="020B0604020202020204" pitchFamily="34" charset="0"/>
                <a:cs typeface="Arial" panose="020B0604020202020204" pitchFamily="34" charset="0"/>
                <a:hlinkClick r:id="rId2"/>
              </a:rPr>
              <a:t>aschofield@campbell.edu</a:t>
            </a:r>
            <a:r>
              <a:rPr lang="en-US" altLang="en-US" sz="1600" dirty="0">
                <a:latin typeface="Arial" panose="020B0604020202020204" pitchFamily="34" charset="0"/>
                <a:cs typeface="Arial" panose="020B0604020202020204" pitchFamily="34" charset="0"/>
              </a:rPr>
              <a:t> </a:t>
            </a:r>
          </a:p>
          <a:p>
            <a:pPr eaLnBrk="1" hangingPunct="1"/>
            <a:r>
              <a:rPr lang="en-US" altLang="en-US" sz="1600" dirty="0">
                <a:latin typeface="Arial" panose="020B0604020202020204" pitchFamily="34" charset="0"/>
                <a:cs typeface="Arial" panose="020B0604020202020204" pitchFamily="34" charset="0"/>
              </a:rPr>
              <a:t>910-893-7065</a:t>
            </a:r>
          </a:p>
          <a:p>
            <a:pPr eaLnBrk="1" hangingPunct="1"/>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2A7729A3-BD69-4E97-8997-07CEADEB2141}"/>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3F2511FE-AB09-4BD8-9973-B82222A3C919}"/>
              </a:ext>
            </a:extLst>
          </p:cNvPr>
          <p:cNvSpPr>
            <a:spLocks noGrp="1"/>
          </p:cNvSpPr>
          <p:nvPr>
            <p:ph idx="1"/>
          </p:nvPr>
        </p:nvSpPr>
        <p:spPr/>
        <p:txBody>
          <a:bodyPr/>
          <a:lstStyle/>
          <a:p>
            <a:pPr marL="0" indent="0" algn="ctr">
              <a:buFont typeface="Arial" panose="020B0604020202020204" pitchFamily="34" charset="0"/>
              <a:buNone/>
              <a:defRPr/>
            </a:pPr>
            <a:r>
              <a:rPr lang="en-US" dirty="0"/>
              <a:t>September/October/November 2025</a:t>
            </a:r>
          </a:p>
          <a:p>
            <a:pPr marL="0" indent="0">
              <a:buFont typeface="Arial" panose="020B0604020202020204" pitchFamily="34" charset="0"/>
              <a:buNone/>
              <a:defRPr/>
            </a:pPr>
            <a:endParaRPr lang="en-US" dirty="0"/>
          </a:p>
          <a:p>
            <a:r>
              <a:rPr lang="en-US" altLang="en-US" dirty="0"/>
              <a:t>COMLEX Level 2-PE was formally discontinued. More information will be provided in the future.</a:t>
            </a:r>
          </a:p>
          <a:p>
            <a:pPr lvl="1"/>
            <a:r>
              <a:rPr lang="en-US" altLang="en-US" dirty="0"/>
              <a:t>C3DO Pilot</a:t>
            </a:r>
          </a:p>
          <a:p>
            <a:pPr>
              <a:defRPr/>
            </a:pPr>
            <a:r>
              <a:rPr lang="en-US" dirty="0"/>
              <a:t>Military students register for officer training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0C142DF-4B1B-459B-A07B-25D272605848}"/>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5CDD566A-3474-49FD-8A72-542194EA90DF}"/>
              </a:ext>
            </a:extLst>
          </p:cNvPr>
          <p:cNvSpPr>
            <a:spLocks noGrp="1"/>
          </p:cNvSpPr>
          <p:nvPr>
            <p:ph idx="1"/>
          </p:nvPr>
        </p:nvSpPr>
        <p:spPr>
          <a:xfrm>
            <a:off x="838200" y="1339850"/>
            <a:ext cx="10515600" cy="4432300"/>
          </a:xfrm>
        </p:spPr>
        <p:txBody>
          <a:bodyPr/>
          <a:lstStyle/>
          <a:p>
            <a:pPr marL="0" indent="0" algn="ctr">
              <a:buFont typeface="Arial" panose="020B0604020202020204" pitchFamily="34" charset="0"/>
              <a:buNone/>
              <a:defRPr/>
            </a:pPr>
            <a:r>
              <a:rPr lang="en-US" dirty="0"/>
              <a:t>December 2025</a:t>
            </a:r>
          </a:p>
          <a:p>
            <a:pPr marL="0" indent="0">
              <a:buFont typeface="Arial" panose="020B0604020202020204" pitchFamily="34" charset="0"/>
              <a:buNone/>
              <a:defRPr/>
            </a:pPr>
            <a:endParaRPr lang="en-US" sz="1400" dirty="0"/>
          </a:p>
          <a:p>
            <a:pPr>
              <a:defRPr/>
            </a:pPr>
            <a:r>
              <a:rPr lang="en-US" sz="1800" dirty="0"/>
              <a:t>Begin researching potential rotations for fourth year. Information about fourth year will be given in January 2026</a:t>
            </a:r>
          </a:p>
          <a:p>
            <a:pPr>
              <a:defRPr/>
            </a:pPr>
            <a:r>
              <a:rPr lang="en-US" sz="1800" dirty="0"/>
              <a:t>Make a budget for the year – additional expenses including travel to and from rotations and interviews (flights, rental cars, etc.), housing/food while away from home, travel to COMLEX, and VSLO fees</a:t>
            </a:r>
          </a:p>
          <a:p>
            <a:pPr>
              <a:defRPr/>
            </a:pPr>
            <a:r>
              <a:rPr lang="en-US" sz="1800" dirty="0"/>
              <a:t>Some institutions charge a fee for rotations (Beaumont and McLaren to name a few).  This fee will be the student’s responsibility and charged to the student’s CUSOM account.</a:t>
            </a:r>
          </a:p>
          <a:p>
            <a:pPr>
              <a:defRPr/>
            </a:pPr>
            <a:r>
              <a:rPr lang="en-US" sz="1800" dirty="0"/>
              <a:t>Correspond with the Clinical Chair/Advisor of the specialty you are considering or your Regional Dean</a:t>
            </a:r>
          </a:p>
          <a:p>
            <a:pPr lvl="1">
              <a:defRPr/>
            </a:pPr>
            <a:r>
              <a:rPr lang="en-US" sz="1800" dirty="0"/>
              <a:t>Are my COMLEX scores and GPA appropriate for a match in my planned residency?</a:t>
            </a:r>
          </a:p>
          <a:p>
            <a:pPr lvl="1">
              <a:defRPr/>
            </a:pPr>
            <a:r>
              <a:rPr lang="en-US" sz="1800" dirty="0"/>
              <a:t>What can I do to increase my competitiveness for a match in my planned residency?</a:t>
            </a:r>
          </a:p>
          <a:p>
            <a:pPr>
              <a:defRPr/>
            </a:pPr>
            <a:r>
              <a:rPr lang="en-US" sz="1800" dirty="0"/>
              <a:t>Request letters of recommendation from your 3</a:t>
            </a:r>
            <a:r>
              <a:rPr lang="en-US" sz="1800" baseline="30000" dirty="0"/>
              <a:t>rd</a:t>
            </a:r>
            <a:r>
              <a:rPr lang="en-US" sz="1800" dirty="0"/>
              <a:t> year preceptors.</a:t>
            </a:r>
          </a:p>
          <a:p>
            <a:pPr marL="0" indent="0">
              <a:buFont typeface="Arial" panose="020B0604020202020204" pitchFamily="34" charset="0"/>
              <a:buNone/>
              <a:defRPr/>
            </a:pPr>
            <a:r>
              <a:rPr lang="en-US" dirty="0"/>
              <a:t>		* </a:t>
            </a:r>
            <a:r>
              <a:rPr lang="en-US" sz="1800" dirty="0">
                <a:solidFill>
                  <a:srgbClr val="FF9900"/>
                </a:solidFill>
              </a:rPr>
              <a:t>Please note that interviews/rotations may be virtual, and no travel will be required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F6924525-1072-43A3-BCFC-0C2B389EA91C}"/>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7C5D6E4D-07C6-4103-851A-40CC63570FD2}"/>
              </a:ext>
            </a:extLst>
          </p:cNvPr>
          <p:cNvSpPr>
            <a:spLocks noGrp="1"/>
          </p:cNvSpPr>
          <p:nvPr>
            <p:ph idx="1"/>
          </p:nvPr>
        </p:nvSpPr>
        <p:spPr>
          <a:xfrm>
            <a:off x="838200" y="1825625"/>
            <a:ext cx="10515600" cy="4141788"/>
          </a:xfrm>
        </p:spPr>
        <p:txBody>
          <a:bodyPr/>
          <a:lstStyle/>
          <a:p>
            <a:pPr marL="0" indent="0" algn="ctr">
              <a:buFont typeface="Arial" panose="020B0604020202020204" pitchFamily="34" charset="0"/>
              <a:buNone/>
              <a:defRPr/>
            </a:pPr>
            <a:r>
              <a:rPr lang="en-US" dirty="0"/>
              <a:t>January/February 2026</a:t>
            </a:r>
          </a:p>
          <a:p>
            <a:pPr>
              <a:defRPr/>
            </a:pPr>
            <a:r>
              <a:rPr lang="en-US" dirty="0"/>
              <a:t>COMSAE Phase 2 dates – January, February and March with scores of 450 and higher</a:t>
            </a:r>
          </a:p>
          <a:p>
            <a:pPr>
              <a:defRPr/>
            </a:pPr>
            <a:r>
              <a:rPr lang="en-US" dirty="0"/>
              <a:t>Students will receive 4</a:t>
            </a:r>
            <a:r>
              <a:rPr lang="en-US" baseline="30000" dirty="0"/>
              <a:t>th</a:t>
            </a:r>
            <a:r>
              <a:rPr lang="en-US" dirty="0"/>
              <a:t> year scheduling templates</a:t>
            </a:r>
          </a:p>
          <a:p>
            <a:pPr>
              <a:defRPr/>
            </a:pPr>
            <a:r>
              <a:rPr lang="en-US" dirty="0"/>
              <a:t>Begin reaching out to desired sites.  Be prepared as many programs are not ready for applications until later in the spring/after match.  VSLO sites generally begin accepting applications in March or April.</a:t>
            </a:r>
          </a:p>
          <a:p>
            <a:pPr>
              <a:defRPr/>
            </a:pPr>
            <a:r>
              <a:rPr lang="en-US" dirty="0"/>
              <a:t>Some sites will begin to accept applications in May or June, so plan accordingly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E3B8C64-D5D6-47F8-B249-7BD901E2AEE2}"/>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0CD1F146-23B9-4AD2-AD97-84364B077C69}"/>
              </a:ext>
            </a:extLst>
          </p:cNvPr>
          <p:cNvSpPr>
            <a:spLocks noGrp="1"/>
          </p:cNvSpPr>
          <p:nvPr>
            <p:ph idx="1"/>
          </p:nvPr>
        </p:nvSpPr>
        <p:spPr>
          <a:xfrm>
            <a:off x="838200" y="1171852"/>
            <a:ext cx="10515600" cy="5005111"/>
          </a:xfrm>
        </p:spPr>
        <p:txBody>
          <a:bodyPr/>
          <a:lstStyle/>
          <a:p>
            <a:pPr marL="0" indent="0" algn="ctr">
              <a:buFont typeface="Arial" panose="020B0604020202020204" pitchFamily="34" charset="0"/>
              <a:buNone/>
              <a:defRPr/>
            </a:pPr>
            <a:r>
              <a:rPr lang="en-US" dirty="0"/>
              <a:t>March 2026</a:t>
            </a:r>
          </a:p>
          <a:p>
            <a:pPr marL="0" indent="0" algn="ctr">
              <a:buFont typeface="Arial" panose="020B0604020202020204" pitchFamily="34" charset="0"/>
              <a:buNone/>
              <a:defRPr/>
            </a:pPr>
            <a:endParaRPr lang="en-US" sz="1400" dirty="0"/>
          </a:p>
          <a:p>
            <a:pPr>
              <a:defRPr/>
            </a:pPr>
            <a:r>
              <a:rPr lang="en-US" sz="2000" dirty="0"/>
              <a:t>Students must register to take COMLEX-USA Level 2-CE by March 15, 2026.</a:t>
            </a:r>
            <a:endParaRPr lang="en-US" sz="2000" dirty="0">
              <a:solidFill>
                <a:srgbClr val="FF9900"/>
              </a:solidFill>
            </a:endParaRPr>
          </a:p>
          <a:p>
            <a:pPr>
              <a:defRPr/>
            </a:pPr>
            <a:r>
              <a:rPr lang="en-US" sz="2000" dirty="0"/>
              <a:t>Submit fourth-year rotation plan to your Site Coordinator.  All students should review their plan with the Regional Dean prior to submitting it to the Site Coordinator.  Once your plan is approved by the Regional Dean, please submit that plan to your Site Coordinator and begin confirming all away rotations.</a:t>
            </a:r>
          </a:p>
          <a:p>
            <a:pPr>
              <a:defRPr/>
            </a:pPr>
            <a:r>
              <a:rPr lang="en-US" sz="2000" dirty="0"/>
              <a:t>Regional Site Coordinators will then enter all student rotations into New Innovations.</a:t>
            </a:r>
          </a:p>
          <a:p>
            <a:pPr>
              <a:defRPr/>
            </a:pPr>
            <a:r>
              <a:rPr lang="en-US" sz="2000" dirty="0"/>
              <a:t>Make sure all requests for any needed affiliation agreements are properly documented.  The Clinical Affairs team will not be able to proceed with affiliation agreement requests until the below information is provided:  Name of the institution, contact person for affiliation agreements at the institution, contact email and phone number.  This information will be submitted by Wufoo form.  Link will be provided. </a:t>
            </a:r>
          </a:p>
          <a:p>
            <a:pPr>
              <a:defRPr/>
            </a:pPr>
            <a:r>
              <a:rPr lang="en-US" sz="2000" dirty="0"/>
              <a:t>Keep your Site Coordinator updated as you are accepted and denied for rotations. It is your responsibility to work with your Site Coordinator for a back up plan on any denied rotations.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8BAF08C-3E74-48BF-BCB2-19D1A202993A}"/>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65C291A1-BB17-4151-96C4-B3211882ECA5}"/>
              </a:ext>
            </a:extLst>
          </p:cNvPr>
          <p:cNvSpPr>
            <a:spLocks noGrp="1"/>
          </p:cNvSpPr>
          <p:nvPr>
            <p:ph idx="1"/>
          </p:nvPr>
        </p:nvSpPr>
        <p:spPr/>
        <p:txBody>
          <a:bodyPr/>
          <a:lstStyle/>
          <a:p>
            <a:pPr marL="0" indent="0" algn="ctr">
              <a:buFont typeface="Arial" panose="020B0604020202020204" pitchFamily="34" charset="0"/>
              <a:buNone/>
              <a:defRPr/>
            </a:pPr>
            <a:r>
              <a:rPr lang="en-US" altLang="en-US" dirty="0"/>
              <a:t>March 2026 (cont.)</a:t>
            </a:r>
          </a:p>
          <a:p>
            <a:pPr>
              <a:lnSpc>
                <a:spcPct val="100000"/>
              </a:lnSpc>
              <a:defRPr/>
            </a:pPr>
            <a:r>
              <a:rPr lang="en-US" altLang="en-US" sz="2400" dirty="0"/>
              <a:t>In order to better manage time, please make sure you have applied to all programs for which you are submitting affiliation agreement requests. </a:t>
            </a:r>
            <a:endParaRPr lang="en-US" altLang="en-US" sz="2400" dirty="0">
              <a:latin typeface="Arial" panose="020B0604020202020204" pitchFamily="34" charset="0"/>
              <a:cs typeface="Arial" panose="020B0604020202020204" pitchFamily="34" charset="0"/>
            </a:endParaRPr>
          </a:p>
          <a:p>
            <a:pPr>
              <a:defRPr/>
            </a:pPr>
            <a:r>
              <a:rPr lang="en-US" altLang="en-US" sz="2400" dirty="0"/>
              <a:t>If the Clinical Affairs team is unable to obtain a fully executed agreement, the student will be notified 30 days prior to the start of your rotation that it must be canceled.  The student must then work with their Site Coordinator for a backup plan.</a:t>
            </a:r>
          </a:p>
          <a:p>
            <a:pPr>
              <a:defRPr/>
            </a:pPr>
            <a:r>
              <a:rPr lang="en-US" altLang="en-US" sz="2400" dirty="0"/>
              <a:t>If you complete a rotation without a fully executed affiliation agreement, you will not receive credit for that rotation.  The rotation will be repeated at the end of your schedule and could alter your graduation date.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8488F87-9453-4A89-A828-F2E610837FD8}"/>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C68070FD-7142-4FAE-9641-FF2BDC1C39E3}"/>
              </a:ext>
            </a:extLst>
          </p:cNvPr>
          <p:cNvSpPr>
            <a:spLocks noGrp="1"/>
          </p:cNvSpPr>
          <p:nvPr>
            <p:ph idx="1"/>
          </p:nvPr>
        </p:nvSpPr>
        <p:spPr/>
        <p:txBody>
          <a:bodyPr/>
          <a:lstStyle/>
          <a:p>
            <a:pPr marL="0" indent="0" algn="ctr">
              <a:buFont typeface="Arial" panose="020B0604020202020204" pitchFamily="34" charset="0"/>
              <a:buNone/>
              <a:defRPr/>
            </a:pPr>
            <a:r>
              <a:rPr lang="en-US" dirty="0"/>
              <a:t>April 2026</a:t>
            </a:r>
          </a:p>
          <a:p>
            <a:pPr marL="0" indent="0" algn="ctr">
              <a:buFont typeface="Arial" panose="020B0604020202020204" pitchFamily="34" charset="0"/>
              <a:buNone/>
              <a:defRPr/>
            </a:pPr>
            <a:endParaRPr lang="en-US" dirty="0"/>
          </a:p>
          <a:p>
            <a:pPr>
              <a:defRPr/>
            </a:pPr>
            <a:r>
              <a:rPr lang="en-US" dirty="0"/>
              <a:t>Start applying for away rotations through VSLO</a:t>
            </a:r>
          </a:p>
          <a:p>
            <a:pPr>
              <a:defRPr/>
            </a:pPr>
            <a:r>
              <a:rPr lang="en-US" dirty="0"/>
              <a:t>Read the CUSOM Academic Bulletin</a:t>
            </a:r>
          </a:p>
          <a:p>
            <a:pPr>
              <a:defRPr/>
            </a:pPr>
            <a:r>
              <a:rPr lang="en-US" dirty="0"/>
              <a:t>Begin working on your personal statement and CV for ERAS</a:t>
            </a:r>
          </a:p>
          <a:p>
            <a:pPr>
              <a:defRPr/>
            </a:pPr>
            <a:r>
              <a:rPr lang="en-US" dirty="0"/>
              <a:t>Update immunizations if necessary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E311C374-2027-42EC-9CBD-5749FFA43C8D}"/>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895124C7-0DFD-426B-8A84-33A4C7B9C0DC}"/>
              </a:ext>
            </a:extLst>
          </p:cNvPr>
          <p:cNvSpPr>
            <a:spLocks noGrp="1"/>
          </p:cNvSpPr>
          <p:nvPr>
            <p:ph idx="1"/>
          </p:nvPr>
        </p:nvSpPr>
        <p:spPr/>
        <p:txBody>
          <a:bodyPr/>
          <a:lstStyle/>
          <a:p>
            <a:pPr marL="0" indent="0" algn="ctr">
              <a:buFont typeface="Arial" panose="020B0604020202020204" pitchFamily="34" charset="0"/>
              <a:buNone/>
              <a:defRPr/>
            </a:pPr>
            <a:r>
              <a:rPr lang="en-US" dirty="0"/>
              <a:t>May/June 2026</a:t>
            </a:r>
          </a:p>
          <a:p>
            <a:pPr marL="0" indent="0" algn="ctr">
              <a:buFont typeface="Arial" panose="020B0604020202020204" pitchFamily="34" charset="0"/>
              <a:buNone/>
              <a:defRPr/>
            </a:pPr>
            <a:endParaRPr lang="en-US" dirty="0"/>
          </a:p>
          <a:p>
            <a:pPr>
              <a:defRPr/>
            </a:pPr>
            <a:r>
              <a:rPr lang="en-US" dirty="0"/>
              <a:t>Residency Development Month at CUSOM</a:t>
            </a:r>
            <a:endParaRPr lang="en-US" dirty="0">
              <a:solidFill>
                <a:srgbClr val="FF9900"/>
              </a:solidFill>
            </a:endParaRPr>
          </a:p>
          <a:p>
            <a:pPr>
              <a:defRPr/>
            </a:pPr>
            <a:r>
              <a:rPr lang="en-US" dirty="0"/>
              <a:t>OMM COMAT – during Residency Development</a:t>
            </a:r>
          </a:p>
          <a:p>
            <a:pPr>
              <a:defRPr/>
            </a:pPr>
            <a:r>
              <a:rPr lang="en-US" dirty="0"/>
              <a:t>COMLEX Level 2-CE – after June 1, 2026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5FC6B-09BE-45D8-9988-A37D7FE8E64B}"/>
              </a:ext>
            </a:extLst>
          </p:cNvPr>
          <p:cNvSpPr>
            <a:spLocks noGrp="1"/>
          </p:cNvSpPr>
          <p:nvPr>
            <p:ph type="title"/>
          </p:nvPr>
        </p:nvSpPr>
        <p:spPr/>
        <p:txBody>
          <a:bodyPr/>
          <a:lstStyle/>
          <a:p>
            <a:pPr algn="ctr">
              <a:defRPr/>
            </a:pPr>
            <a:r>
              <a:rPr lang="en-US" dirty="0">
                <a:solidFill>
                  <a:schemeClr val="accent2">
                    <a:lumMod val="75000"/>
                  </a:schemeClr>
                </a:solidFill>
              </a:rPr>
              <a:t>Rotation Information</a:t>
            </a:r>
          </a:p>
        </p:txBody>
      </p:sp>
      <p:sp>
        <p:nvSpPr>
          <p:cNvPr id="29699" name="Content Placeholder 2">
            <a:extLst>
              <a:ext uri="{FF2B5EF4-FFF2-40B4-BE49-F238E27FC236}">
                <a16:creationId xmlns:a16="http://schemas.microsoft.com/office/drawing/2014/main" id="{1FC047DD-0776-40D4-9166-5D8F9D7C76B1}"/>
              </a:ext>
            </a:extLst>
          </p:cNvPr>
          <p:cNvSpPr>
            <a:spLocks noGrp="1"/>
          </p:cNvSpPr>
          <p:nvPr>
            <p:ph idx="1"/>
          </p:nvPr>
        </p:nvSpPr>
        <p:spPr/>
        <p:txBody>
          <a:bodyPr/>
          <a:lstStyle/>
          <a:p>
            <a:pPr>
              <a:defRPr/>
            </a:pPr>
            <a:r>
              <a:rPr lang="en-US" altLang="en-US" sz="2400" dirty="0"/>
              <a:t>Submit preceptor First and Last name as well as email address and rotation name to your site coordinator at the beginning of each rotation.</a:t>
            </a:r>
          </a:p>
          <a:p>
            <a:pPr>
              <a:defRPr/>
            </a:pPr>
            <a:r>
              <a:rPr lang="en-US" altLang="en-US" sz="2400" dirty="0"/>
              <a:t>Evaluations must be completed.  It is the student’s responsibility to work with the site coordinator and preceptor to ensure evaluations are completed.  Financial aid money will not be disbursed without a grade for each rotation.  All grades for the fall semester must be in by December deadline in order to receive spring money.</a:t>
            </a:r>
          </a:p>
          <a:p>
            <a:pPr marL="137160" indent="0">
              <a:buFont typeface="Arial" panose="020B0604020202020204" pitchFamily="34" charset="0"/>
              <a:buNone/>
              <a:defRPr/>
            </a:pPr>
            <a:r>
              <a:rPr lang="en-US" altLang="en-US" sz="2400" dirty="0"/>
              <a:t>***All absence request forms must be submitted and approved by the Director of Clinical Affairs prior to the absence date.  If you are sick, please complete the absence request form as soon as possible. The </a:t>
            </a:r>
            <a:r>
              <a:rPr lang="en-US" altLang="en-US" sz="2400" dirty="0" err="1"/>
              <a:t>Wufoo</a:t>
            </a:r>
            <a:r>
              <a:rPr lang="en-US" altLang="en-US" sz="2400" dirty="0"/>
              <a:t> can be found on New Innovations under “Forms”. Please ensure your preceptor and Site Coordinator are notified of this absence. </a:t>
            </a:r>
          </a:p>
          <a:p>
            <a:pPr marL="137160" indent="0" algn="ctr">
              <a:buFont typeface="Arial" panose="020B0604020202020204" pitchFamily="34" charset="0"/>
              <a:buNone/>
              <a:defRPr/>
            </a:pPr>
            <a:endParaRPr lang="en-US" sz="2400" u="sng" dirty="0"/>
          </a:p>
          <a:p>
            <a:pPr marL="137160" indent="0">
              <a:buFont typeface="Arial" panose="020B0604020202020204" pitchFamily="34" charset="0"/>
              <a:buNone/>
              <a:defRPr/>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B1EAA-BB72-4D3F-BDB4-66402904EB2A}"/>
              </a:ext>
            </a:extLst>
          </p:cNvPr>
          <p:cNvSpPr>
            <a:spLocks noGrp="1"/>
          </p:cNvSpPr>
          <p:nvPr>
            <p:ph type="ctrTitle"/>
          </p:nvPr>
        </p:nvSpPr>
        <p:spPr>
          <a:xfrm>
            <a:off x="1524000" y="331788"/>
            <a:ext cx="9144000" cy="1071562"/>
          </a:xfrm>
        </p:spPr>
        <p:txBody>
          <a:bodyPr/>
          <a:lstStyle/>
          <a:p>
            <a:pPr>
              <a:defRPr/>
            </a:pPr>
            <a:r>
              <a:rPr lang="en-US" sz="4400" dirty="0">
                <a:solidFill>
                  <a:schemeClr val="accent2">
                    <a:lumMod val="75000"/>
                  </a:schemeClr>
                </a:solidFill>
              </a:rPr>
              <a:t>Rotation Evaluations</a:t>
            </a:r>
          </a:p>
        </p:txBody>
      </p:sp>
      <p:sp>
        <p:nvSpPr>
          <p:cNvPr id="3" name="Subtitle 2">
            <a:extLst>
              <a:ext uri="{FF2B5EF4-FFF2-40B4-BE49-F238E27FC236}">
                <a16:creationId xmlns:a16="http://schemas.microsoft.com/office/drawing/2014/main" id="{3B476BF2-F6FC-4018-8F5B-4FA8745EA089}"/>
              </a:ext>
            </a:extLst>
          </p:cNvPr>
          <p:cNvSpPr>
            <a:spLocks noGrp="1"/>
          </p:cNvSpPr>
          <p:nvPr>
            <p:ph type="subTitle" idx="1"/>
          </p:nvPr>
        </p:nvSpPr>
        <p:spPr>
          <a:xfrm>
            <a:off x="1524000" y="1725613"/>
            <a:ext cx="9144000" cy="3989387"/>
          </a:xfrm>
        </p:spPr>
        <p:txBody>
          <a:bodyPr/>
          <a:lstStyle/>
          <a:p>
            <a:pPr marL="137160" algn="l">
              <a:defRPr/>
            </a:pPr>
            <a:r>
              <a:rPr lang="en-US" sz="1400" b="1" dirty="0">
                <a:latin typeface="Arial" panose="020B0604020202020204" pitchFamily="34" charset="0"/>
                <a:cs typeface="Arial" panose="020B0604020202020204" pitchFamily="34" charset="0"/>
              </a:rPr>
              <a:t>During Rotation</a:t>
            </a:r>
            <a:endParaRPr lang="en-US" sz="1400" dirty="0">
              <a:latin typeface="Arial" panose="020B0604020202020204" pitchFamily="34" charset="0"/>
              <a:cs typeface="Arial" panose="020B0604020202020204" pitchFamily="34" charset="0"/>
            </a:endParaRPr>
          </a:p>
          <a:p>
            <a:pPr marL="171450" indent="-171450">
              <a:buFont typeface="Courier New" panose="02070309020205020404" pitchFamily="49" charset="0"/>
              <a:buChar char="o"/>
              <a:defRPr/>
            </a:pPr>
            <a:endParaRPr lang="en-US" sz="1400" dirty="0">
              <a:latin typeface="Arial" panose="020B0604020202020204" pitchFamily="34" charset="0"/>
              <a:cs typeface="Arial" panose="020B0604020202020204" pitchFamily="34" charset="0"/>
            </a:endParaRPr>
          </a:p>
          <a:p>
            <a:pPr marL="628650" lvl="1" indent="-171450" algn="l">
              <a:buFont typeface="Arial" panose="020B0604020202020204" pitchFamily="34" charset="0"/>
              <a:buChar char="•"/>
              <a:defRPr/>
            </a:pPr>
            <a:r>
              <a:rPr lang="en-US" sz="1400" dirty="0">
                <a:latin typeface="Arial" panose="020B0604020202020204" pitchFamily="34" charset="0"/>
                <a:cs typeface="Arial" panose="020B0604020202020204" pitchFamily="34" charset="0"/>
              </a:rPr>
              <a:t>Week 2</a:t>
            </a:r>
          </a:p>
          <a:p>
            <a:pPr marL="1085850" lvl="2" indent="-171450" algn="l">
              <a:buFont typeface="Courier New" panose="02070309020205020404" pitchFamily="49" charset="0"/>
              <a:buChar char="o"/>
              <a:defRPr/>
            </a:pPr>
            <a:r>
              <a:rPr lang="en-US" sz="1400" dirty="0">
                <a:latin typeface="Arial" panose="020B0604020202020204" pitchFamily="34" charset="0"/>
                <a:cs typeface="Arial" panose="020B0604020202020204" pitchFamily="34" charset="0"/>
              </a:rPr>
              <a:t>Student Medical Education Coordinators confirm the correct preceptor is assigned to the student’s schedule in New Innovations.</a:t>
            </a:r>
          </a:p>
          <a:p>
            <a:pPr>
              <a:defRPr/>
            </a:pPr>
            <a:endParaRPr lang="en-US" sz="1400" dirty="0">
              <a:latin typeface="Arial" panose="020B0604020202020204" pitchFamily="34" charset="0"/>
              <a:cs typeface="Arial" panose="020B0604020202020204" pitchFamily="34" charset="0"/>
            </a:endParaRPr>
          </a:p>
          <a:p>
            <a:pPr marL="1085850" lvl="2" indent="-171450" algn="l">
              <a:buFont typeface="Arial" panose="020B0604020202020204" pitchFamily="34" charset="0"/>
              <a:buChar char="•"/>
              <a:defRPr/>
            </a:pPr>
            <a:r>
              <a:rPr lang="en-US" sz="1400" dirty="0">
                <a:latin typeface="Arial" panose="020B0604020202020204" pitchFamily="34" charset="0"/>
                <a:cs typeface="Arial" panose="020B0604020202020204" pitchFamily="34" charset="0"/>
              </a:rPr>
              <a:t>Week 3</a:t>
            </a:r>
          </a:p>
          <a:p>
            <a:pPr marL="1543050" lvl="3" indent="-171450" algn="l">
              <a:buFont typeface="Courier New" panose="02070309020205020404" pitchFamily="49" charset="0"/>
              <a:buChar char="o"/>
              <a:defRPr/>
            </a:pPr>
            <a:r>
              <a:rPr lang="en-US" sz="1400" dirty="0">
                <a:latin typeface="Arial" panose="020B0604020202020204" pitchFamily="34" charset="0"/>
                <a:cs typeface="Arial" panose="020B0604020202020204" pitchFamily="34" charset="0"/>
              </a:rPr>
              <a:t>New Innovations generates an evaluation for the clinical faculty preceptor to complete and an email is sent, 10 days before the rotation ends, notifying the preceptor the evaluation is ready for completion.</a:t>
            </a:r>
          </a:p>
          <a:p>
            <a:pPr>
              <a:defRPr/>
            </a:pPr>
            <a:endParaRPr lang="en-US" sz="1400" dirty="0">
              <a:latin typeface="Arial" panose="020B0604020202020204" pitchFamily="34" charset="0"/>
              <a:cs typeface="Arial" panose="020B0604020202020204" pitchFamily="34" charset="0"/>
            </a:endParaRPr>
          </a:p>
          <a:p>
            <a:pPr marL="1543050" lvl="3" indent="-171450" algn="l">
              <a:buFont typeface="Arial" panose="020B0604020202020204" pitchFamily="34" charset="0"/>
              <a:buChar char="•"/>
              <a:defRPr/>
            </a:pPr>
            <a:r>
              <a:rPr lang="en-US" sz="1400" dirty="0">
                <a:latin typeface="Arial" panose="020B0604020202020204" pitchFamily="34" charset="0"/>
                <a:cs typeface="Arial" panose="020B0604020202020204" pitchFamily="34" charset="0"/>
              </a:rPr>
              <a:t>Week 4</a:t>
            </a:r>
          </a:p>
          <a:p>
            <a:pPr marL="2000250" lvl="4" indent="-171450" algn="l">
              <a:buFont typeface="Courier New" panose="02070309020205020404" pitchFamily="49" charset="0"/>
              <a:buChar char="o"/>
              <a:defRPr/>
            </a:pPr>
            <a:r>
              <a:rPr lang="en-US" sz="1400" dirty="0">
                <a:latin typeface="Arial" panose="020B0604020202020204" pitchFamily="34" charset="0"/>
                <a:cs typeface="Arial" panose="020B0604020202020204" pitchFamily="34" charset="0"/>
              </a:rPr>
              <a:t>Rotation evaluation is available to be reviewed, with the student, and completed by the clinical faculty preceptor.</a:t>
            </a:r>
          </a:p>
          <a:p>
            <a:pP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14C2-F109-4C90-9F9F-27ACB4F22258}"/>
              </a:ext>
            </a:extLst>
          </p:cNvPr>
          <p:cNvSpPr>
            <a:spLocks noGrp="1"/>
          </p:cNvSpPr>
          <p:nvPr>
            <p:ph type="title"/>
          </p:nvPr>
        </p:nvSpPr>
        <p:spPr/>
        <p:txBody>
          <a:bodyPr/>
          <a:lstStyle/>
          <a:p>
            <a:pPr algn="ctr">
              <a:defRPr/>
            </a:pPr>
            <a:r>
              <a:rPr lang="en-US" dirty="0">
                <a:solidFill>
                  <a:schemeClr val="accent2">
                    <a:lumMod val="75000"/>
                  </a:schemeClr>
                </a:solidFill>
              </a:rPr>
              <a:t>Rotation Evaluations cont’d</a:t>
            </a:r>
            <a:endParaRPr lang="en-US" dirty="0"/>
          </a:p>
        </p:txBody>
      </p:sp>
      <p:sp>
        <p:nvSpPr>
          <p:cNvPr id="3" name="Content Placeholder 2">
            <a:extLst>
              <a:ext uri="{FF2B5EF4-FFF2-40B4-BE49-F238E27FC236}">
                <a16:creationId xmlns:a16="http://schemas.microsoft.com/office/drawing/2014/main" id="{2172ADDA-0ABD-44D2-ABF6-3AE1BFEE18DD}"/>
              </a:ext>
            </a:extLst>
          </p:cNvPr>
          <p:cNvSpPr>
            <a:spLocks noGrp="1"/>
          </p:cNvSpPr>
          <p:nvPr>
            <p:ph idx="1"/>
          </p:nvPr>
        </p:nvSpPr>
        <p:spPr>
          <a:xfrm>
            <a:off x="838200" y="1825625"/>
            <a:ext cx="10515600" cy="4204685"/>
          </a:xfrm>
        </p:spPr>
        <p:txBody>
          <a:bodyPr/>
          <a:lstStyle/>
          <a:p>
            <a:pPr marL="137160" indent="0">
              <a:buFont typeface="Arial" panose="020B0604020202020204" pitchFamily="34" charset="0"/>
              <a:buNone/>
              <a:defRPr/>
            </a:pPr>
            <a:r>
              <a:rPr lang="en-US" sz="1400" b="1" dirty="0">
                <a:latin typeface="Arial" panose="020B0604020202020204" pitchFamily="34" charset="0"/>
                <a:cs typeface="Arial" panose="020B0604020202020204" pitchFamily="34" charset="0"/>
              </a:rPr>
              <a:t>Post-Rotation</a:t>
            </a:r>
            <a:endParaRPr lang="en-US" sz="1400" dirty="0">
              <a:latin typeface="Arial" panose="020B0604020202020204" pitchFamily="34" charset="0"/>
              <a:cs typeface="Arial" panose="020B0604020202020204" pitchFamily="34" charset="0"/>
            </a:endParaRPr>
          </a:p>
          <a:p>
            <a:pPr>
              <a:defRPr/>
            </a:pPr>
            <a:endParaRPr lang="en-US" sz="1400" dirty="0">
              <a:latin typeface="Arial" panose="020B0604020202020204" pitchFamily="34" charset="0"/>
              <a:cs typeface="Arial" panose="020B0604020202020204" pitchFamily="34" charset="0"/>
            </a:endParaRPr>
          </a:p>
          <a:p>
            <a:pPr marR="32250">
              <a:defRPr/>
            </a:pPr>
            <a:r>
              <a:rPr lang="en-US" sz="1400" dirty="0">
                <a:solidFill>
                  <a:srgbClr val="FFFFFF"/>
                </a:solidFill>
                <a:latin typeface="Arial" panose="020B0604020202020204" pitchFamily="34" charset="0"/>
                <a:cs typeface="Arial" panose="020B0604020202020204" pitchFamily="34" charset="0"/>
              </a:rPr>
              <a:t>Week 1</a:t>
            </a:r>
          </a:p>
          <a:p>
            <a:pPr marR="38740" lvl="1">
              <a:buFont typeface="Courier New" panose="02070309020205020404" pitchFamily="49" charset="0"/>
              <a:buChar char="o"/>
              <a:defRPr/>
            </a:pPr>
            <a:r>
              <a:rPr lang="en-US" sz="1400" dirty="0">
                <a:solidFill>
                  <a:srgbClr val="FFFFFF"/>
                </a:solidFill>
                <a:latin typeface="Arial" panose="020B0604020202020204" pitchFamily="34" charset="0"/>
                <a:cs typeface="Arial" panose="020B0604020202020204" pitchFamily="34" charset="0"/>
              </a:rPr>
              <a:t>Clinical Affairs department runs New Innovations report of incomplete rotation evaluations and notifies the students and Student Medical Education Coordinator</a:t>
            </a:r>
            <a:endParaRPr lang="en-US" sz="1400" dirty="0">
              <a:latin typeface="Arial" panose="020B0604020202020204" pitchFamily="34" charset="0"/>
              <a:cs typeface="Arial" panose="020B0604020202020204" pitchFamily="34" charset="0"/>
            </a:endParaRPr>
          </a:p>
          <a:p>
            <a:pPr lvl="2">
              <a:defRPr/>
            </a:pPr>
            <a:r>
              <a:rPr lang="en-US" sz="1400" dirty="0">
                <a:solidFill>
                  <a:srgbClr val="FFFFFF"/>
                </a:solidFill>
                <a:latin typeface="Arial" panose="020B0604020202020204" pitchFamily="34" charset="0"/>
                <a:cs typeface="Arial" panose="020B0604020202020204" pitchFamily="34" charset="0"/>
              </a:rPr>
              <a:t>Week 2</a:t>
            </a:r>
          </a:p>
          <a:p>
            <a:pPr lvl="3">
              <a:buFont typeface="Courier New" panose="02070309020205020404" pitchFamily="49" charset="0"/>
              <a:buChar char="o"/>
              <a:defRPr/>
            </a:pPr>
            <a:r>
              <a:rPr lang="en-US" sz="1400" dirty="0">
                <a:solidFill>
                  <a:srgbClr val="FFFFFF"/>
                </a:solidFill>
                <a:latin typeface="Arial" panose="020B0604020202020204" pitchFamily="34" charset="0"/>
                <a:cs typeface="Arial" panose="020B0604020202020204" pitchFamily="34" charset="0"/>
              </a:rPr>
              <a:t>Clinical Affairs department re-run New Innovations report for students and the Student Medical Education Coordinator</a:t>
            </a:r>
            <a:endParaRPr lang="en-US" sz="1400" dirty="0">
              <a:solidFill>
                <a:srgbClr val="000000"/>
              </a:solidFill>
              <a:latin typeface="Arial" panose="020B0604020202020204" pitchFamily="34" charset="0"/>
              <a:cs typeface="Arial" panose="020B0604020202020204" pitchFamily="34" charset="0"/>
            </a:endParaRPr>
          </a:p>
          <a:p>
            <a:pPr>
              <a:defRPr/>
            </a:pPr>
            <a:endParaRPr lang="en-US" sz="1400" dirty="0">
              <a:latin typeface="Arial" panose="020B0604020202020204" pitchFamily="34" charset="0"/>
              <a:cs typeface="Arial" panose="020B0604020202020204" pitchFamily="34" charset="0"/>
            </a:endParaRPr>
          </a:p>
          <a:p>
            <a:pPr lvl="4">
              <a:defRPr/>
            </a:pPr>
            <a:r>
              <a:rPr lang="en-US" sz="1400" dirty="0">
                <a:solidFill>
                  <a:srgbClr val="FFFFFF"/>
                </a:solidFill>
                <a:latin typeface="Arial" panose="020B0604020202020204" pitchFamily="34" charset="0"/>
                <a:cs typeface="Arial" panose="020B0604020202020204" pitchFamily="34" charset="0"/>
              </a:rPr>
              <a:t>Week 3</a:t>
            </a:r>
            <a:endParaRPr lang="en-US" sz="1400" dirty="0">
              <a:solidFill>
                <a:srgbClr val="000000"/>
              </a:solidFill>
              <a:latin typeface="Arial" panose="020B0604020202020204" pitchFamily="34" charset="0"/>
              <a:cs typeface="Arial" panose="020B0604020202020204" pitchFamily="34" charset="0"/>
            </a:endParaRPr>
          </a:p>
          <a:p>
            <a:pPr lvl="5">
              <a:buFont typeface="Courier New" panose="02070309020205020404" pitchFamily="49" charset="0"/>
              <a:buChar char="o"/>
              <a:defRPr/>
            </a:pPr>
            <a:r>
              <a:rPr lang="en-US" sz="1400" dirty="0">
                <a:solidFill>
                  <a:srgbClr val="FFFFFF"/>
                </a:solidFill>
                <a:latin typeface="Arial" panose="020B0604020202020204" pitchFamily="34" charset="0"/>
                <a:cs typeface="Arial" panose="020B0604020202020204" pitchFamily="34" charset="0"/>
              </a:rPr>
              <a:t>If clinical rotation evaluation is not completed, Regional Dean or Director of Student Medical Education will complete the evaluation.</a:t>
            </a:r>
            <a:endParaRPr lang="en-US" sz="1400" dirty="0">
              <a:solidFill>
                <a:srgbClr val="000000"/>
              </a:solidFill>
              <a:latin typeface="Arial" panose="020B0604020202020204" pitchFamily="34" charset="0"/>
              <a:cs typeface="Arial" panose="020B0604020202020204" pitchFamily="34" charset="0"/>
            </a:endParaRPr>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44E5A-9C94-4B32-A752-A06E932891EA}"/>
              </a:ext>
            </a:extLst>
          </p:cNvPr>
          <p:cNvSpPr>
            <a:spLocks noGrp="1"/>
          </p:cNvSpPr>
          <p:nvPr>
            <p:ph type="title"/>
          </p:nvPr>
        </p:nvSpPr>
        <p:spPr/>
        <p:txBody>
          <a:bodyPr/>
          <a:lstStyle/>
          <a:p>
            <a:pPr algn="ctr">
              <a:defRPr/>
            </a:pPr>
            <a:r>
              <a:rPr lang="en-US" b="1" dirty="0">
                <a:solidFill>
                  <a:schemeClr val="accent2">
                    <a:lumMod val="75000"/>
                  </a:schemeClr>
                </a:solidFill>
              </a:rPr>
              <a:t>IMPORTANT DATES</a:t>
            </a:r>
          </a:p>
        </p:txBody>
      </p:sp>
      <p:sp>
        <p:nvSpPr>
          <p:cNvPr id="15363" name="Content Placeholder 2">
            <a:extLst>
              <a:ext uri="{FF2B5EF4-FFF2-40B4-BE49-F238E27FC236}">
                <a16:creationId xmlns:a16="http://schemas.microsoft.com/office/drawing/2014/main" id="{83BBF843-9D2F-47C0-BC7E-4CFF4271A29F}"/>
              </a:ext>
            </a:extLst>
          </p:cNvPr>
          <p:cNvSpPr>
            <a:spLocks noGrp="1"/>
          </p:cNvSpPr>
          <p:nvPr>
            <p:ph idx="1"/>
          </p:nvPr>
        </p:nvSpPr>
        <p:spPr>
          <a:xfrm>
            <a:off x="838200" y="1330325"/>
            <a:ext cx="10515600" cy="4846638"/>
          </a:xfrm>
        </p:spPr>
        <p:txBody>
          <a:bodyPr/>
          <a:lstStyle/>
          <a:p>
            <a:pPr>
              <a:defRPr/>
            </a:pPr>
            <a:r>
              <a:rPr lang="en-US" altLang="en-US" dirty="0"/>
              <a:t>3</a:t>
            </a:r>
            <a:r>
              <a:rPr lang="en-US" altLang="en-US" baseline="30000" dirty="0"/>
              <a:t>rd</a:t>
            </a:r>
            <a:r>
              <a:rPr lang="en-US" altLang="en-US" dirty="0"/>
              <a:t> year will officially begin with SIM Medicine on June 16, 2025 and end May 24, 2026.</a:t>
            </a:r>
          </a:p>
          <a:p>
            <a:pPr>
              <a:defRPr/>
            </a:pPr>
            <a:r>
              <a:rPr lang="en-US" altLang="en-US" dirty="0"/>
              <a:t>SIM Medicine will be held June 16, 2025– July 13, 2025 </a:t>
            </a:r>
            <a:r>
              <a:rPr lang="en-US" altLang="en-US" sz="2400" dirty="0"/>
              <a:t>(more detailed information </a:t>
            </a:r>
            <a:r>
              <a:rPr lang="en-US" altLang="en-US" sz="2400" dirty="0" smtClean="0"/>
              <a:t>was provided </a:t>
            </a:r>
            <a:r>
              <a:rPr lang="en-US" altLang="en-US" sz="2400" dirty="0"/>
              <a:t>by the SIM Dept.)</a:t>
            </a:r>
          </a:p>
          <a:p>
            <a:pPr>
              <a:defRPr/>
            </a:pPr>
            <a:r>
              <a:rPr lang="en-US" altLang="en-US" dirty="0"/>
              <a:t>Regional Site Hospital Orientation will be held July 14 – 20, 2025 </a:t>
            </a:r>
            <a:r>
              <a:rPr lang="en-US" altLang="en-US" sz="2400" dirty="0"/>
              <a:t>(exact schedules will come from your assigned clinical campus)</a:t>
            </a:r>
          </a:p>
          <a:p>
            <a:pPr>
              <a:defRPr/>
            </a:pPr>
            <a:r>
              <a:rPr lang="en-US" altLang="en-US" dirty="0"/>
              <a:t>Start of clinical rotations will be Monday, July 21, 2025</a:t>
            </a:r>
          </a:p>
          <a:p>
            <a:pPr>
              <a:defRPr/>
            </a:pPr>
            <a:r>
              <a:rPr lang="en-US" altLang="en-US" dirty="0"/>
              <a:t>COMATs will be proctored at CUSOM on the last Friday of your core rotations </a:t>
            </a:r>
          </a:p>
          <a:p>
            <a:pPr>
              <a:defRPr/>
            </a:pPr>
            <a:r>
              <a:rPr lang="en-US" altLang="en-US" dirty="0"/>
              <a:t>COMSAE Phase 2 test dates will be in January, February, and March 2026	</a:t>
            </a:r>
            <a:endParaRPr lang="en-US" altLang="en-US" sz="1800" dirty="0">
              <a:solidFill>
                <a:srgbClr val="FF99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762AC-F200-4CC8-A6C7-888FB001EE47}"/>
              </a:ext>
            </a:extLst>
          </p:cNvPr>
          <p:cNvSpPr>
            <a:spLocks noGrp="1"/>
          </p:cNvSpPr>
          <p:nvPr>
            <p:ph type="title"/>
          </p:nvPr>
        </p:nvSpPr>
        <p:spPr/>
        <p:txBody>
          <a:bodyPr/>
          <a:lstStyle/>
          <a:p>
            <a:pPr algn="ctr">
              <a:defRPr/>
            </a:pPr>
            <a:r>
              <a:rPr lang="en-US" dirty="0">
                <a:solidFill>
                  <a:schemeClr val="accent2">
                    <a:lumMod val="75000"/>
                  </a:schemeClr>
                </a:solidFill>
              </a:rPr>
              <a:t>Whom to Contact</a:t>
            </a:r>
          </a:p>
        </p:txBody>
      </p:sp>
      <p:sp>
        <p:nvSpPr>
          <p:cNvPr id="3" name="Content Placeholder 2">
            <a:extLst>
              <a:ext uri="{FF2B5EF4-FFF2-40B4-BE49-F238E27FC236}">
                <a16:creationId xmlns:a16="http://schemas.microsoft.com/office/drawing/2014/main" id="{AFB1EBE3-EBA9-4905-B1A8-DE6C734AC61C}"/>
              </a:ext>
            </a:extLst>
          </p:cNvPr>
          <p:cNvSpPr>
            <a:spLocks noGrp="1"/>
          </p:cNvSpPr>
          <p:nvPr>
            <p:ph idx="1"/>
          </p:nvPr>
        </p:nvSpPr>
        <p:spPr/>
        <p:txBody>
          <a:bodyPr/>
          <a:lstStyle/>
          <a:p>
            <a:pPr>
              <a:defRPr/>
            </a:pPr>
            <a:r>
              <a:rPr lang="en-US" sz="1800" dirty="0">
                <a:latin typeface="Arial" panose="020B0604020202020204" pitchFamily="34" charset="0"/>
                <a:cs typeface="Arial" panose="020B0604020202020204" pitchFamily="34" charset="0"/>
              </a:rPr>
              <a:t>All Rotation Scheduling – your Site Coordinator</a:t>
            </a:r>
          </a:p>
          <a:p>
            <a:pPr>
              <a:defRPr/>
            </a:pPr>
            <a:r>
              <a:rPr lang="en-US" sz="1800" dirty="0">
                <a:latin typeface="Arial" panose="020B0604020202020204" pitchFamily="34" charset="0"/>
                <a:cs typeface="Arial" panose="020B0604020202020204" pitchFamily="34" charset="0"/>
              </a:rPr>
              <a:t>Forms, Academic Bulletin, and Syllabi – </a:t>
            </a:r>
            <a:r>
              <a:rPr lang="en-US" sz="1800" dirty="0">
                <a:solidFill>
                  <a:prstClr val="white"/>
                </a:solidFill>
                <a:latin typeface="Arial" panose="020B0604020202020204" pitchFamily="34" charset="0"/>
                <a:cs typeface="Arial" panose="020B0604020202020204" pitchFamily="34" charset="0"/>
              </a:rPr>
              <a:t>New Innovations Home Page</a:t>
            </a:r>
          </a:p>
          <a:p>
            <a:pPr>
              <a:defRPr/>
            </a:pPr>
            <a:r>
              <a:rPr lang="en-US" sz="1800" dirty="0">
                <a:latin typeface="Arial" panose="020B0604020202020204" pitchFamily="34" charset="0"/>
                <a:cs typeface="Arial" panose="020B0604020202020204" pitchFamily="34" charset="0"/>
              </a:rPr>
              <a:t>Absences – </a:t>
            </a:r>
            <a:r>
              <a:rPr lang="en-US" sz="1800" u="sng" dirty="0">
                <a:latin typeface="Arial" panose="020B0604020202020204" pitchFamily="34" charset="0"/>
                <a:cs typeface="Arial" panose="020B0604020202020204" pitchFamily="34" charset="0"/>
                <a:hlinkClick r:id="rId2"/>
              </a:rPr>
              <a:t>https://</a:t>
            </a:r>
            <a:r>
              <a:rPr lang="en-US" sz="1800" dirty="0">
                <a:latin typeface="Arial" panose="020B0604020202020204" pitchFamily="34" charset="0"/>
                <a:cs typeface="Arial" panose="020B0604020202020204" pitchFamily="34" charset="0"/>
                <a:hlinkClick r:id="rId2"/>
              </a:rPr>
              <a:t>cuweb.wufoo.com/forms/m63yfw91siqe3g/</a:t>
            </a:r>
            <a:r>
              <a:rPr lang="en-US" sz="1800" dirty="0">
                <a:latin typeface="Arial" panose="020B0604020202020204" pitchFamily="34" charset="0"/>
                <a:cs typeface="Arial" panose="020B0604020202020204" pitchFamily="34" charset="0"/>
              </a:rPr>
              <a:t>  and New Innovations Home Page</a:t>
            </a:r>
          </a:p>
          <a:p>
            <a:pPr>
              <a:defRPr/>
            </a:pPr>
            <a:r>
              <a:rPr lang="en-US" sz="1800" dirty="0">
                <a:latin typeface="Arial" panose="020B0604020202020204" pitchFamily="34" charset="0"/>
                <a:cs typeface="Arial" panose="020B0604020202020204" pitchFamily="34" charset="0"/>
              </a:rPr>
              <a:t>Immunizations – </a:t>
            </a:r>
            <a:r>
              <a:rPr lang="en-US" sz="1800" dirty="0">
                <a:latin typeface="Arial" panose="020B0604020202020204" pitchFamily="34" charset="0"/>
                <a:cs typeface="Arial" panose="020B0604020202020204" pitchFamily="34" charset="0"/>
                <a:hlinkClick r:id="rId3"/>
              </a:rPr>
              <a:t>cusomimmunizations@campbell.edu</a:t>
            </a:r>
            <a:r>
              <a:rPr lang="en-US" sz="1800" dirty="0">
                <a:latin typeface="Arial" panose="020B0604020202020204" pitchFamily="34" charset="0"/>
                <a:cs typeface="Arial" panose="020B0604020202020204" pitchFamily="34" charset="0"/>
              </a:rPr>
              <a:t> </a:t>
            </a:r>
          </a:p>
          <a:p>
            <a:pPr>
              <a:defRPr/>
            </a:pPr>
            <a:r>
              <a:rPr lang="en-US" sz="1800" dirty="0">
                <a:latin typeface="Arial" panose="020B0604020202020204" pitchFamily="34" charset="0"/>
                <a:cs typeface="Arial" panose="020B0604020202020204" pitchFamily="34" charset="0"/>
              </a:rPr>
              <a:t>VSLO – Ashley Valley (4</a:t>
            </a:r>
            <a:r>
              <a:rPr lang="en-US" sz="1800" baseline="30000" dirty="0">
                <a:latin typeface="Arial" panose="020B0604020202020204" pitchFamily="34" charset="0"/>
                <a:cs typeface="Arial" panose="020B0604020202020204" pitchFamily="34" charset="0"/>
              </a:rPr>
              <a:t>th</a:t>
            </a:r>
            <a:r>
              <a:rPr lang="en-US" sz="1800" dirty="0">
                <a:latin typeface="Arial" panose="020B0604020202020204" pitchFamily="34" charset="0"/>
                <a:cs typeface="Arial" panose="020B0604020202020204" pitchFamily="34" charset="0"/>
              </a:rPr>
              <a:t> year) – </a:t>
            </a:r>
            <a:r>
              <a:rPr lang="en-US" sz="1800" dirty="0">
                <a:latin typeface="Arial" panose="020B0604020202020204" pitchFamily="34" charset="0"/>
                <a:cs typeface="Arial" panose="020B0604020202020204" pitchFamily="34" charset="0"/>
                <a:hlinkClick r:id="rId4"/>
              </a:rPr>
              <a:t>avalley@campbell.edu</a:t>
            </a:r>
            <a:r>
              <a:rPr lang="en-US" sz="1800" dirty="0">
                <a:latin typeface="Arial" panose="020B0604020202020204" pitchFamily="34" charset="0"/>
                <a:cs typeface="Arial" panose="020B0604020202020204" pitchFamily="34" charset="0"/>
              </a:rPr>
              <a:t>  </a:t>
            </a:r>
          </a:p>
          <a:p>
            <a:pPr>
              <a:defRPr/>
            </a:pPr>
            <a:r>
              <a:rPr lang="en-US" sz="1800" dirty="0">
                <a:latin typeface="Arial" panose="020B0604020202020204" pitchFamily="34" charset="0"/>
                <a:cs typeface="Arial" panose="020B0604020202020204" pitchFamily="34" charset="0"/>
              </a:rPr>
              <a:t>Transcripts/ERAS Tokens – Lou Naylor</a:t>
            </a:r>
          </a:p>
          <a:p>
            <a:pPr>
              <a:defRPr/>
            </a:pPr>
            <a:r>
              <a:rPr lang="en-US" sz="1800" dirty="0">
                <a:latin typeface="Arial" panose="020B0604020202020204" pitchFamily="34" charset="0"/>
                <a:cs typeface="Arial" panose="020B0604020202020204" pitchFamily="34" charset="0"/>
              </a:rPr>
              <a:t>Affiliation Agreements -  </a:t>
            </a:r>
            <a:r>
              <a:rPr lang="en-US" sz="1800" dirty="0"/>
              <a:t>link will be provided in late January 2026 - specific to your class</a:t>
            </a:r>
          </a:p>
          <a:p>
            <a:pPr marL="0" indent="0">
              <a:buFont typeface="Arial" panose="020B0604020202020204" pitchFamily="34" charset="0"/>
              <a:buNone/>
              <a:defRPr/>
            </a:pPr>
            <a:endParaRPr lang="en-US" sz="1800" dirty="0">
              <a:latin typeface="Arial" panose="020B0604020202020204" pitchFamily="34" charset="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762AC-F200-4CC8-A6C7-888FB001EE47}"/>
              </a:ext>
            </a:extLst>
          </p:cNvPr>
          <p:cNvSpPr>
            <a:spLocks noGrp="1"/>
          </p:cNvSpPr>
          <p:nvPr>
            <p:ph type="title"/>
          </p:nvPr>
        </p:nvSpPr>
        <p:spPr>
          <a:xfrm>
            <a:off x="838200" y="0"/>
            <a:ext cx="10515600" cy="1203456"/>
          </a:xfrm>
        </p:spPr>
        <p:txBody>
          <a:bodyPr/>
          <a:lstStyle/>
          <a:p>
            <a:pPr algn="ctr">
              <a:defRPr/>
            </a:pPr>
            <a:r>
              <a:rPr lang="en-US" dirty="0">
                <a:solidFill>
                  <a:schemeClr val="accent2">
                    <a:lumMod val="75000"/>
                  </a:schemeClr>
                </a:solidFill>
              </a:rPr>
              <a:t>Clinical Chairs &amp; Advisors</a:t>
            </a:r>
          </a:p>
        </p:txBody>
      </p:sp>
      <p:sp>
        <p:nvSpPr>
          <p:cNvPr id="3" name="Content Placeholder 2">
            <a:extLst>
              <a:ext uri="{FF2B5EF4-FFF2-40B4-BE49-F238E27FC236}">
                <a16:creationId xmlns:a16="http://schemas.microsoft.com/office/drawing/2014/main" id="{AFB1EBE3-EBA9-4905-B1A8-DE6C734AC61C}"/>
              </a:ext>
            </a:extLst>
          </p:cNvPr>
          <p:cNvSpPr>
            <a:spLocks noGrp="1"/>
          </p:cNvSpPr>
          <p:nvPr>
            <p:ph idx="1"/>
          </p:nvPr>
        </p:nvSpPr>
        <p:spPr>
          <a:xfrm>
            <a:off x="838200" y="939505"/>
            <a:ext cx="10515600" cy="4351338"/>
          </a:xfrm>
        </p:spPr>
        <p:txBody>
          <a:bodyPr/>
          <a:lstStyle/>
          <a:p>
            <a:pPr marL="0" indent="0">
              <a:buFont typeface="Arial" panose="020B0604020202020204" pitchFamily="34" charset="0"/>
              <a:buNone/>
              <a:defRPr/>
            </a:pPr>
            <a:r>
              <a:rPr lang="en-US" sz="2000" dirty="0">
                <a:latin typeface="Arial" panose="020B0604020202020204" pitchFamily="34" charset="0"/>
                <a:cs typeface="Arial" panose="020B0604020202020204" pitchFamily="34" charset="0"/>
              </a:rPr>
              <a:t>Emergency Medicine</a:t>
            </a:r>
          </a:p>
          <a:p>
            <a:pPr>
              <a:defRPr/>
            </a:pPr>
            <a:r>
              <a:rPr lang="en-US" sz="2000" dirty="0">
                <a:latin typeface="Arial" panose="020B0604020202020204" pitchFamily="34" charset="0"/>
                <a:cs typeface="Arial" panose="020B0604020202020204" pitchFamily="34" charset="0"/>
              </a:rPr>
              <a:t>Kaitlin Bowers, DO – </a:t>
            </a:r>
            <a:r>
              <a:rPr lang="en-US" sz="2000" dirty="0">
                <a:latin typeface="Arial" panose="020B0604020202020204" pitchFamily="34" charset="0"/>
                <a:cs typeface="Arial" panose="020B0604020202020204" pitchFamily="34" charset="0"/>
                <a:hlinkClick r:id="rId2"/>
              </a:rPr>
              <a:t>kbowers@campbell.edu</a:t>
            </a: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0" indent="0">
              <a:buNone/>
              <a:defRPr/>
            </a:pPr>
            <a:r>
              <a:rPr lang="en-US" sz="2000" dirty="0">
                <a:latin typeface="Arial" panose="020B0604020202020204" pitchFamily="34" charset="0"/>
                <a:cs typeface="Arial" panose="020B0604020202020204" pitchFamily="34" charset="0"/>
              </a:rPr>
              <a:t>Family Medicine</a:t>
            </a:r>
          </a:p>
          <a:p>
            <a:pPr>
              <a:defRPr/>
            </a:pPr>
            <a:r>
              <a:rPr lang="en-US" sz="2000" dirty="0">
                <a:latin typeface="Arial" panose="020B0604020202020204" pitchFamily="34" charset="0"/>
                <a:cs typeface="Arial" panose="020B0604020202020204" pitchFamily="34" charset="0"/>
              </a:rPr>
              <a:t>Nicholas Pennings, DO – </a:t>
            </a:r>
            <a:r>
              <a:rPr lang="en-US" sz="2000" dirty="0">
                <a:latin typeface="Arial" panose="020B0604020202020204" pitchFamily="34" charset="0"/>
                <a:cs typeface="Arial" panose="020B0604020202020204" pitchFamily="34" charset="0"/>
                <a:hlinkClick r:id="rId3"/>
              </a:rPr>
              <a:t>pennings@campbell.edu</a:t>
            </a:r>
            <a:endParaRPr lang="en-US" sz="2000" dirty="0">
              <a:latin typeface="Arial" panose="020B0604020202020204" pitchFamily="34" charset="0"/>
              <a:cs typeface="Arial" panose="020B0604020202020204" pitchFamily="34" charset="0"/>
            </a:endParaRPr>
          </a:p>
          <a:p>
            <a:pPr>
              <a:defRPr/>
            </a:pPr>
            <a:r>
              <a:rPr lang="en-US" sz="2000" dirty="0">
                <a:latin typeface="Arial" panose="020B0604020202020204" pitchFamily="34" charset="0"/>
                <a:cs typeface="Arial" panose="020B0604020202020204" pitchFamily="34" charset="0"/>
              </a:rPr>
              <a:t>Robert Agnello, DO – </a:t>
            </a:r>
            <a:r>
              <a:rPr lang="en-US" sz="2000" dirty="0">
                <a:latin typeface="Arial" panose="020B0604020202020204" pitchFamily="34" charset="0"/>
                <a:cs typeface="Arial" panose="020B0604020202020204" pitchFamily="34" charset="0"/>
                <a:hlinkClick r:id="rId4"/>
              </a:rPr>
              <a:t>agnello@campbell.edu</a:t>
            </a:r>
            <a:r>
              <a:rPr lang="en-US" sz="2000" dirty="0">
                <a:latin typeface="Arial" panose="020B0604020202020204" pitchFamily="34" charset="0"/>
                <a:cs typeface="Arial" panose="020B0604020202020204" pitchFamily="34" charset="0"/>
              </a:rPr>
              <a:t> </a:t>
            </a:r>
          </a:p>
          <a:p>
            <a:pPr>
              <a:defRPr/>
            </a:pPr>
            <a:endParaRPr lang="en-US" sz="2000" dirty="0">
              <a:latin typeface="Arial" panose="020B0604020202020204" pitchFamily="34" charset="0"/>
              <a:cs typeface="Arial" panose="020B0604020202020204" pitchFamily="34" charset="0"/>
            </a:endParaRPr>
          </a:p>
          <a:p>
            <a:pPr marL="0" indent="0">
              <a:buNone/>
              <a:defRPr/>
            </a:pPr>
            <a:r>
              <a:rPr lang="en-US" sz="2000" dirty="0">
                <a:latin typeface="Arial" panose="020B0604020202020204" pitchFamily="34" charset="0"/>
                <a:cs typeface="Arial" panose="020B0604020202020204" pitchFamily="34" charset="0"/>
              </a:rPr>
              <a:t>Internal Medicine</a:t>
            </a:r>
          </a:p>
          <a:p>
            <a:pPr>
              <a:defRPr/>
            </a:pPr>
            <a:r>
              <a:rPr lang="en-US" sz="2000" dirty="0">
                <a:latin typeface="Arial" panose="020B0604020202020204" pitchFamily="34" charset="0"/>
                <a:cs typeface="Arial" panose="020B0604020202020204" pitchFamily="34" charset="0"/>
              </a:rPr>
              <a:t>James Cappola, MD – </a:t>
            </a:r>
            <a:r>
              <a:rPr lang="en-US" sz="2000" dirty="0">
                <a:latin typeface="Arial" panose="020B0604020202020204" pitchFamily="34" charset="0"/>
                <a:cs typeface="Arial" panose="020B0604020202020204" pitchFamily="34" charset="0"/>
                <a:hlinkClick r:id="rId5"/>
              </a:rPr>
              <a:t>cappola@campbell.edu</a:t>
            </a:r>
            <a:endParaRPr lang="en-US" sz="2000" dirty="0">
              <a:latin typeface="Arial" panose="020B0604020202020204" pitchFamily="34" charset="0"/>
              <a:cs typeface="Arial" panose="020B0604020202020204" pitchFamily="34" charset="0"/>
            </a:endParaRPr>
          </a:p>
          <a:p>
            <a:pPr>
              <a:defRPr/>
            </a:pPr>
            <a:r>
              <a:rPr lang="en-US" sz="2000" dirty="0">
                <a:latin typeface="Arial" panose="020B0604020202020204" pitchFamily="34" charset="0"/>
                <a:cs typeface="Arial" panose="020B0604020202020204" pitchFamily="34" charset="0"/>
              </a:rPr>
              <a:t>Christopher Stewart, MD – </a:t>
            </a:r>
            <a:r>
              <a:rPr lang="en-US" sz="2000" dirty="0">
                <a:latin typeface="Arial" panose="020B0604020202020204" pitchFamily="34" charset="0"/>
                <a:cs typeface="Arial" panose="020B0604020202020204" pitchFamily="34" charset="0"/>
                <a:hlinkClick r:id="rId6"/>
              </a:rPr>
              <a:t>stewartc@campbell.edu</a:t>
            </a:r>
            <a:r>
              <a:rPr lang="en-US" sz="2000" dirty="0">
                <a:latin typeface="Arial" panose="020B0604020202020204" pitchFamily="34" charset="0"/>
                <a:cs typeface="Arial" panose="020B0604020202020204" pitchFamily="34" charset="0"/>
              </a:rPr>
              <a:t> </a:t>
            </a:r>
          </a:p>
          <a:p>
            <a:pPr marL="0" indent="0">
              <a:buNone/>
              <a:defRPr/>
            </a:pPr>
            <a:endParaRPr lang="en-US" sz="2000" dirty="0">
              <a:latin typeface="Arial" panose="020B0604020202020204" pitchFamily="34" charset="0"/>
              <a:cs typeface="Arial" panose="020B0604020202020204" pitchFamily="34" charset="0"/>
            </a:endParaRPr>
          </a:p>
          <a:p>
            <a:pPr marL="0" indent="0">
              <a:buNone/>
              <a:defRPr/>
            </a:pPr>
            <a:r>
              <a:rPr lang="en-US" sz="2000" dirty="0">
                <a:latin typeface="Arial" panose="020B0604020202020204" pitchFamily="34" charset="0"/>
                <a:cs typeface="Arial" panose="020B0604020202020204" pitchFamily="34" charset="0"/>
              </a:rPr>
              <a:t>Neurology</a:t>
            </a:r>
          </a:p>
          <a:p>
            <a:pPr>
              <a:defRPr/>
            </a:pPr>
            <a:r>
              <a:rPr lang="en-US" sz="2000" dirty="0">
                <a:latin typeface="Arial" panose="020B0604020202020204" pitchFamily="34" charset="0"/>
                <a:cs typeface="Arial" panose="020B0604020202020204" pitchFamily="34" charset="0"/>
              </a:rPr>
              <a:t>David Tolentino, DO – </a:t>
            </a:r>
            <a:r>
              <a:rPr lang="en-US" sz="2000" dirty="0">
                <a:latin typeface="Arial" panose="020B0604020202020204" pitchFamily="34" charset="0"/>
                <a:cs typeface="Arial" panose="020B0604020202020204" pitchFamily="34" charset="0"/>
                <a:hlinkClick r:id="rId7"/>
              </a:rPr>
              <a:t>tolentino@campbell.edu</a:t>
            </a:r>
            <a:r>
              <a:rPr lang="en-US" sz="2000" dirty="0">
                <a:latin typeface="Arial" panose="020B0604020202020204" pitchFamily="34" charset="0"/>
                <a:cs typeface="Arial" panose="020B0604020202020204" pitchFamily="34" charset="0"/>
              </a:rPr>
              <a:t> </a:t>
            </a:r>
          </a:p>
          <a:p>
            <a:pPr marL="0" indent="0">
              <a:buNone/>
              <a:defRP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1565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762AC-F200-4CC8-A6C7-888FB001EE47}"/>
              </a:ext>
            </a:extLst>
          </p:cNvPr>
          <p:cNvSpPr>
            <a:spLocks noGrp="1"/>
          </p:cNvSpPr>
          <p:nvPr>
            <p:ph type="title"/>
          </p:nvPr>
        </p:nvSpPr>
        <p:spPr>
          <a:xfrm>
            <a:off x="838200" y="0"/>
            <a:ext cx="10515600" cy="1203456"/>
          </a:xfrm>
        </p:spPr>
        <p:txBody>
          <a:bodyPr/>
          <a:lstStyle/>
          <a:p>
            <a:pPr algn="ctr">
              <a:defRPr/>
            </a:pPr>
            <a:r>
              <a:rPr lang="en-US" dirty="0">
                <a:solidFill>
                  <a:schemeClr val="accent2">
                    <a:lumMod val="75000"/>
                  </a:schemeClr>
                </a:solidFill>
              </a:rPr>
              <a:t>Clinical Chairs &amp; Advisors</a:t>
            </a:r>
          </a:p>
        </p:txBody>
      </p:sp>
      <p:sp>
        <p:nvSpPr>
          <p:cNvPr id="3" name="Content Placeholder 2">
            <a:extLst>
              <a:ext uri="{FF2B5EF4-FFF2-40B4-BE49-F238E27FC236}">
                <a16:creationId xmlns:a16="http://schemas.microsoft.com/office/drawing/2014/main" id="{AFB1EBE3-EBA9-4905-B1A8-DE6C734AC61C}"/>
              </a:ext>
            </a:extLst>
          </p:cNvPr>
          <p:cNvSpPr>
            <a:spLocks noGrp="1"/>
          </p:cNvSpPr>
          <p:nvPr>
            <p:ph idx="1"/>
          </p:nvPr>
        </p:nvSpPr>
        <p:spPr>
          <a:xfrm>
            <a:off x="838200" y="1099761"/>
            <a:ext cx="10515600" cy="4351338"/>
          </a:xfrm>
        </p:spPr>
        <p:txBody>
          <a:bodyPr/>
          <a:lstStyle/>
          <a:p>
            <a:pPr marL="0" indent="0">
              <a:buFont typeface="Arial" panose="020B0604020202020204" pitchFamily="34" charset="0"/>
              <a:buNone/>
              <a:defRPr/>
            </a:pPr>
            <a:r>
              <a:rPr lang="en-US" sz="2000" dirty="0">
                <a:latin typeface="Arial" panose="020B0604020202020204" pitchFamily="34" charset="0"/>
                <a:cs typeface="Arial" panose="020B0604020202020204" pitchFamily="34" charset="0"/>
              </a:rPr>
              <a:t>OBGYN</a:t>
            </a:r>
          </a:p>
          <a:p>
            <a:pPr>
              <a:defRPr/>
            </a:pPr>
            <a:r>
              <a:rPr lang="en-US" sz="2000" dirty="0">
                <a:latin typeface="Arial" panose="020B0604020202020204" pitchFamily="34" charset="0"/>
                <a:cs typeface="Arial" panose="020B0604020202020204" pitchFamily="34" charset="0"/>
              </a:rPr>
              <a:t>Kelly Holder, DO – </a:t>
            </a:r>
            <a:r>
              <a:rPr lang="en-US" sz="2000" dirty="0">
                <a:latin typeface="Arial" panose="020B0604020202020204" pitchFamily="34" charset="0"/>
                <a:cs typeface="Arial" panose="020B0604020202020204" pitchFamily="34" charset="0"/>
                <a:hlinkClick r:id="rId2"/>
              </a:rPr>
              <a:t>kholder@campbell.edu</a:t>
            </a:r>
            <a:r>
              <a:rPr lang="en-US" sz="2000" dirty="0">
                <a:latin typeface="Arial" panose="020B0604020202020204" pitchFamily="34" charset="0"/>
                <a:cs typeface="Arial" panose="020B0604020202020204" pitchFamily="34" charset="0"/>
              </a:rPr>
              <a:t> </a:t>
            </a:r>
          </a:p>
          <a:p>
            <a:pPr>
              <a:defRPr/>
            </a:pPr>
            <a:endParaRPr lang="en-US" sz="2000" dirty="0">
              <a:latin typeface="Arial" panose="020B0604020202020204" pitchFamily="34" charset="0"/>
              <a:cs typeface="Arial" panose="020B0604020202020204" pitchFamily="34" charset="0"/>
            </a:endParaRPr>
          </a:p>
          <a:p>
            <a:pPr marL="0" indent="0">
              <a:buNone/>
              <a:defRPr/>
            </a:pPr>
            <a:r>
              <a:rPr lang="en-US" sz="2000" dirty="0">
                <a:latin typeface="Arial" panose="020B0604020202020204" pitchFamily="34" charset="0"/>
                <a:cs typeface="Arial" panose="020B0604020202020204" pitchFamily="34" charset="0"/>
              </a:rPr>
              <a:t>Pathology</a:t>
            </a:r>
          </a:p>
          <a:p>
            <a:pPr>
              <a:defRPr/>
            </a:pPr>
            <a:r>
              <a:rPr lang="en-US" sz="2000" dirty="0">
                <a:latin typeface="Arial" panose="020B0604020202020204" pitchFamily="34" charset="0"/>
                <a:cs typeface="Arial" panose="020B0604020202020204" pitchFamily="34" charset="0"/>
              </a:rPr>
              <a:t>Alan Proia, MD – </a:t>
            </a:r>
            <a:r>
              <a:rPr lang="en-US" sz="2000" dirty="0">
                <a:latin typeface="Arial" panose="020B0604020202020204" pitchFamily="34" charset="0"/>
                <a:cs typeface="Arial" panose="020B0604020202020204" pitchFamily="34" charset="0"/>
                <a:hlinkClick r:id="rId3"/>
              </a:rPr>
              <a:t>aproia@campbell.edu</a:t>
            </a:r>
            <a:r>
              <a:rPr lang="en-US" sz="2000" dirty="0">
                <a:latin typeface="Arial" panose="020B0604020202020204" pitchFamily="34" charset="0"/>
                <a:cs typeface="Arial" panose="020B0604020202020204" pitchFamily="34" charset="0"/>
              </a:rPr>
              <a:t> </a:t>
            </a:r>
          </a:p>
          <a:p>
            <a:pPr marL="0" indent="0">
              <a:buFont typeface="Arial" panose="020B0604020202020204" pitchFamily="34" charset="0"/>
              <a:buNone/>
              <a:defRPr/>
            </a:pPr>
            <a:endParaRPr lang="en-US" sz="2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US" sz="2000" dirty="0">
                <a:latin typeface="Arial" panose="020B0604020202020204" pitchFamily="34" charset="0"/>
                <a:cs typeface="Arial" panose="020B0604020202020204" pitchFamily="34" charset="0"/>
              </a:rPr>
              <a:t>Pediatrics</a:t>
            </a:r>
          </a:p>
          <a:p>
            <a:pPr>
              <a:defRPr/>
            </a:pPr>
            <a:r>
              <a:rPr lang="en-US" sz="2000" dirty="0">
                <a:latin typeface="Arial" panose="020B0604020202020204" pitchFamily="34" charset="0"/>
                <a:cs typeface="Arial" panose="020B0604020202020204" pitchFamily="34" charset="0"/>
              </a:rPr>
              <a:t>Lori Langdon, MD – </a:t>
            </a:r>
            <a:r>
              <a:rPr lang="en-US" sz="2000" dirty="0">
                <a:latin typeface="Arial" panose="020B0604020202020204" pitchFamily="34" charset="0"/>
                <a:cs typeface="Arial" panose="020B0604020202020204" pitchFamily="34" charset="0"/>
                <a:hlinkClick r:id="rId4"/>
              </a:rPr>
              <a:t>llangdon@campbell.edu</a:t>
            </a: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0" indent="0">
              <a:buNone/>
              <a:defRPr/>
            </a:pPr>
            <a:r>
              <a:rPr lang="en-US" sz="2000" dirty="0">
                <a:latin typeface="Arial" panose="020B0604020202020204" pitchFamily="34" charset="0"/>
                <a:cs typeface="Arial" panose="020B0604020202020204" pitchFamily="34" charset="0"/>
              </a:rPr>
              <a:t>PM&amp;R</a:t>
            </a:r>
          </a:p>
          <a:p>
            <a:pPr>
              <a:defRPr/>
            </a:pPr>
            <a:r>
              <a:rPr lang="en-US" sz="2000" dirty="0">
                <a:latin typeface="Arial" panose="020B0604020202020204" pitchFamily="34" charset="0"/>
                <a:cs typeface="Arial" panose="020B0604020202020204" pitchFamily="34" charset="0"/>
              </a:rPr>
              <a:t>David Tolentino, DO – </a:t>
            </a:r>
            <a:r>
              <a:rPr lang="en-US" sz="2000" dirty="0">
                <a:latin typeface="Arial" panose="020B0604020202020204" pitchFamily="34" charset="0"/>
                <a:cs typeface="Arial" panose="020B0604020202020204" pitchFamily="34" charset="0"/>
                <a:hlinkClick r:id="rId5"/>
              </a:rPr>
              <a:t>tolentino@campbell.edu</a:t>
            </a:r>
            <a:r>
              <a:rPr lang="en-US" sz="2000" dirty="0">
                <a:latin typeface="Arial" panose="020B0604020202020204" pitchFamily="34" charset="0"/>
                <a:cs typeface="Arial" panose="020B0604020202020204" pitchFamily="34" charset="0"/>
              </a:rPr>
              <a:t> </a:t>
            </a:r>
          </a:p>
          <a:p>
            <a:pPr marL="0" indent="0">
              <a:buNone/>
              <a:defRPr/>
            </a:pPr>
            <a:endParaRPr lang="en-US" sz="2000" dirty="0">
              <a:latin typeface="Arial" panose="020B0604020202020204" pitchFamily="34" charset="0"/>
              <a:cs typeface="Arial" panose="020B0604020202020204" pitchFamily="34" charset="0"/>
            </a:endParaRPr>
          </a:p>
          <a:p>
            <a:pPr marL="0" indent="0">
              <a:buNone/>
              <a:defRPr/>
            </a:pPr>
            <a:endParaRPr lang="en-US" sz="2000" dirty="0">
              <a:latin typeface="Arial" panose="020B0604020202020204" pitchFamily="34" charset="0"/>
              <a:cs typeface="Arial" panose="020B0604020202020204" pitchFamily="34" charset="0"/>
            </a:endParaRPr>
          </a:p>
          <a:p>
            <a:pPr marL="0" indent="0">
              <a:buNone/>
              <a:defRP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705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762AC-F200-4CC8-A6C7-888FB001EE47}"/>
              </a:ext>
            </a:extLst>
          </p:cNvPr>
          <p:cNvSpPr>
            <a:spLocks noGrp="1"/>
          </p:cNvSpPr>
          <p:nvPr>
            <p:ph type="title"/>
          </p:nvPr>
        </p:nvSpPr>
        <p:spPr>
          <a:xfrm>
            <a:off x="838200" y="0"/>
            <a:ext cx="10515600" cy="1203456"/>
          </a:xfrm>
        </p:spPr>
        <p:txBody>
          <a:bodyPr/>
          <a:lstStyle/>
          <a:p>
            <a:pPr algn="ctr">
              <a:defRPr/>
            </a:pPr>
            <a:r>
              <a:rPr lang="en-US" dirty="0">
                <a:solidFill>
                  <a:schemeClr val="accent2">
                    <a:lumMod val="75000"/>
                  </a:schemeClr>
                </a:solidFill>
              </a:rPr>
              <a:t>Clinical Chairs &amp; Advisors</a:t>
            </a:r>
          </a:p>
        </p:txBody>
      </p:sp>
      <p:sp>
        <p:nvSpPr>
          <p:cNvPr id="3" name="Content Placeholder 2">
            <a:extLst>
              <a:ext uri="{FF2B5EF4-FFF2-40B4-BE49-F238E27FC236}">
                <a16:creationId xmlns:a16="http://schemas.microsoft.com/office/drawing/2014/main" id="{AFB1EBE3-EBA9-4905-B1A8-DE6C734AC61C}"/>
              </a:ext>
            </a:extLst>
          </p:cNvPr>
          <p:cNvSpPr>
            <a:spLocks noGrp="1"/>
          </p:cNvSpPr>
          <p:nvPr>
            <p:ph idx="1"/>
          </p:nvPr>
        </p:nvSpPr>
        <p:spPr>
          <a:xfrm>
            <a:off x="838200" y="1099761"/>
            <a:ext cx="10515600" cy="4351338"/>
          </a:xfrm>
        </p:spPr>
        <p:txBody>
          <a:bodyPr/>
          <a:lstStyle/>
          <a:p>
            <a:pPr marL="0" indent="0">
              <a:buNone/>
              <a:defRPr/>
            </a:pPr>
            <a:r>
              <a:rPr lang="en-US" sz="2000" dirty="0">
                <a:latin typeface="Arial" panose="020B0604020202020204" pitchFamily="34" charset="0"/>
                <a:cs typeface="Arial" panose="020B0604020202020204" pitchFamily="34" charset="0"/>
              </a:rPr>
              <a:t>Psychiatry</a:t>
            </a:r>
          </a:p>
          <a:p>
            <a:pPr>
              <a:defRPr/>
            </a:pPr>
            <a:r>
              <a:rPr lang="en-US" sz="2000" dirty="0">
                <a:latin typeface="Arial" panose="020B0604020202020204" pitchFamily="34" charset="0"/>
                <a:cs typeface="Arial" panose="020B0604020202020204" pitchFamily="34" charset="0"/>
              </a:rPr>
              <a:t>Ashraf Mikhail, MD – </a:t>
            </a:r>
            <a:r>
              <a:rPr lang="en-US" sz="2000" dirty="0">
                <a:latin typeface="Arial" panose="020B0604020202020204" pitchFamily="34" charset="0"/>
                <a:cs typeface="Arial" panose="020B0604020202020204" pitchFamily="34" charset="0"/>
                <a:hlinkClick r:id="rId2"/>
              </a:rPr>
              <a:t>amikhail@campbell.edu</a:t>
            </a:r>
            <a:r>
              <a:rPr lang="en-US" sz="2000" dirty="0">
                <a:latin typeface="Arial" panose="020B0604020202020204" pitchFamily="34" charset="0"/>
                <a:cs typeface="Arial" panose="020B0604020202020204" pitchFamily="34" charset="0"/>
              </a:rPr>
              <a:t> </a:t>
            </a:r>
          </a:p>
          <a:p>
            <a:pPr marL="0" indent="0">
              <a:buNone/>
              <a:defRPr/>
            </a:pPr>
            <a:endParaRPr lang="en-US" sz="2000" dirty="0">
              <a:latin typeface="Arial" panose="020B0604020202020204" pitchFamily="34" charset="0"/>
              <a:cs typeface="Arial" panose="020B0604020202020204" pitchFamily="34" charset="0"/>
            </a:endParaRPr>
          </a:p>
          <a:p>
            <a:pPr marL="0" indent="0">
              <a:buNone/>
              <a:defRPr/>
            </a:pPr>
            <a:r>
              <a:rPr lang="en-US" sz="2000" dirty="0">
                <a:latin typeface="Arial" panose="020B0604020202020204" pitchFamily="34" charset="0"/>
                <a:cs typeface="Arial" panose="020B0604020202020204" pitchFamily="34" charset="0"/>
              </a:rPr>
              <a:t>Radiology</a:t>
            </a:r>
          </a:p>
          <a:p>
            <a:pPr>
              <a:defRPr/>
            </a:pPr>
            <a:r>
              <a:rPr lang="en-US" sz="2000" dirty="0">
                <a:latin typeface="Arial" panose="020B0604020202020204" pitchFamily="34" charset="0"/>
                <a:cs typeface="Arial" panose="020B0604020202020204" pitchFamily="34" charset="0"/>
              </a:rPr>
              <a:t>Robert Larson, MD – </a:t>
            </a:r>
            <a:r>
              <a:rPr lang="en-US" sz="2000" dirty="0">
                <a:latin typeface="Arial" panose="020B0604020202020204" pitchFamily="34" charset="0"/>
                <a:cs typeface="Arial" panose="020B0604020202020204" pitchFamily="34" charset="0"/>
                <a:hlinkClick r:id="rId3"/>
              </a:rPr>
              <a:t>rlarson@campbell.edu</a:t>
            </a:r>
            <a:r>
              <a:rPr lang="en-US" sz="2000" dirty="0">
                <a:latin typeface="Arial" panose="020B0604020202020204" pitchFamily="34" charset="0"/>
                <a:cs typeface="Arial" panose="020B0604020202020204" pitchFamily="34" charset="0"/>
              </a:rPr>
              <a:t> </a:t>
            </a:r>
          </a:p>
          <a:p>
            <a:pPr marL="0" indent="0">
              <a:buFont typeface="Arial" panose="020B0604020202020204" pitchFamily="34" charset="0"/>
              <a:buNone/>
              <a:defRPr/>
            </a:pPr>
            <a:endParaRPr lang="en-US" sz="2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US" sz="2000" dirty="0">
                <a:latin typeface="Arial" panose="020B0604020202020204" pitchFamily="34" charset="0"/>
                <a:cs typeface="Arial" panose="020B0604020202020204" pitchFamily="34" charset="0"/>
              </a:rPr>
              <a:t>Surgery &amp; Surgical Specialties</a:t>
            </a:r>
          </a:p>
          <a:p>
            <a:pPr>
              <a:defRPr/>
            </a:pPr>
            <a:r>
              <a:rPr lang="en-US" sz="2000" dirty="0">
                <a:latin typeface="Arial" panose="020B0604020202020204" pitchFamily="34" charset="0"/>
                <a:cs typeface="Arial" panose="020B0604020202020204" pitchFamily="34" charset="0"/>
              </a:rPr>
              <a:t>Amanda Baright, DO – </a:t>
            </a:r>
            <a:r>
              <a:rPr lang="en-US" sz="2000" dirty="0">
                <a:latin typeface="Arial" panose="020B0604020202020204" pitchFamily="34" charset="0"/>
                <a:cs typeface="Arial" panose="020B0604020202020204" pitchFamily="34" charset="0"/>
                <a:hlinkClick r:id="rId4"/>
              </a:rPr>
              <a:t>abaright@campbell.edu</a:t>
            </a:r>
            <a:endParaRPr lang="en-US" sz="2000" dirty="0">
              <a:latin typeface="Arial" panose="020B0604020202020204" pitchFamily="34" charset="0"/>
              <a:cs typeface="Arial" panose="020B0604020202020204" pitchFamily="34" charset="0"/>
            </a:endParaRPr>
          </a:p>
          <a:p>
            <a:pPr>
              <a:defRPr/>
            </a:pPr>
            <a:r>
              <a:rPr lang="en-US" sz="2000" dirty="0">
                <a:latin typeface="Arial" panose="020B0604020202020204" pitchFamily="34" charset="0"/>
                <a:cs typeface="Arial" panose="020B0604020202020204" pitchFamily="34" charset="0"/>
              </a:rPr>
              <a:t>Craig Fowler, MD – </a:t>
            </a:r>
            <a:r>
              <a:rPr lang="en-US" sz="2000" dirty="0">
                <a:latin typeface="Arial" panose="020B0604020202020204" pitchFamily="34" charset="0"/>
                <a:cs typeface="Arial" panose="020B0604020202020204" pitchFamily="34" charset="0"/>
                <a:hlinkClick r:id="rId5"/>
              </a:rPr>
              <a:t>fowlerc@campbell.edu</a:t>
            </a: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0" indent="0">
              <a:buNone/>
              <a:defRP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9129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A0851-0618-496E-BEE3-380CFB2B734F}"/>
              </a:ext>
            </a:extLst>
          </p:cNvPr>
          <p:cNvSpPr>
            <a:spLocks noGrp="1"/>
          </p:cNvSpPr>
          <p:nvPr>
            <p:ph type="title"/>
          </p:nvPr>
        </p:nvSpPr>
        <p:spPr/>
        <p:txBody>
          <a:bodyPr/>
          <a:lstStyle/>
          <a:p>
            <a:pPr algn="ctr">
              <a:defRPr/>
            </a:pPr>
            <a:r>
              <a:rPr lang="en-US" b="1" dirty="0">
                <a:solidFill>
                  <a:schemeClr val="accent2">
                    <a:lumMod val="75000"/>
                  </a:schemeClr>
                </a:solidFill>
              </a:rPr>
              <a:t>Contact Information</a:t>
            </a:r>
          </a:p>
        </p:txBody>
      </p:sp>
      <p:sp>
        <p:nvSpPr>
          <p:cNvPr id="3" name="Content Placeholder 2">
            <a:extLst>
              <a:ext uri="{FF2B5EF4-FFF2-40B4-BE49-F238E27FC236}">
                <a16:creationId xmlns:a16="http://schemas.microsoft.com/office/drawing/2014/main" id="{92F411F4-0660-4166-AD42-1F705D29F0CC}"/>
              </a:ext>
            </a:extLst>
          </p:cNvPr>
          <p:cNvSpPr>
            <a:spLocks noGrp="1"/>
          </p:cNvSpPr>
          <p:nvPr>
            <p:ph idx="1"/>
          </p:nvPr>
        </p:nvSpPr>
        <p:spPr>
          <a:xfrm>
            <a:off x="474662" y="1401419"/>
            <a:ext cx="11242675" cy="4351338"/>
          </a:xfrm>
        </p:spPr>
        <p:txBody>
          <a:bodyPr/>
          <a:lstStyle/>
          <a:p>
            <a:pPr>
              <a:defRPr/>
            </a:pPr>
            <a:endParaRPr lang="en-US" sz="2400" dirty="0"/>
          </a:p>
          <a:p>
            <a:pPr>
              <a:defRPr/>
            </a:pPr>
            <a:r>
              <a:rPr lang="en-US" sz="2400" dirty="0"/>
              <a:t>Allie Schofield, Director of Clinical Affairs – </a:t>
            </a:r>
            <a:r>
              <a:rPr lang="en-US" sz="2400" dirty="0">
                <a:hlinkClick r:id="rId2"/>
              </a:rPr>
              <a:t>aschofield@campbell.edu</a:t>
            </a:r>
            <a:r>
              <a:rPr lang="en-US" sz="2400" dirty="0"/>
              <a:t> </a:t>
            </a:r>
          </a:p>
          <a:p>
            <a:pPr>
              <a:defRPr/>
            </a:pPr>
            <a:r>
              <a:rPr lang="en-US" sz="2400" dirty="0"/>
              <a:t>Ashley Valley, Assistant Director of Clinical Affairs – </a:t>
            </a:r>
            <a:r>
              <a:rPr lang="en-US" sz="2400" dirty="0">
                <a:hlinkClick r:id="rId3"/>
              </a:rPr>
              <a:t>avalley@campbell.edu</a:t>
            </a:r>
            <a:r>
              <a:rPr lang="en-US" sz="2400" dirty="0"/>
              <a:t> </a:t>
            </a:r>
          </a:p>
          <a:p>
            <a:pPr>
              <a:defRPr/>
            </a:pPr>
            <a:r>
              <a:rPr lang="en-US" sz="2400" dirty="0"/>
              <a:t>Christen Douberly, Clinical Affairs Coordinator – </a:t>
            </a:r>
            <a:r>
              <a:rPr lang="en-US" sz="2400" dirty="0">
                <a:hlinkClick r:id="rId4"/>
              </a:rPr>
              <a:t>cdouberly@campbell.edu</a:t>
            </a:r>
            <a:r>
              <a:rPr lang="en-US" sz="2400" dirty="0"/>
              <a:t> </a:t>
            </a:r>
          </a:p>
          <a:p>
            <a:pPr>
              <a:defRPr/>
            </a:pPr>
            <a:r>
              <a:rPr lang="en-US" sz="2400" dirty="0"/>
              <a:t>Dr. David Tolentino, Associate Dean, Clinical Affairs – </a:t>
            </a:r>
            <a:r>
              <a:rPr lang="en-US" sz="2400" dirty="0">
                <a:hlinkClick r:id="rId5"/>
              </a:rPr>
              <a:t>tolentino@campbell.edu</a:t>
            </a:r>
            <a:endParaRPr lang="en-US" sz="2400" dirty="0"/>
          </a:p>
          <a:p>
            <a:pPr>
              <a:defRPr/>
            </a:pPr>
            <a:r>
              <a:rPr lang="en-US" sz="2400" dirty="0"/>
              <a:t>Dr. Tiffany Lowe-Clayton, Director of Clinical Site Engagement &amp; Development – </a:t>
            </a:r>
            <a:r>
              <a:rPr lang="en-US" sz="2400" dirty="0">
                <a:hlinkClick r:id="rId6"/>
              </a:rPr>
              <a:t>lowepayne@campbell.edu</a:t>
            </a:r>
            <a:r>
              <a:rPr lang="en-US" sz="2400" dirty="0"/>
              <a:t> </a:t>
            </a:r>
          </a:p>
          <a:p>
            <a:pPr>
              <a:defRPr/>
            </a:pPr>
            <a:r>
              <a:rPr lang="en-US" sz="2400" dirty="0">
                <a:solidFill>
                  <a:prstClr val="white"/>
                </a:solidFill>
              </a:rPr>
              <a:t>Lou Naylor, Registrar – </a:t>
            </a:r>
            <a:r>
              <a:rPr lang="en-US" sz="2400" dirty="0">
                <a:solidFill>
                  <a:prstClr val="white"/>
                </a:solidFill>
                <a:hlinkClick r:id="rId7"/>
              </a:rPr>
              <a:t>naylor@campbell.edu</a:t>
            </a:r>
            <a:endParaRPr lang="en-US" sz="2400" dirty="0">
              <a:solidFill>
                <a:prstClr val="white"/>
              </a:solidFill>
            </a:endParaRPr>
          </a:p>
          <a:p>
            <a:pPr>
              <a:defRPr/>
            </a:pPr>
            <a:r>
              <a:rPr lang="en-US" sz="2400" dirty="0">
                <a:solidFill>
                  <a:prstClr val="white"/>
                </a:solidFill>
              </a:rPr>
              <a:t>Debi Pipes, Director of Student Affairs – </a:t>
            </a:r>
            <a:r>
              <a:rPr lang="en-US" sz="2400" dirty="0">
                <a:solidFill>
                  <a:prstClr val="white"/>
                </a:solidFill>
                <a:hlinkClick r:id="rId8"/>
              </a:rPr>
              <a:t>dpipes@campbell.edu</a:t>
            </a:r>
            <a:r>
              <a:rPr lang="en-US" sz="2400" dirty="0">
                <a:solidFill>
                  <a:prstClr val="white"/>
                </a:solidFill>
              </a:rPr>
              <a:t> </a:t>
            </a:r>
          </a:p>
          <a:p>
            <a:pPr>
              <a:defRPr/>
            </a:pPr>
            <a:r>
              <a:rPr lang="en-US" sz="2400" dirty="0">
                <a:solidFill>
                  <a:prstClr val="white"/>
                </a:solidFill>
              </a:rPr>
              <a:t>Faith Huston, Assistant Director of Student Affairs – </a:t>
            </a:r>
            <a:r>
              <a:rPr lang="en-US" sz="2400" dirty="0">
                <a:solidFill>
                  <a:prstClr val="white"/>
                </a:solidFill>
                <a:hlinkClick r:id="rId9"/>
              </a:rPr>
              <a:t>fhuston@campbell.edu</a:t>
            </a:r>
            <a:r>
              <a:rPr lang="en-US" sz="2400" dirty="0">
                <a:solidFill>
                  <a:prstClr val="white"/>
                </a:solidFill>
              </a:rPr>
              <a:t> </a:t>
            </a:r>
          </a:p>
          <a:p>
            <a:pPr>
              <a:defRPr/>
            </a:pPr>
            <a:endParaRPr lang="en-US" sz="2400" dirty="0"/>
          </a:p>
          <a:p>
            <a:pPr marL="0" indent="0">
              <a:buFont typeface="Arial" panose="020B0604020202020204" pitchFamily="34" charset="0"/>
              <a:buNone/>
              <a:defRPr/>
            </a:pPr>
            <a:endParaRPr lang="en-US" dirty="0"/>
          </a:p>
          <a:p>
            <a:pPr>
              <a:defRPr/>
            </a:pPr>
            <a:endParaRPr lang="en-US" dirty="0"/>
          </a:p>
          <a:p>
            <a:pPr>
              <a:defRPr/>
            </a:pPr>
            <a:endParaRPr lang="en-US" dirty="0"/>
          </a:p>
          <a:p>
            <a:pP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75776-5D48-41C4-9A1F-635C1ACC87C9}"/>
              </a:ext>
            </a:extLst>
          </p:cNvPr>
          <p:cNvSpPr>
            <a:spLocks noGrp="1"/>
          </p:cNvSpPr>
          <p:nvPr>
            <p:ph type="title"/>
          </p:nvPr>
        </p:nvSpPr>
        <p:spPr/>
        <p:txBody>
          <a:bodyPr/>
          <a:lstStyle/>
          <a:p>
            <a:pPr algn="ctr">
              <a:defRPr/>
            </a:pPr>
            <a:r>
              <a:rPr lang="en-US" b="1" dirty="0">
                <a:solidFill>
                  <a:schemeClr val="accent2">
                    <a:lumMod val="75000"/>
                  </a:schemeClr>
                </a:solidFill>
              </a:rPr>
              <a:t>REQUIRED ROTATIONS</a:t>
            </a:r>
          </a:p>
        </p:txBody>
      </p:sp>
      <p:sp>
        <p:nvSpPr>
          <p:cNvPr id="16387" name="Content Placeholder 2">
            <a:extLst>
              <a:ext uri="{FF2B5EF4-FFF2-40B4-BE49-F238E27FC236}">
                <a16:creationId xmlns:a16="http://schemas.microsoft.com/office/drawing/2014/main" id="{EE0D82A6-219B-4DAD-886C-B0DF7E3D2DAA}"/>
              </a:ext>
            </a:extLst>
          </p:cNvPr>
          <p:cNvSpPr>
            <a:spLocks noGrp="1"/>
          </p:cNvSpPr>
          <p:nvPr>
            <p:ph idx="1"/>
          </p:nvPr>
        </p:nvSpPr>
        <p:spPr>
          <a:xfrm>
            <a:off x="838200" y="1395413"/>
            <a:ext cx="10515600" cy="4781550"/>
          </a:xfrm>
        </p:spPr>
        <p:txBody>
          <a:bodyPr/>
          <a:lstStyle/>
          <a:p>
            <a:r>
              <a:rPr lang="en-US" altLang="en-US" sz="2000" dirty="0"/>
              <a:t>Family Medicine* (4 weeks)</a:t>
            </a:r>
          </a:p>
          <a:p>
            <a:r>
              <a:rPr lang="en-US" altLang="en-US" sz="2000" dirty="0"/>
              <a:t>Medicine I, II* (8 weeks)</a:t>
            </a:r>
          </a:p>
          <a:p>
            <a:r>
              <a:rPr lang="en-US" altLang="en-US" sz="2000" dirty="0"/>
              <a:t>Medical Selective (4 weeks)</a:t>
            </a:r>
          </a:p>
          <a:p>
            <a:r>
              <a:rPr lang="en-US" altLang="en-US" sz="2000" dirty="0"/>
              <a:t>Medical/Surgical Selective (4 weeks)</a:t>
            </a:r>
          </a:p>
          <a:p>
            <a:r>
              <a:rPr lang="en-US" altLang="en-US" sz="2000" dirty="0"/>
              <a:t>Obstetrics &amp; Gynecology * (4 weeks)</a:t>
            </a:r>
          </a:p>
          <a:p>
            <a:r>
              <a:rPr lang="en-US" altLang="en-US" sz="2000" dirty="0"/>
              <a:t>Pediatrics* (4 weeks)</a:t>
            </a:r>
          </a:p>
          <a:p>
            <a:r>
              <a:rPr lang="en-US" altLang="en-US" sz="2000" dirty="0"/>
              <a:t>Psychiatry* (4 weeks)</a:t>
            </a:r>
          </a:p>
          <a:p>
            <a:r>
              <a:rPr lang="en-US" altLang="en-US" sz="2000" dirty="0"/>
              <a:t>Rural, Underserved, International (4 weeks)</a:t>
            </a:r>
          </a:p>
          <a:p>
            <a:r>
              <a:rPr lang="en-US" altLang="en-US" sz="2000" dirty="0"/>
              <a:t>Simulation Medicine (4 weeks)</a:t>
            </a:r>
          </a:p>
          <a:p>
            <a:r>
              <a:rPr lang="en-US" altLang="en-US" sz="2000" dirty="0"/>
              <a:t>Surgery* (4 weeks)</a:t>
            </a:r>
          </a:p>
          <a:p>
            <a:pPr lvl="2"/>
            <a:r>
              <a:rPr lang="en-US" altLang="en-US" sz="1200" dirty="0"/>
              <a:t>Denotes CORE rotation</a:t>
            </a:r>
          </a:p>
          <a:p>
            <a:pPr lvl="2"/>
            <a:endParaRPr lang="en-US" altLang="en-US" sz="1200" dirty="0"/>
          </a:p>
          <a:p>
            <a:pPr marL="914400" lvl="2" indent="0">
              <a:buNone/>
            </a:pPr>
            <a:r>
              <a:rPr lang="en-US" altLang="en-US" sz="1400" dirty="0"/>
              <a:t>All rotations during your 3</a:t>
            </a:r>
            <a:r>
              <a:rPr lang="en-US" altLang="en-US" sz="1400" baseline="30000" dirty="0"/>
              <a:t>rd</a:t>
            </a:r>
            <a:r>
              <a:rPr lang="en-US" altLang="en-US" sz="1400" dirty="0"/>
              <a:t> year must be completed at your assigned Clinical Campus, unless there is a rotation capacity issue. </a:t>
            </a:r>
          </a:p>
          <a:p>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21EA0-D1F2-4113-8CDE-2CE5AAA70899}"/>
              </a:ext>
            </a:extLst>
          </p:cNvPr>
          <p:cNvSpPr>
            <a:spLocks noGrp="1"/>
          </p:cNvSpPr>
          <p:nvPr>
            <p:ph type="title"/>
          </p:nvPr>
        </p:nvSpPr>
        <p:spPr/>
        <p:txBody>
          <a:bodyPr/>
          <a:lstStyle/>
          <a:p>
            <a:pPr algn="ctr">
              <a:defRPr/>
            </a:pPr>
            <a:r>
              <a:rPr lang="en-US" b="1" dirty="0">
                <a:solidFill>
                  <a:schemeClr val="accent2">
                    <a:lumMod val="75000"/>
                  </a:schemeClr>
                </a:solidFill>
              </a:rPr>
              <a:t>Medical Selective</a:t>
            </a:r>
            <a:br>
              <a:rPr lang="en-US" b="1" dirty="0">
                <a:solidFill>
                  <a:schemeClr val="accent2">
                    <a:lumMod val="75000"/>
                  </a:schemeClr>
                </a:solidFill>
              </a:rPr>
            </a:br>
            <a:r>
              <a:rPr lang="en-US" sz="1800" b="1" dirty="0"/>
              <a:t>Medical Selective:  General Internal Medicine or any of the subspecialties recognized by the American Osteopathic Board of Internal Medicine as approved by the Associate Dean for Clinical Affairs.</a:t>
            </a:r>
            <a:endParaRPr lang="en-US" b="1" dirty="0">
              <a:solidFill>
                <a:schemeClr val="accent2">
                  <a:lumMod val="75000"/>
                </a:schemeClr>
              </a:solidFill>
            </a:endParaRPr>
          </a:p>
        </p:txBody>
      </p:sp>
      <p:sp>
        <p:nvSpPr>
          <p:cNvPr id="3" name="Content Placeholder 2">
            <a:extLst>
              <a:ext uri="{FF2B5EF4-FFF2-40B4-BE49-F238E27FC236}">
                <a16:creationId xmlns:a16="http://schemas.microsoft.com/office/drawing/2014/main" id="{C33D3DA2-A347-4604-92AA-2D0CF2074B19}"/>
              </a:ext>
            </a:extLst>
          </p:cNvPr>
          <p:cNvSpPr>
            <a:spLocks noGrp="1"/>
          </p:cNvSpPr>
          <p:nvPr>
            <p:ph idx="1"/>
          </p:nvPr>
        </p:nvSpPr>
        <p:spPr/>
        <p:txBody>
          <a:bodyPr numCol="2"/>
          <a:lstStyle/>
          <a:p>
            <a:pPr>
              <a:defRPr/>
            </a:pPr>
            <a:r>
              <a:rPr lang="en-US" dirty="0"/>
              <a:t>Allergy and Immunology</a:t>
            </a:r>
          </a:p>
          <a:p>
            <a:pPr>
              <a:defRPr/>
            </a:pPr>
            <a:r>
              <a:rPr lang="en-US" dirty="0"/>
              <a:t>Cardiology</a:t>
            </a:r>
          </a:p>
          <a:p>
            <a:pPr>
              <a:defRPr/>
            </a:pPr>
            <a:r>
              <a:rPr lang="en-US" dirty="0"/>
              <a:t>Critical Care/Intensive Care</a:t>
            </a:r>
          </a:p>
          <a:p>
            <a:pPr>
              <a:defRPr/>
            </a:pPr>
            <a:r>
              <a:rPr lang="en-US" i="1" dirty="0"/>
              <a:t>Emergency Medicine</a:t>
            </a:r>
          </a:p>
          <a:p>
            <a:pPr>
              <a:defRPr/>
            </a:pPr>
            <a:r>
              <a:rPr lang="en-US" dirty="0"/>
              <a:t>Gastroenterology</a:t>
            </a:r>
          </a:p>
          <a:p>
            <a:pPr>
              <a:defRPr/>
            </a:pPr>
            <a:r>
              <a:rPr lang="en-US" dirty="0"/>
              <a:t>Hematology/Oncology</a:t>
            </a:r>
          </a:p>
          <a:p>
            <a:pPr>
              <a:defRPr/>
            </a:pPr>
            <a:endParaRPr lang="en-US" dirty="0"/>
          </a:p>
          <a:p>
            <a:pPr marL="0" indent="0">
              <a:buNone/>
              <a:defRPr/>
            </a:pPr>
            <a:endParaRPr lang="en-US" dirty="0"/>
          </a:p>
          <a:p>
            <a:pPr>
              <a:defRPr/>
            </a:pPr>
            <a:r>
              <a:rPr lang="en-US" dirty="0"/>
              <a:t>Infectious Disease</a:t>
            </a:r>
          </a:p>
          <a:p>
            <a:pPr>
              <a:defRPr/>
            </a:pPr>
            <a:r>
              <a:rPr lang="en-US" dirty="0"/>
              <a:t>Internal Medicine</a:t>
            </a:r>
          </a:p>
          <a:p>
            <a:pPr>
              <a:defRPr/>
            </a:pPr>
            <a:r>
              <a:rPr lang="en-US" dirty="0"/>
              <a:t>Nephrology</a:t>
            </a:r>
          </a:p>
          <a:p>
            <a:pPr>
              <a:defRPr/>
            </a:pPr>
            <a:r>
              <a:rPr lang="en-US" dirty="0"/>
              <a:t>Neurology</a:t>
            </a:r>
          </a:p>
          <a:p>
            <a:pPr>
              <a:defRPr/>
            </a:pPr>
            <a:r>
              <a:rPr lang="en-US" dirty="0"/>
              <a:t>Pain Medicine</a:t>
            </a:r>
          </a:p>
          <a:p>
            <a:pPr>
              <a:defRPr/>
            </a:pPr>
            <a:r>
              <a:rPr lang="en-US" dirty="0"/>
              <a:t>Pulmonology</a:t>
            </a:r>
          </a:p>
          <a:p>
            <a:pPr marL="0" indent="0">
              <a:buFont typeface="Arial" panose="020B0604020202020204" pitchFamily="34" charset="0"/>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2D196-6B06-4E10-B23C-DB13803BB04E}"/>
              </a:ext>
            </a:extLst>
          </p:cNvPr>
          <p:cNvSpPr>
            <a:spLocks noGrp="1"/>
          </p:cNvSpPr>
          <p:nvPr>
            <p:ph type="title"/>
          </p:nvPr>
        </p:nvSpPr>
        <p:spPr/>
        <p:txBody>
          <a:bodyPr/>
          <a:lstStyle/>
          <a:p>
            <a:pPr algn="ctr">
              <a:defRPr/>
            </a:pPr>
            <a:r>
              <a:rPr lang="en-US" b="1" dirty="0">
                <a:solidFill>
                  <a:schemeClr val="accent2">
                    <a:lumMod val="75000"/>
                  </a:schemeClr>
                </a:solidFill>
              </a:rPr>
              <a:t>Medical/Surgical Selective </a:t>
            </a:r>
            <a:br>
              <a:rPr lang="en-US" b="1" dirty="0">
                <a:solidFill>
                  <a:schemeClr val="accent2">
                    <a:lumMod val="75000"/>
                  </a:schemeClr>
                </a:solidFill>
              </a:rPr>
            </a:br>
            <a:r>
              <a:rPr lang="en-US" sz="1800" b="1" dirty="0"/>
              <a:t>(in addition to previous list)</a:t>
            </a:r>
            <a:endParaRPr lang="en-US" sz="1800" b="1" dirty="0">
              <a:solidFill>
                <a:schemeClr val="accent2">
                  <a:lumMod val="75000"/>
                </a:schemeClr>
              </a:solidFill>
            </a:endParaRPr>
          </a:p>
        </p:txBody>
      </p:sp>
      <p:sp>
        <p:nvSpPr>
          <p:cNvPr id="3" name="Content Placeholder 2">
            <a:extLst>
              <a:ext uri="{FF2B5EF4-FFF2-40B4-BE49-F238E27FC236}">
                <a16:creationId xmlns:a16="http://schemas.microsoft.com/office/drawing/2014/main" id="{CEB6AFD9-A88D-4C72-AC89-C0FCF96D5DCF}"/>
              </a:ext>
            </a:extLst>
          </p:cNvPr>
          <p:cNvSpPr>
            <a:spLocks noGrp="1"/>
          </p:cNvSpPr>
          <p:nvPr>
            <p:ph sz="half" idx="1"/>
          </p:nvPr>
        </p:nvSpPr>
        <p:spPr>
          <a:xfrm>
            <a:off x="838200" y="1527175"/>
            <a:ext cx="5181600" cy="3983038"/>
          </a:xfrm>
        </p:spPr>
        <p:txBody>
          <a:bodyPr/>
          <a:lstStyle/>
          <a:p>
            <a:pPr>
              <a:defRPr/>
            </a:pPr>
            <a:r>
              <a:rPr lang="en-US" dirty="0"/>
              <a:t>Anesthesiology</a:t>
            </a:r>
          </a:p>
          <a:p>
            <a:pPr>
              <a:defRPr/>
            </a:pPr>
            <a:r>
              <a:rPr lang="en-US" dirty="0"/>
              <a:t>Cardiovascular Surgery</a:t>
            </a:r>
          </a:p>
          <a:p>
            <a:pPr>
              <a:defRPr/>
            </a:pPr>
            <a:r>
              <a:rPr lang="en-US" dirty="0"/>
              <a:t>Colorectal Surgery</a:t>
            </a:r>
          </a:p>
          <a:p>
            <a:pPr>
              <a:defRPr/>
            </a:pPr>
            <a:r>
              <a:rPr lang="en-US" dirty="0"/>
              <a:t>General Surgery</a:t>
            </a:r>
          </a:p>
          <a:p>
            <a:pPr>
              <a:defRPr/>
            </a:pPr>
            <a:r>
              <a:rPr lang="en-US" dirty="0"/>
              <a:t>Gynecology/Oncology Surgery</a:t>
            </a:r>
          </a:p>
          <a:p>
            <a:pPr>
              <a:defRPr/>
            </a:pPr>
            <a:r>
              <a:rPr lang="en-US" dirty="0"/>
              <a:t>Neurosurgery</a:t>
            </a:r>
          </a:p>
          <a:p>
            <a:pPr>
              <a:defRPr/>
            </a:pPr>
            <a:r>
              <a:rPr lang="en-US" dirty="0"/>
              <a:t>Ophthalmology</a:t>
            </a:r>
          </a:p>
          <a:p>
            <a:pPr>
              <a:defRPr/>
            </a:pPr>
            <a:r>
              <a:rPr lang="en-US" dirty="0" err="1"/>
              <a:t>Oromaxillofacial</a:t>
            </a:r>
            <a:r>
              <a:rPr lang="en-US" dirty="0"/>
              <a:t> Surgery</a:t>
            </a:r>
          </a:p>
          <a:p>
            <a:pPr marL="0" indent="0">
              <a:buFont typeface="Arial" panose="020B0604020202020204" pitchFamily="34" charset="0"/>
              <a:buNone/>
              <a:defRPr/>
            </a:pPr>
            <a:r>
              <a:rPr lang="en-US" sz="1400" dirty="0"/>
              <a:t>The Associate Dean for Clinical Affairs will consider other requests that are not listed above.</a:t>
            </a:r>
          </a:p>
        </p:txBody>
      </p:sp>
      <p:sp>
        <p:nvSpPr>
          <p:cNvPr id="18436" name="Content Placeholder 3">
            <a:extLst>
              <a:ext uri="{FF2B5EF4-FFF2-40B4-BE49-F238E27FC236}">
                <a16:creationId xmlns:a16="http://schemas.microsoft.com/office/drawing/2014/main" id="{04E7A533-BEC0-4FAE-B577-940F127071D7}"/>
              </a:ext>
            </a:extLst>
          </p:cNvPr>
          <p:cNvSpPr>
            <a:spLocks noGrp="1"/>
          </p:cNvSpPr>
          <p:nvPr>
            <p:ph sz="half" idx="2"/>
          </p:nvPr>
        </p:nvSpPr>
        <p:spPr>
          <a:xfrm>
            <a:off x="6172200" y="1527175"/>
            <a:ext cx="5181600" cy="3983038"/>
          </a:xfrm>
        </p:spPr>
        <p:txBody>
          <a:bodyPr/>
          <a:lstStyle/>
          <a:p>
            <a:r>
              <a:rPr lang="en-US" altLang="en-US"/>
              <a:t>Orthopedics</a:t>
            </a:r>
          </a:p>
          <a:p>
            <a:r>
              <a:rPr lang="en-US" altLang="en-US"/>
              <a:t>Otorhinolaryngology</a:t>
            </a:r>
          </a:p>
          <a:p>
            <a:r>
              <a:rPr lang="en-US" altLang="en-US"/>
              <a:t>Plastic Surgery</a:t>
            </a:r>
          </a:p>
          <a:p>
            <a:r>
              <a:rPr lang="en-US" altLang="en-US"/>
              <a:t>Thoracic Surgery</a:t>
            </a:r>
          </a:p>
          <a:p>
            <a:r>
              <a:rPr lang="en-US" altLang="en-US"/>
              <a:t>Trauma Surgery</a:t>
            </a:r>
          </a:p>
          <a:p>
            <a:r>
              <a:rPr lang="en-US" altLang="en-US"/>
              <a:t>Urology</a:t>
            </a:r>
          </a:p>
          <a:p>
            <a:r>
              <a:rPr lang="en-US" altLang="en-US"/>
              <a:t>Urogynecology</a:t>
            </a:r>
          </a:p>
          <a:p>
            <a:r>
              <a:rPr lang="en-US" altLang="en-US"/>
              <a:t>Vascular Surgery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B4CD3-0559-4915-80EC-29BEFEE8326A}"/>
              </a:ext>
            </a:extLst>
          </p:cNvPr>
          <p:cNvSpPr>
            <a:spLocks noGrp="1"/>
          </p:cNvSpPr>
          <p:nvPr>
            <p:ph type="title"/>
          </p:nvPr>
        </p:nvSpPr>
        <p:spPr/>
        <p:txBody>
          <a:bodyPr/>
          <a:lstStyle/>
          <a:p>
            <a:pPr algn="ctr">
              <a:defRPr/>
            </a:pPr>
            <a:r>
              <a:rPr lang="en-US" b="1" dirty="0">
                <a:solidFill>
                  <a:schemeClr val="accent2">
                    <a:lumMod val="75000"/>
                  </a:schemeClr>
                </a:solidFill>
              </a:rPr>
              <a:t>COMSAE, COMLEX LEVEL 2 CE and PE</a:t>
            </a:r>
          </a:p>
        </p:txBody>
      </p:sp>
      <p:sp>
        <p:nvSpPr>
          <p:cNvPr id="19459" name="Content Placeholder 2">
            <a:extLst>
              <a:ext uri="{FF2B5EF4-FFF2-40B4-BE49-F238E27FC236}">
                <a16:creationId xmlns:a16="http://schemas.microsoft.com/office/drawing/2014/main" id="{ABFEE826-1E9B-49FA-9AC0-36B1043D3A22}"/>
              </a:ext>
            </a:extLst>
          </p:cNvPr>
          <p:cNvSpPr>
            <a:spLocks noGrp="1"/>
          </p:cNvSpPr>
          <p:nvPr>
            <p:ph idx="1"/>
          </p:nvPr>
        </p:nvSpPr>
        <p:spPr/>
        <p:txBody>
          <a:bodyPr/>
          <a:lstStyle/>
          <a:p>
            <a:r>
              <a:rPr lang="en-US" altLang="en-US" dirty="0"/>
              <a:t>Level 2-CE information will be announced in December 2025.  Students will be released to sit for Level 2-CE for dates beginning in June 2026 if the student has successfully completed all third-year curriculum and achieved at least a 450 on the CUSOM-administered COMSAE Phase 2</a:t>
            </a:r>
          </a:p>
          <a:p>
            <a:r>
              <a:rPr lang="en-US" altLang="en-US" dirty="0"/>
              <a:t>Level 2-PE was formally discontinued. More information will be provided in the future</a:t>
            </a:r>
          </a:p>
          <a:p>
            <a:pPr lvl="1"/>
            <a:r>
              <a:rPr lang="en-US" altLang="en-US" dirty="0"/>
              <a:t>C3DO Pilot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35BE-C246-44CF-8D25-4D27400C251C}"/>
              </a:ext>
            </a:extLst>
          </p:cNvPr>
          <p:cNvSpPr>
            <a:spLocks noGrp="1"/>
          </p:cNvSpPr>
          <p:nvPr>
            <p:ph type="title"/>
          </p:nvPr>
        </p:nvSpPr>
        <p:spPr/>
        <p:txBody>
          <a:bodyPr/>
          <a:lstStyle/>
          <a:p>
            <a:pPr algn="ctr">
              <a:defRPr/>
            </a:pPr>
            <a:r>
              <a:rPr lang="en-US" b="1" dirty="0">
                <a:solidFill>
                  <a:schemeClr val="accent2">
                    <a:lumMod val="75000"/>
                  </a:schemeClr>
                </a:solidFill>
              </a:rPr>
              <a:t>Planning Timeline for 3</a:t>
            </a:r>
            <a:r>
              <a:rPr lang="en-US" b="1" baseline="30000" dirty="0">
                <a:solidFill>
                  <a:schemeClr val="accent2">
                    <a:lumMod val="75000"/>
                  </a:schemeClr>
                </a:solidFill>
              </a:rPr>
              <a:t>rd</a:t>
            </a:r>
            <a:r>
              <a:rPr lang="en-US" b="1" dirty="0">
                <a:solidFill>
                  <a:schemeClr val="accent2">
                    <a:lumMod val="75000"/>
                  </a:schemeClr>
                </a:solidFill>
              </a:rPr>
              <a:t> Year</a:t>
            </a:r>
          </a:p>
        </p:txBody>
      </p:sp>
      <p:sp>
        <p:nvSpPr>
          <p:cNvPr id="3" name="Content Placeholder 2">
            <a:extLst>
              <a:ext uri="{FF2B5EF4-FFF2-40B4-BE49-F238E27FC236}">
                <a16:creationId xmlns:a16="http://schemas.microsoft.com/office/drawing/2014/main" id="{88DB1E52-D134-41CE-8ECC-55735CB7EFB4}"/>
              </a:ext>
            </a:extLst>
          </p:cNvPr>
          <p:cNvSpPr>
            <a:spLocks noGrp="1"/>
          </p:cNvSpPr>
          <p:nvPr>
            <p:ph idx="1"/>
          </p:nvPr>
        </p:nvSpPr>
        <p:spPr>
          <a:xfrm>
            <a:off x="838200" y="1330325"/>
            <a:ext cx="10515600" cy="4257675"/>
          </a:xfrm>
        </p:spPr>
        <p:txBody>
          <a:bodyPr/>
          <a:lstStyle/>
          <a:p>
            <a:pPr>
              <a:defRPr/>
            </a:pPr>
            <a:endParaRPr lang="en-US" dirty="0"/>
          </a:p>
          <a:p>
            <a:pPr marL="0" indent="0" algn="ctr">
              <a:buFont typeface="Arial" panose="020B0604020202020204" pitchFamily="34" charset="0"/>
              <a:buNone/>
              <a:defRPr/>
            </a:pPr>
            <a:r>
              <a:rPr lang="en-US" dirty="0"/>
              <a:t>November 2024 - February 2025</a:t>
            </a:r>
          </a:p>
          <a:p>
            <a:pPr marL="0" indent="0" algn="ctr">
              <a:buFont typeface="Arial" panose="020B0604020202020204" pitchFamily="34" charset="0"/>
              <a:buNone/>
              <a:defRPr/>
            </a:pPr>
            <a:endParaRPr lang="en-US" sz="2000" dirty="0"/>
          </a:p>
          <a:p>
            <a:pPr>
              <a:defRPr/>
            </a:pPr>
            <a:r>
              <a:rPr lang="en-US" sz="2400" dirty="0"/>
              <a:t>Virtually tour/rank regional campuses</a:t>
            </a:r>
          </a:p>
          <a:p>
            <a:pPr>
              <a:defRPr/>
            </a:pPr>
            <a:r>
              <a:rPr lang="en-US" sz="2400" dirty="0"/>
              <a:t>Receive regional campus site assignments and track schedules</a:t>
            </a:r>
          </a:p>
          <a:p>
            <a:pPr>
              <a:defRPr/>
            </a:pPr>
            <a:r>
              <a:rPr lang="en-US" sz="2400" dirty="0"/>
              <a:t>Secure housing at regional campus </a:t>
            </a:r>
          </a:p>
          <a:p>
            <a:pPr>
              <a:defRPr/>
            </a:pPr>
            <a:r>
              <a:rPr lang="en-US" sz="2400" dirty="0"/>
              <a:t>Make sure all immunizations are current including Tdap, titers and PPD (accessed through and uploaded to </a:t>
            </a:r>
            <a:r>
              <a:rPr lang="en-US" sz="2400" dirty="0" err="1"/>
              <a:t>CastleBranch</a:t>
            </a:r>
            <a:r>
              <a:rPr lang="en-US" sz="2400" dirty="0"/>
              <a:t>) – More information coming soon</a:t>
            </a:r>
          </a:p>
          <a:p>
            <a:pPr marL="0" indent="0">
              <a:buFont typeface="Arial" panose="020B0604020202020204" pitchFamily="34" charset="0"/>
              <a:buNone/>
              <a:defRPr/>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1CFF4-7543-48B9-B9B3-931B3E045FE6}"/>
              </a:ext>
            </a:extLst>
          </p:cNvPr>
          <p:cNvSpPr>
            <a:spLocks noGrp="1"/>
          </p:cNvSpPr>
          <p:nvPr>
            <p:ph type="title"/>
          </p:nvPr>
        </p:nvSpPr>
        <p:spPr/>
        <p:txBody>
          <a:bodyPr/>
          <a:lstStyle/>
          <a:p>
            <a:pPr algn="ctr">
              <a:defRPr/>
            </a:pPr>
            <a:r>
              <a:rPr lang="en-US" b="1" dirty="0">
                <a:solidFill>
                  <a:schemeClr val="accent2">
                    <a:lumMod val="75000"/>
                  </a:schemeClr>
                </a:solidFill>
              </a:rPr>
              <a:t>Planning Timeline for 3</a:t>
            </a:r>
            <a:r>
              <a:rPr lang="en-US" b="1" baseline="30000" dirty="0">
                <a:solidFill>
                  <a:schemeClr val="accent2">
                    <a:lumMod val="75000"/>
                  </a:schemeClr>
                </a:solidFill>
              </a:rPr>
              <a:t>rd</a:t>
            </a:r>
            <a:r>
              <a:rPr lang="en-US" b="1" dirty="0">
                <a:solidFill>
                  <a:schemeClr val="accent2">
                    <a:lumMod val="75000"/>
                  </a:schemeClr>
                </a:solidFill>
              </a:rPr>
              <a:t> Year</a:t>
            </a:r>
          </a:p>
        </p:txBody>
      </p:sp>
      <p:sp>
        <p:nvSpPr>
          <p:cNvPr id="3" name="Content Placeholder 2">
            <a:extLst>
              <a:ext uri="{FF2B5EF4-FFF2-40B4-BE49-F238E27FC236}">
                <a16:creationId xmlns:a16="http://schemas.microsoft.com/office/drawing/2014/main" id="{3EA23123-AC18-4106-92E5-732AB6212D6C}"/>
              </a:ext>
            </a:extLst>
          </p:cNvPr>
          <p:cNvSpPr>
            <a:spLocks noGrp="1"/>
          </p:cNvSpPr>
          <p:nvPr>
            <p:ph idx="1"/>
          </p:nvPr>
        </p:nvSpPr>
        <p:spPr>
          <a:xfrm>
            <a:off x="838200" y="1330325"/>
            <a:ext cx="10515600" cy="4257675"/>
          </a:xfrm>
        </p:spPr>
        <p:txBody>
          <a:bodyPr/>
          <a:lstStyle/>
          <a:p>
            <a:pPr>
              <a:defRPr/>
            </a:pPr>
            <a:endParaRPr lang="en-US" dirty="0"/>
          </a:p>
          <a:p>
            <a:pPr marL="0" indent="0" algn="ctr">
              <a:buFont typeface="Arial" panose="020B0604020202020204" pitchFamily="34" charset="0"/>
              <a:buNone/>
              <a:defRPr/>
            </a:pPr>
            <a:r>
              <a:rPr lang="en-US" dirty="0"/>
              <a:t>March/April/May/June 2025</a:t>
            </a:r>
          </a:p>
          <a:p>
            <a:pPr marL="0" indent="0" algn="ctr">
              <a:buFont typeface="Arial" panose="020B0604020202020204" pitchFamily="34" charset="0"/>
              <a:buNone/>
              <a:defRPr/>
            </a:pPr>
            <a:endParaRPr lang="en-US" sz="2000" dirty="0"/>
          </a:p>
          <a:p>
            <a:pPr>
              <a:defRPr/>
            </a:pPr>
            <a:r>
              <a:rPr lang="en-US" sz="2000" dirty="0"/>
              <a:t>Update your mini-CV and turn in to the site coordinator </a:t>
            </a:r>
          </a:p>
          <a:p>
            <a:pPr>
              <a:defRPr/>
            </a:pPr>
            <a:r>
              <a:rPr lang="en-US" sz="2000" dirty="0"/>
              <a:t>Drug screens and criminal background checks</a:t>
            </a:r>
          </a:p>
          <a:p>
            <a:pPr>
              <a:defRPr/>
            </a:pPr>
            <a:r>
              <a:rPr lang="en-US" sz="2000" dirty="0"/>
              <a:t>Site-specific credentialing materials completed</a:t>
            </a:r>
          </a:p>
          <a:p>
            <a:pPr>
              <a:defRPr/>
            </a:pPr>
            <a:r>
              <a:rPr lang="en-US" sz="2000" dirty="0"/>
              <a:t>BLS and ACLS certification</a:t>
            </a:r>
          </a:p>
          <a:p>
            <a:pPr>
              <a:defRPr/>
            </a:pPr>
            <a:r>
              <a:rPr lang="en-US" sz="2000" dirty="0"/>
              <a:t>SIM Medicine sessions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D0464EE2-90BA-4B90-AEA2-1D36B1374221}"/>
              </a:ext>
            </a:extLst>
          </p:cNvPr>
          <p:cNvSpPr>
            <a:spLocks noGrp="1"/>
          </p:cNvSpPr>
          <p:nvPr>
            <p:ph type="title"/>
          </p:nvPr>
        </p:nvSpPr>
        <p:spPr/>
        <p:txBody>
          <a:bodyPr/>
          <a:lstStyle/>
          <a:p>
            <a:pPr algn="ctr"/>
            <a:r>
              <a:rPr lang="en-US" altLang="en-US" b="1">
                <a:solidFill>
                  <a:srgbClr val="C55A11"/>
                </a:solidFill>
              </a:rPr>
              <a:t>Planning Timeline for 3</a:t>
            </a:r>
            <a:r>
              <a:rPr lang="en-US" altLang="en-US" b="1" baseline="30000">
                <a:solidFill>
                  <a:srgbClr val="C55A11"/>
                </a:solidFill>
              </a:rPr>
              <a:t>rd</a:t>
            </a:r>
            <a:r>
              <a:rPr lang="en-US" altLang="en-US" b="1">
                <a:solidFill>
                  <a:srgbClr val="C55A11"/>
                </a:solidFill>
              </a:rPr>
              <a:t> Year</a:t>
            </a:r>
            <a:endParaRPr lang="en-US" altLang="en-US"/>
          </a:p>
        </p:txBody>
      </p:sp>
      <p:sp>
        <p:nvSpPr>
          <p:cNvPr id="3" name="Content Placeholder 2">
            <a:extLst>
              <a:ext uri="{FF2B5EF4-FFF2-40B4-BE49-F238E27FC236}">
                <a16:creationId xmlns:a16="http://schemas.microsoft.com/office/drawing/2014/main" id="{C47F30CE-ADA5-4C54-AAC0-89F66B20DC6A}"/>
              </a:ext>
            </a:extLst>
          </p:cNvPr>
          <p:cNvSpPr>
            <a:spLocks noGrp="1"/>
          </p:cNvSpPr>
          <p:nvPr>
            <p:ph idx="1"/>
          </p:nvPr>
        </p:nvSpPr>
        <p:spPr>
          <a:xfrm>
            <a:off x="838200" y="1825625"/>
            <a:ext cx="10515600" cy="3375025"/>
          </a:xfrm>
        </p:spPr>
        <p:txBody>
          <a:bodyPr/>
          <a:lstStyle/>
          <a:p>
            <a:pPr marL="0" indent="0" algn="ctr">
              <a:buFont typeface="Arial" panose="020B0604020202020204" pitchFamily="34" charset="0"/>
              <a:buNone/>
              <a:defRPr/>
            </a:pPr>
            <a:r>
              <a:rPr lang="en-US" dirty="0"/>
              <a:t>July/August 2025</a:t>
            </a:r>
          </a:p>
          <a:p>
            <a:pPr marL="0" indent="0">
              <a:buFont typeface="Arial" panose="020B0604020202020204" pitchFamily="34" charset="0"/>
              <a:buNone/>
              <a:defRPr/>
            </a:pPr>
            <a:endParaRPr lang="en-US" dirty="0"/>
          </a:p>
          <a:p>
            <a:pPr>
              <a:defRPr/>
            </a:pPr>
            <a:r>
              <a:rPr lang="en-US" dirty="0"/>
              <a:t>SIM Medicine (June 16 – July 13)</a:t>
            </a:r>
          </a:p>
          <a:p>
            <a:pPr>
              <a:defRPr/>
            </a:pPr>
            <a:r>
              <a:rPr lang="en-US" dirty="0"/>
              <a:t>Site orientation week (July 14 – 20)</a:t>
            </a:r>
          </a:p>
          <a:p>
            <a:pPr>
              <a:defRPr/>
            </a:pPr>
            <a:r>
              <a:rPr lang="en-US" dirty="0"/>
              <a:t>Rotations begin July 21</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2.24"/>
  <p:tag name="PPTVERSION" val="16"/>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2503</TotalTime>
  <Words>1732</Words>
  <Application>Microsoft Office PowerPoint</Application>
  <PresentationFormat>Widescreen</PresentationFormat>
  <Paragraphs>218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Courier New</vt:lpstr>
      <vt:lpstr>Office Theme</vt:lpstr>
      <vt:lpstr>Introduction to  3rd year Clinical Rotations</vt:lpstr>
      <vt:lpstr>IMPORTANT DATES</vt:lpstr>
      <vt:lpstr>REQUIRED ROTATIONS</vt:lpstr>
      <vt:lpstr>Medical Selective Medical Selective:  General Internal Medicine or any of the subspecialties recognized by the American Osteopathic Board of Internal Medicine as approved by the Associate Dean for Clinical Affairs.</vt:lpstr>
      <vt:lpstr>Medical/Surgical Selective  (in addition to previous list)</vt:lpstr>
      <vt:lpstr>COMSAE, COMLEX LEVEL 2 CE and PE</vt:lpstr>
      <vt:lpstr>Planning Timeline for 3rd Year</vt:lpstr>
      <vt:lpstr>Planning Timeline for 3rd Year</vt:lpstr>
      <vt:lpstr>Planning Timeline for 3rd Year</vt:lpstr>
      <vt:lpstr>Planning Timeline for 3rd Year</vt:lpstr>
      <vt:lpstr>Planning Timeline for 3rd Year</vt:lpstr>
      <vt:lpstr>Planning Timeline for 3rd Year</vt:lpstr>
      <vt:lpstr>Planning Timeline for 3rd Year</vt:lpstr>
      <vt:lpstr>Planning Timeline for 3rd Year</vt:lpstr>
      <vt:lpstr>Planning Timeline for 3rd Year</vt:lpstr>
      <vt:lpstr>Planning Timeline for 3rd Year</vt:lpstr>
      <vt:lpstr>Rotation Information</vt:lpstr>
      <vt:lpstr>Rotation Evaluations</vt:lpstr>
      <vt:lpstr>Rotation Evaluations cont’d</vt:lpstr>
      <vt:lpstr>Whom to Contact</vt:lpstr>
      <vt:lpstr>Clinical Chairs &amp; Advisors</vt:lpstr>
      <vt:lpstr>Clinical Chairs &amp; Advisors</vt:lpstr>
      <vt:lpstr>Clinical Chairs &amp; Advisors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Trembly, Lynsey N</dc:creator>
  <cp:lastModifiedBy>Schofield, Allie T</cp:lastModifiedBy>
  <cp:revision>56</cp:revision>
  <dcterms:created xsi:type="dcterms:W3CDTF">2017-07-27T15:17:43Z</dcterms:created>
  <dcterms:modified xsi:type="dcterms:W3CDTF">2025-03-06T21:08:36Z</dcterms:modified>
</cp:coreProperties>
</file>