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 d="100"/>
          <a:sy n="12" d="100"/>
        </p:scale>
        <p:origin x="1548" y="11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2/20/2023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9600" y="6934200"/>
            <a:ext cx="9601200" cy="24714458"/>
          </a:xfrm>
          <a:prstGeom prst="rect">
            <a:avLst/>
          </a:prstGeom>
          <a:noFill/>
          <a:ln w="9525">
            <a:noFill/>
            <a:miter lim="800000"/>
            <a:headEnd/>
            <a:tailEnd/>
          </a:ln>
        </p:spPr>
        <p:txBody>
          <a:bodyPr wrap="square">
            <a:spAutoFit/>
          </a:bodyPr>
          <a:lstStyle/>
          <a:p>
            <a:r>
              <a:rPr lang="en-US" sz="4000" dirty="0">
                <a:latin typeface="Arial" pitchFamily="34" charset="0"/>
                <a:cs typeface="Arial" pitchFamily="34" charset="0"/>
              </a:rPr>
              <a:t>Introduce the clinical presentation:  </a:t>
            </a:r>
          </a:p>
          <a:p>
            <a:pPr marL="457200" indent="-457200">
              <a:buFont typeface="Arial" pitchFamily="34" charset="0"/>
              <a:buChar char="•"/>
            </a:pPr>
            <a:r>
              <a:rPr lang="en-US" sz="4000" dirty="0">
                <a:latin typeface="Arial" pitchFamily="34" charset="0"/>
                <a:cs typeface="Arial" pitchFamily="34" charset="0"/>
              </a:rPr>
              <a:t>Relevant facts about the clinical condition</a:t>
            </a:r>
          </a:p>
          <a:p>
            <a:pPr marL="457200" indent="-457200">
              <a:buFont typeface="Arial" pitchFamily="34" charset="0"/>
              <a:buChar char="•"/>
            </a:pPr>
            <a:r>
              <a:rPr lang="en-US" sz="4000" dirty="0">
                <a:latin typeface="Arial" pitchFamily="34" charset="0"/>
                <a:cs typeface="Arial" pitchFamily="34" charset="0"/>
              </a:rPr>
              <a:t>Importance of the case</a:t>
            </a:r>
          </a:p>
          <a:p>
            <a:pPr marL="457200" indent="-457200">
              <a:buFont typeface="Arial" pitchFamily="34" charset="0"/>
              <a:buChar char="•"/>
            </a:pPr>
            <a:r>
              <a:rPr lang="en-US" sz="4000" dirty="0">
                <a:latin typeface="Arial" pitchFamily="34" charset="0"/>
                <a:cs typeface="Arial" pitchFamily="34" charset="0"/>
              </a:rPr>
              <a:t>Facts and statistics</a:t>
            </a:r>
          </a:p>
          <a:p>
            <a:pPr marL="457200" indent="-457200">
              <a:buFont typeface="Arial" pitchFamily="34" charset="0"/>
              <a:buChar char="•"/>
            </a:pPr>
            <a:r>
              <a:rPr lang="en-US" sz="4000" dirty="0">
                <a:latin typeface="Arial" pitchFamily="34" charset="0"/>
                <a:cs typeface="Arial" pitchFamily="34" charset="0"/>
              </a:rPr>
              <a:t>Context of the case with respect to current literature or new interpretation of previous understanding.  </a:t>
            </a:r>
          </a:p>
          <a:p>
            <a:r>
              <a:rPr lang="en-US" sz="4000" dirty="0">
                <a:latin typeface="Arial" pitchFamily="34" charset="0"/>
                <a:cs typeface="Arial" pitchFamily="34" charset="0"/>
              </a:rPr>
              <a:t>This can be bullet points of text, a graphic describing a method, or graphic of the overview of your project. </a:t>
            </a:r>
          </a:p>
          <a:p>
            <a:endParaRPr lang="en-US" sz="4000" dirty="0">
              <a:latin typeface="Arial" pitchFamily="34" charset="0"/>
              <a:cs typeface="Arial" pitchFamily="34" charset="0"/>
            </a:endParaRPr>
          </a:p>
          <a:p>
            <a:endParaRPr lang="en-US" sz="3600" b="1" dirty="0">
              <a:latin typeface="Arial" pitchFamily="34" charset="0"/>
              <a:cs typeface="Arial" pitchFamily="34" charset="0"/>
            </a:endParaRPr>
          </a:p>
          <a:p>
            <a:r>
              <a:rPr lang="en-US" sz="4400" b="1" dirty="0">
                <a:latin typeface="Arial" pitchFamily="34" charset="0"/>
                <a:cs typeface="Arial" pitchFamily="34" charset="0"/>
              </a:rPr>
              <a:t>Additional helpful hints about text:</a:t>
            </a:r>
            <a:endParaRPr lang="en-US" sz="4000" dirty="0">
              <a:latin typeface="Arial" pitchFamily="34" charset="0"/>
              <a:cs typeface="Arial" pitchFamily="34" charset="0"/>
            </a:endParaRPr>
          </a:p>
          <a:p>
            <a:r>
              <a:rPr lang="en-US" sz="4000" dirty="0">
                <a:latin typeface="Arial" pitchFamily="34" charset="0"/>
                <a:cs typeface="Arial" pitchFamily="34" charset="0"/>
              </a:rPr>
              <a:t>Remember:</a:t>
            </a:r>
          </a:p>
          <a:p>
            <a:pPr marL="571500" indent="-571500">
              <a:buFont typeface="Arial" panose="020B0604020202020204" pitchFamily="34" charset="0"/>
              <a:buChar char="•"/>
            </a:pPr>
            <a:r>
              <a:rPr lang="en-US" sz="4000" dirty="0">
                <a:latin typeface="Arial" pitchFamily="34" charset="0"/>
                <a:cs typeface="Arial" pitchFamily="34" charset="0"/>
              </a:rPr>
              <a:t>Designed to be viewed from a distance, </a:t>
            </a:r>
          </a:p>
          <a:p>
            <a:pPr marL="2766060" lvl="1" indent="-571500">
              <a:buFont typeface="Arial" panose="020B0604020202020204" pitchFamily="34" charset="0"/>
              <a:buChar char="•"/>
            </a:pPr>
            <a:r>
              <a:rPr lang="en-US" sz="4000" dirty="0">
                <a:latin typeface="Arial" pitchFamily="34" charset="0"/>
                <a:cs typeface="Arial" pitchFamily="34" charset="0"/>
              </a:rPr>
              <a:t>Minimal text </a:t>
            </a:r>
          </a:p>
          <a:p>
            <a:pPr marL="2766060" lvl="1" indent="-571500">
              <a:buFont typeface="Arial" panose="020B0604020202020204" pitchFamily="34" charset="0"/>
              <a:buChar char="•"/>
            </a:pPr>
            <a:r>
              <a:rPr lang="en-US" sz="4000" dirty="0">
                <a:latin typeface="Arial" pitchFamily="34" charset="0"/>
                <a:cs typeface="Arial" pitchFamily="34" charset="0"/>
              </a:rPr>
              <a:t>Quick read (5-7 minutes)</a:t>
            </a:r>
          </a:p>
          <a:p>
            <a:pPr marL="342900" indent="-342900">
              <a:buFont typeface="Arial" pitchFamily="34" charset="0"/>
              <a:buChar char="•"/>
            </a:pPr>
            <a:r>
              <a:rPr lang="en-US" sz="4000" dirty="0">
                <a:latin typeface="Arial" pitchFamily="34" charset="0"/>
                <a:cs typeface="Arial" pitchFamily="34" charset="0"/>
              </a:rPr>
              <a:t>Use text blocks that are not too wide</a:t>
            </a:r>
          </a:p>
          <a:p>
            <a:pPr marL="342900" indent="-342900">
              <a:buFont typeface="Arial" pitchFamily="34" charset="0"/>
              <a:buChar char="•"/>
            </a:pPr>
            <a:r>
              <a:rPr lang="en-US" sz="4000" dirty="0">
                <a:latin typeface="Arial" pitchFamily="34" charset="0"/>
                <a:cs typeface="Arial" pitchFamily="34" charset="0"/>
              </a:rPr>
              <a:t>Use visuals</a:t>
            </a:r>
          </a:p>
          <a:p>
            <a:pPr marL="342900" indent="-342900">
              <a:buFont typeface="Arial" pitchFamily="34" charset="0"/>
              <a:buChar char="•"/>
            </a:pPr>
            <a:r>
              <a:rPr lang="en-US" sz="40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4000" dirty="0">
                <a:latin typeface="Arial" pitchFamily="34" charset="0"/>
                <a:cs typeface="Arial" pitchFamily="34" charset="0"/>
              </a:rPr>
              <a:t>Add figure legends to all diagrams, pictures, tables, graphs, etc.  </a:t>
            </a:r>
          </a:p>
          <a:p>
            <a:endParaRPr lang="en-US" sz="4000" dirty="0">
              <a:latin typeface="Arial" pitchFamily="34" charset="0"/>
              <a:cs typeface="Arial" pitchFamily="34" charset="0"/>
            </a:endParaRPr>
          </a:p>
          <a:p>
            <a:endParaRPr lang="en-US" sz="4000" dirty="0">
              <a:latin typeface="Arial" pitchFamily="34" charset="0"/>
              <a:cs typeface="Arial" pitchFamily="34" charset="0"/>
            </a:endParaRPr>
          </a:p>
          <a:p>
            <a:r>
              <a:rPr lang="en-US" sz="4000" b="1" dirty="0">
                <a:latin typeface="Arial" pitchFamily="34" charset="0"/>
                <a:cs typeface="Arial" pitchFamily="34" charset="0"/>
              </a:rPr>
              <a:t>Additional considerations related to posters:</a:t>
            </a:r>
          </a:p>
          <a:p>
            <a:pPr marL="342900" indent="-342900">
              <a:buFont typeface="Arial" pitchFamily="34" charset="0"/>
              <a:buChar char="•"/>
            </a:pPr>
            <a:r>
              <a:rPr lang="en-US" sz="4000" dirty="0">
                <a:latin typeface="Arial" pitchFamily="34" charset="0"/>
                <a:cs typeface="Arial" pitchFamily="34" charset="0"/>
              </a:rPr>
              <a:t>Choose your style of text carefully.  It is usually better to choose one, and stay with it.  You can use </a:t>
            </a:r>
            <a:r>
              <a:rPr lang="en-US" sz="4000" b="1" dirty="0">
                <a:latin typeface="Arial" pitchFamily="34" charset="0"/>
                <a:cs typeface="Arial" pitchFamily="34" charset="0"/>
              </a:rPr>
              <a:t>bold </a:t>
            </a:r>
            <a:r>
              <a:rPr lang="en-US" sz="40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4000" dirty="0">
                <a:latin typeface="Arial" pitchFamily="34" charset="0"/>
                <a:cs typeface="Arial" pitchFamily="34" charset="0"/>
              </a:rPr>
              <a:t>Sans serif fonts (e.g. Arial or Calibri) tend to be easier to read than serif fonts (Times New Roman)</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175947852"/>
              </p:ext>
            </p:extLst>
          </p:nvPr>
        </p:nvGraphicFramePr>
        <p:xfrm>
          <a:off x="22418040" y="11009029"/>
          <a:ext cx="10434768" cy="5245769"/>
        </p:xfrm>
        <a:graphic>
          <a:graphicData uri="http://schemas.openxmlformats.org/drawingml/2006/table">
            <a:tbl>
              <a:tblPr firstRow="1" bandRow="1">
                <a:tableStyleId>{2D5ABB26-0587-4C30-8999-92F81FD0307C}</a:tableStyleId>
              </a:tblPr>
              <a:tblGrid>
                <a:gridCol w="2189682">
                  <a:extLst>
                    <a:ext uri="{9D8B030D-6E8A-4147-A177-3AD203B41FA5}">
                      <a16:colId xmlns:a16="http://schemas.microsoft.com/office/drawing/2014/main" val="20000"/>
                    </a:ext>
                  </a:extLst>
                </a:gridCol>
                <a:gridCol w="2067703">
                  <a:extLst>
                    <a:ext uri="{9D8B030D-6E8A-4147-A177-3AD203B41FA5}">
                      <a16:colId xmlns:a16="http://schemas.microsoft.com/office/drawing/2014/main" val="20001"/>
                    </a:ext>
                  </a:extLst>
                </a:gridCol>
                <a:gridCol w="2607594">
                  <a:extLst>
                    <a:ext uri="{9D8B030D-6E8A-4147-A177-3AD203B41FA5}">
                      <a16:colId xmlns:a16="http://schemas.microsoft.com/office/drawing/2014/main" val="20002"/>
                    </a:ext>
                  </a:extLst>
                </a:gridCol>
                <a:gridCol w="3569789">
                  <a:extLst>
                    <a:ext uri="{9D8B030D-6E8A-4147-A177-3AD203B41FA5}">
                      <a16:colId xmlns:a16="http://schemas.microsoft.com/office/drawing/2014/main" val="20003"/>
                    </a:ext>
                  </a:extLst>
                </a:gridCol>
              </a:tblGrid>
              <a:tr h="777425">
                <a:tc>
                  <a:txBody>
                    <a:bodyPr/>
                    <a:lstStyle/>
                    <a:p>
                      <a:pPr algn="ctr"/>
                      <a:r>
                        <a:rPr lang="en-US" sz="28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Estimated</a:t>
                      </a:r>
                      <a:r>
                        <a:rPr lang="en-US" sz="2800" b="1" baseline="0" dirty="0">
                          <a:latin typeface="Arial" pitchFamily="34" charset="0"/>
                          <a:cs typeface="Arial" pitchFamily="34" charset="0"/>
                        </a:rPr>
                        <a:t> average blood sugar (mg/</a:t>
                      </a:r>
                      <a:r>
                        <a:rPr lang="en-US" sz="2800" b="1" baseline="0" dirty="0" err="1">
                          <a:latin typeface="Arial" pitchFamily="34" charset="0"/>
                          <a:cs typeface="Arial" pitchFamily="34" charset="0"/>
                        </a:rPr>
                        <a:t>dL</a:t>
                      </a:r>
                      <a:r>
                        <a:rPr lang="en-US" sz="2800" b="1" baseline="0" dirty="0">
                          <a:latin typeface="Arial" pitchFamily="34" charset="0"/>
                          <a:cs typeface="Arial" pitchFamily="34" charset="0"/>
                        </a:rPr>
                        <a:t>)</a:t>
                      </a:r>
                      <a:endParaRPr lang="en-US" sz="2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Some</a:t>
                      </a:r>
                      <a:r>
                        <a:rPr lang="en-US" sz="2800" b="1" baseline="0" dirty="0">
                          <a:latin typeface="Arial" pitchFamily="34" charset="0"/>
                          <a:cs typeface="Arial" pitchFamily="34" charset="0"/>
                        </a:rPr>
                        <a:t> other data constraint</a:t>
                      </a:r>
                      <a:endParaRPr lang="en-US" sz="2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3200" dirty="0">
                          <a:latin typeface="Arial" pitchFamily="34" charset="0"/>
                          <a:cs typeface="Arial" pitchFamily="34" charset="0"/>
                        </a:rPr>
                        <a:t>Time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solidFill>
                            <a:srgbClr val="FF0000"/>
                          </a:solidFill>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 month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Clear</a:t>
                      </a:r>
                      <a:r>
                        <a:rPr lang="en-US" sz="3200" baseline="0" dirty="0">
                          <a:latin typeface="Arial" pitchFamily="34" charset="0"/>
                          <a:cs typeface="Arial" pitchFamily="34" charset="0"/>
                        </a:rPr>
                        <a:t> liquid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solidFill>
                            <a:srgbClr val="0070C0"/>
                          </a:solidFill>
                          <a:latin typeface="Arial" pitchFamily="34" charset="0"/>
                          <a:cs typeface="Arial" pitchFamily="34" charset="0"/>
                        </a:rPr>
                        <a:t>326</a:t>
                      </a:r>
                      <a:r>
                        <a:rPr lang="en-US" sz="3200" baseline="0" dirty="0">
                          <a:solidFill>
                            <a:schemeClr val="accent2"/>
                          </a:solidFill>
                          <a:latin typeface="Arial" pitchFamily="34" charset="0"/>
                          <a:cs typeface="Arial" pitchFamily="34" charset="0"/>
                        </a:rPr>
                        <a:t> </a:t>
                      </a:r>
                      <a:endParaRPr lang="en-US" sz="3200"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a:t>
                      </a:r>
                      <a:r>
                        <a:rPr lang="en-US" sz="3200" baseline="0" dirty="0">
                          <a:latin typeface="Arial" pitchFamily="34" charset="0"/>
                          <a:cs typeface="Arial" pitchFamily="34" charset="0"/>
                        </a:rPr>
                        <a:t> carbohydrate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154</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References</a:t>
            </a:r>
          </a:p>
        </p:txBody>
      </p:sp>
      <p:sp>
        <p:nvSpPr>
          <p:cNvPr id="412" name="Rectangle 575"/>
          <p:cNvSpPr>
            <a:spLocks noChangeArrowheads="1"/>
          </p:cNvSpPr>
          <p:nvPr/>
        </p:nvSpPr>
        <p:spPr bwMode="auto">
          <a:xfrm>
            <a:off x="22485399" y="28262282"/>
            <a:ext cx="9906000" cy="2862322"/>
          </a:xfrm>
          <a:prstGeom prst="rect">
            <a:avLst/>
          </a:prstGeom>
          <a:noFill/>
          <a:ln w="9525">
            <a:noFill/>
            <a:miter lim="800000"/>
            <a:headEnd/>
            <a:tailEnd/>
          </a:ln>
        </p:spPr>
        <p:txBody>
          <a:bodyPr wrap="square">
            <a:spAutoFit/>
          </a:bodyPr>
          <a:lstStyle/>
          <a:p>
            <a:r>
              <a:rPr lang="en-US" sz="3600" b="1" dirty="0">
                <a:solidFill>
                  <a:srgbClr val="000000"/>
                </a:solidFill>
                <a:latin typeface="Arial" pitchFamily="34" charset="0"/>
                <a:cs typeface="Arial" pitchFamily="34" charset="0"/>
              </a:rPr>
              <a:t>Figure 3.  Title of this graph.  </a:t>
            </a:r>
            <a:r>
              <a:rPr lang="en-US" sz="3600" dirty="0">
                <a:solidFill>
                  <a:srgbClr val="000000"/>
                </a:solidFill>
                <a:latin typeface="Arial" pitchFamily="34" charset="0"/>
                <a:cs typeface="Arial" pitchFamily="34" charset="0"/>
              </a:rPr>
              <a:t>This graph was made in Excel and then copied into the poster PowerPoint.  Most of the features can be edited directly here (Chart tools).  It is usually helpful to have a title on your graphs.</a:t>
            </a:r>
            <a:endParaRPr lang="en-US" sz="36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11980232"/>
            <a:ext cx="117269" cy="20404768"/>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10889419" y="27520374"/>
            <a:ext cx="10789919" cy="2554545"/>
          </a:xfrm>
          <a:prstGeom prst="rect">
            <a:avLst/>
          </a:prstGeom>
          <a:noFill/>
          <a:ln w="9525">
            <a:noFill/>
            <a:miter lim="800000"/>
            <a:headEnd/>
            <a:tailEnd/>
          </a:ln>
        </p:spPr>
        <p:txBody>
          <a:bodyPr wrap="square">
            <a:spAutoFit/>
          </a:bodyPr>
          <a:lstStyle/>
          <a:p>
            <a:pPr defTabSz="5121275"/>
            <a:r>
              <a:rPr lang="en-US" sz="4000" b="1" dirty="0">
                <a:latin typeface="Arial" pitchFamily="34" charset="0"/>
                <a:cs typeface="Arial" pitchFamily="34" charset="0"/>
              </a:rPr>
              <a:t>Figure 2. Example of a picture file</a:t>
            </a:r>
            <a:r>
              <a:rPr lang="en-US" sz="4000" dirty="0">
                <a:latin typeface="Arial" pitchFamily="34" charset="0"/>
                <a:cs typeface="Arial" pitchFamily="34" charset="0"/>
              </a:rPr>
              <a:t>.  Ideally this would be a picture of something important for your case. Try to use images that are at least 300 dpi</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2133600" y="5791200"/>
            <a:ext cx="363272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Introduction </a:t>
            </a:r>
          </a:p>
        </p:txBody>
      </p:sp>
      <p:sp>
        <p:nvSpPr>
          <p:cNvPr id="419" name="Rectangle 418"/>
          <p:cNvSpPr/>
          <p:nvPr/>
        </p:nvSpPr>
        <p:spPr>
          <a:xfrm>
            <a:off x="20019787" y="5745268"/>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1" name="Rectangle 420"/>
          <p:cNvSpPr/>
          <p:nvPr/>
        </p:nvSpPr>
        <p:spPr>
          <a:xfrm>
            <a:off x="36652200" y="5791200"/>
            <a:ext cx="3571812"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Conclusions</a:t>
            </a:r>
          </a:p>
        </p:txBody>
      </p:sp>
      <p:sp>
        <p:nvSpPr>
          <p:cNvPr id="422" name="TextBox 15"/>
          <p:cNvSpPr txBox="1">
            <a:spLocks noChangeArrowheads="1"/>
          </p:cNvSpPr>
          <p:nvPr/>
        </p:nvSpPr>
        <p:spPr bwMode="auto">
          <a:xfrm>
            <a:off x="33832800" y="7391400"/>
            <a:ext cx="9296400" cy="8956298"/>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interpret findings. </a:t>
            </a:r>
          </a:p>
          <a:p>
            <a:pPr marL="571500" indent="-571500">
              <a:buFont typeface="Arial" pitchFamily="34" charset="0"/>
              <a:buChar char="•"/>
            </a:pPr>
            <a:r>
              <a:rPr lang="en-US" sz="3600" dirty="0">
                <a:latin typeface="Arial" pitchFamily="34" charset="0"/>
                <a:cs typeface="Arial" pitchFamily="34" charset="0"/>
              </a:rPr>
              <a:t>Prevalence and incidence data might be included here.</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437834"/>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Discussion</a:t>
            </a:r>
          </a:p>
        </p:txBody>
      </p:sp>
      <p:sp>
        <p:nvSpPr>
          <p:cNvPr id="428" name="TextBox 15"/>
          <p:cNvSpPr txBox="1">
            <a:spLocks noChangeArrowheads="1"/>
          </p:cNvSpPr>
          <p:nvPr/>
        </p:nvSpPr>
        <p:spPr bwMode="auto">
          <a:xfrm>
            <a:off x="33435758" y="19265207"/>
            <a:ext cx="9601200" cy="4524315"/>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Provide 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 such as limits to your literature review, geographical distribution, etc.  </a:t>
            </a:r>
          </a:p>
          <a:p>
            <a:pPr marL="457200" indent="-457200">
              <a:buFont typeface="Arial" pitchFamily="34" charset="0"/>
              <a:buChar char="•"/>
            </a:pPr>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575873" y="17682702"/>
            <a:ext cx="10134600" cy="2554545"/>
          </a:xfrm>
          <a:prstGeom prst="rect">
            <a:avLst/>
          </a:prstGeom>
          <a:noFill/>
          <a:ln w="9525">
            <a:noFill/>
            <a:miter lim="800000"/>
            <a:headEnd/>
            <a:tailEnd/>
          </a:ln>
        </p:spPr>
        <p:txBody>
          <a:bodyPr wrap="square">
            <a:spAutoFit/>
          </a:bodyPr>
          <a:lstStyle/>
          <a:p>
            <a:r>
              <a:rPr lang="en-US" sz="3200" b="1" dirty="0">
                <a:solidFill>
                  <a:srgbClr val="000000"/>
                </a:solidFill>
                <a:latin typeface="Arial" pitchFamily="34" charset="0"/>
                <a:cs typeface="Arial" pitchFamily="34" charset="0"/>
              </a:rPr>
              <a:t>Table 1.  Laboratory data.  </a:t>
            </a:r>
            <a:r>
              <a:rPr lang="en-US" sz="32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You can highlight specific items with shading or colored text.  </a:t>
            </a:r>
            <a:endParaRPr lang="en-US" sz="32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3890751502"/>
              </p:ext>
            </p:extLst>
          </p:nvPr>
        </p:nvGraphicFramePr>
        <p:xfrm>
          <a:off x="22532331" y="21556682"/>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11845" y="11400591"/>
            <a:ext cx="10744200" cy="8094524"/>
          </a:xfrm>
          <a:prstGeom prst="rect">
            <a:avLst/>
          </a:prstGeom>
          <a:noFill/>
        </p:spPr>
        <p:txBody>
          <a:bodyPr wrap="square" rtlCol="0">
            <a:spAutoFit/>
          </a:bodyPr>
          <a:lstStyle/>
          <a:p>
            <a:r>
              <a:rPr lang="en-US" sz="4000" b="1" dirty="0">
                <a:latin typeface="Arial" pitchFamily="34" charset="0"/>
                <a:cs typeface="Arial" pitchFamily="34" charset="0"/>
              </a:rPr>
              <a:t>Figure 1</a:t>
            </a:r>
            <a:r>
              <a:rPr lang="en-US" sz="4000" dirty="0">
                <a:latin typeface="Arial" pitchFamily="34" charset="0"/>
                <a:cs typeface="Arial" pitchFamily="34" charset="0"/>
              </a:rPr>
              <a:t>.  Chronological order is a good way to present case information</a:t>
            </a:r>
          </a:p>
          <a:p>
            <a:pPr marL="457200" indent="-457200">
              <a:buFont typeface="Arial" pitchFamily="34" charset="0"/>
              <a:buChar char="•"/>
            </a:pPr>
            <a:r>
              <a:rPr lang="en-US" sz="4000" dirty="0">
                <a:latin typeface="Arial" pitchFamily="34" charset="0"/>
                <a:cs typeface="Arial" pitchFamily="34" charset="0"/>
              </a:rPr>
              <a:t>In this section, include what the reader needs to understand in order to understand the base.</a:t>
            </a:r>
          </a:p>
          <a:p>
            <a:pPr marL="457200" indent="-457200">
              <a:buFont typeface="Arial" pitchFamily="34" charset="0"/>
              <a:buChar char="•"/>
            </a:pPr>
            <a:r>
              <a:rPr lang="en-US" sz="4000" b="1" dirty="0">
                <a:solidFill>
                  <a:srgbClr val="FF0000"/>
                </a:solidFill>
                <a:latin typeface="Arial" pitchFamily="34" charset="0"/>
                <a:cs typeface="Arial" pitchFamily="34" charset="0"/>
              </a:rPr>
              <a:t>DO NOT use full dates</a:t>
            </a:r>
            <a:r>
              <a:rPr lang="en-US" sz="4000" dirty="0">
                <a:latin typeface="Arial" pitchFamily="34" charset="0"/>
                <a:cs typeface="Arial" pitchFamily="34" charset="0"/>
              </a:rPr>
              <a:t>– generally use time 0 and then relate back.  </a:t>
            </a:r>
          </a:p>
          <a:p>
            <a:pPr marL="457200" indent="-457200">
              <a:buFont typeface="Arial" pitchFamily="34" charset="0"/>
              <a:buChar char="•"/>
            </a:pPr>
            <a:r>
              <a:rPr lang="en-US" sz="4000" dirty="0">
                <a:latin typeface="Arial" pitchFamily="34" charset="0"/>
                <a:cs typeface="Arial" pitchFamily="34" charset="0"/>
              </a:rPr>
              <a:t>Provide only those tests and lab results that are relevant to the understanding of this case.  This may include both positive and negative results. </a:t>
            </a:r>
          </a:p>
          <a:p>
            <a:endParaRPr lang="en-US" sz="4000" b="1" dirty="0">
              <a:latin typeface="Arial" pitchFamily="34" charset="0"/>
              <a:cs typeface="Arial" pitchFamily="34" charset="0"/>
            </a:endParaRPr>
          </a:p>
          <a:p>
            <a:r>
              <a:rPr lang="en-US" sz="4000" dirty="0">
                <a:latin typeface="Arial" pitchFamily="34" charset="0"/>
                <a:cs typeface="Arial" pitchFamily="34" charset="0"/>
              </a:rPr>
              <a:t>.</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062103"/>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The departments, clinical affiliations, or individuals not included as authors should go here.</a:t>
            </a:r>
          </a:p>
          <a:p>
            <a:r>
              <a:rPr lang="en-US" sz="3200" dirty="0">
                <a:latin typeface="Arial" pitchFamily="34" charset="0"/>
                <a:cs typeface="Arial" pitchFamily="34" charset="0"/>
              </a:rPr>
              <a:t>Any funding sources, (grants, sponsors, etc.)</a:t>
            </a:r>
          </a:p>
          <a:p>
            <a:r>
              <a:rPr lang="en-US" sz="3200" dirty="0">
                <a:latin typeface="Arial" pitchFamily="34" charset="0"/>
                <a:cs typeface="Arial" pitchFamily="34" charset="0"/>
              </a:rPr>
              <a:t>Patient consent obtained by the authors.  </a:t>
            </a:r>
          </a:p>
        </p:txBody>
      </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6224" y="756296"/>
            <a:ext cx="7149176" cy="4500536"/>
          </a:xfrm>
          <a:prstGeom prst="rect">
            <a:avLst/>
          </a:prstGeom>
        </p:spPr>
      </p:pic>
      <p:cxnSp>
        <p:nvCxnSpPr>
          <p:cNvPr id="13" name="Straight Connector 12"/>
          <p:cNvCxnSpPr/>
          <p:nvPr/>
        </p:nvCxnSpPr>
        <p:spPr>
          <a:xfrm>
            <a:off x="11690568" y="9982200"/>
            <a:ext cx="198395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268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497619" y="7364537"/>
            <a:ext cx="2228026" cy="1446550"/>
          </a:xfrm>
          <a:prstGeom prst="rect">
            <a:avLst/>
          </a:prstGeom>
          <a:noFill/>
        </p:spPr>
        <p:txBody>
          <a:bodyPr wrap="square" rtlCol="0">
            <a:spAutoFit/>
          </a:bodyPr>
          <a:lstStyle/>
          <a:p>
            <a:r>
              <a:rPr lang="en-US" sz="4400" dirty="0"/>
              <a:t>Acute injury</a:t>
            </a:r>
          </a:p>
        </p:txBody>
      </p:sp>
      <p:cxnSp>
        <p:nvCxnSpPr>
          <p:cNvPr id="41" name="Straight Connector 40"/>
          <p:cNvCxnSpPr/>
          <p:nvPr/>
        </p:nvCxnSpPr>
        <p:spPr>
          <a:xfrm>
            <a:off x="14478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9926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0650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5146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530071"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0060881" y="6929437"/>
            <a:ext cx="3075101" cy="2123658"/>
          </a:xfrm>
          <a:prstGeom prst="rect">
            <a:avLst/>
          </a:prstGeom>
          <a:noFill/>
        </p:spPr>
        <p:txBody>
          <a:bodyPr wrap="square" rtlCol="0">
            <a:spAutoFit/>
          </a:bodyPr>
          <a:lstStyle/>
          <a:p>
            <a:r>
              <a:rPr lang="en-US" sz="4400" dirty="0"/>
              <a:t>Discharge</a:t>
            </a:r>
          </a:p>
          <a:p>
            <a:r>
              <a:rPr lang="en-US" sz="4400" dirty="0"/>
              <a:t>(8 weeks after injury)</a:t>
            </a:r>
          </a:p>
        </p:txBody>
      </p:sp>
      <p:sp>
        <p:nvSpPr>
          <p:cNvPr id="47" name="TextBox 46"/>
          <p:cNvSpPr txBox="1"/>
          <p:nvPr/>
        </p:nvSpPr>
        <p:spPr>
          <a:xfrm>
            <a:off x="19897844" y="6962865"/>
            <a:ext cx="3047999" cy="2123658"/>
          </a:xfrm>
          <a:prstGeom prst="rect">
            <a:avLst/>
          </a:prstGeom>
          <a:noFill/>
        </p:spPr>
        <p:txBody>
          <a:bodyPr wrap="square" rtlCol="0">
            <a:spAutoFit/>
          </a:bodyPr>
          <a:lstStyle/>
          <a:p>
            <a:r>
              <a:rPr lang="en-US" sz="4400" dirty="0"/>
              <a:t>Surgery</a:t>
            </a:r>
          </a:p>
          <a:p>
            <a:r>
              <a:rPr lang="en-US" sz="4400" dirty="0"/>
              <a:t>(6 weeks after injury)</a:t>
            </a:r>
          </a:p>
        </p:txBody>
      </p:sp>
      <p:sp>
        <p:nvSpPr>
          <p:cNvPr id="6" name="TextBox 5">
            <a:extLst>
              <a:ext uri="{FF2B5EF4-FFF2-40B4-BE49-F238E27FC236}">
                <a16:creationId xmlns:a16="http://schemas.microsoft.com/office/drawing/2014/main" id="{3E5E32B9-DCE3-45B7-EBCD-B268EA88F411}"/>
              </a:ext>
            </a:extLst>
          </p:cNvPr>
          <p:cNvSpPr txBox="1"/>
          <p:nvPr/>
        </p:nvSpPr>
        <p:spPr>
          <a:xfrm>
            <a:off x="23365001" y="16170293"/>
            <a:ext cx="8746625" cy="1323439"/>
          </a:xfrm>
          <a:prstGeom prst="rect">
            <a:avLst/>
          </a:prstGeom>
          <a:noFill/>
        </p:spPr>
        <p:txBody>
          <a:bodyPr wrap="none" rtlCol="0">
            <a:spAutoFit/>
          </a:bodyPr>
          <a:lstStyle/>
          <a:p>
            <a:r>
              <a:rPr lang="en-US" sz="8000" dirty="0">
                <a:solidFill>
                  <a:srgbClr val="FF0000"/>
                </a:solidFill>
              </a:rPr>
              <a:t>Do not use full dates</a:t>
            </a:r>
          </a:p>
        </p:txBody>
      </p:sp>
      <p:pic>
        <p:nvPicPr>
          <p:cNvPr id="18" name="Picture 17">
            <a:extLst>
              <a:ext uri="{FF2B5EF4-FFF2-40B4-BE49-F238E27FC236}">
                <a16:creationId xmlns:a16="http://schemas.microsoft.com/office/drawing/2014/main" id="{956BB00C-61C3-B5D8-6212-425EE7A61140}"/>
              </a:ext>
            </a:extLst>
          </p:cNvPr>
          <p:cNvPicPr>
            <a:picLocks noChangeAspect="1"/>
          </p:cNvPicPr>
          <p:nvPr/>
        </p:nvPicPr>
        <p:blipFill>
          <a:blip r:embed="rId5"/>
          <a:stretch>
            <a:fillRect/>
          </a:stretch>
        </p:blipFill>
        <p:spPr>
          <a:xfrm>
            <a:off x="11130516" y="18415037"/>
            <a:ext cx="10058400" cy="8808542"/>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884</Words>
  <Application>Microsoft Office PowerPoint</Application>
  <PresentationFormat>Custom</PresentationFormat>
  <Paragraphs>94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Hamrick, Terri</cp:lastModifiedBy>
  <cp:revision>47</cp:revision>
  <cp:lastPrinted>2016-04-04T16:18:20Z</cp:lastPrinted>
  <dcterms:created xsi:type="dcterms:W3CDTF">2016-03-29T23:22:40Z</dcterms:created>
  <dcterms:modified xsi:type="dcterms:W3CDTF">2023-02-20T20:07:04Z</dcterms:modified>
</cp:coreProperties>
</file>