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7010400" cy="92964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2" d="100"/>
          <a:sy n="22" d="100"/>
        </p:scale>
        <p:origin x="1770" y="102"/>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hamrick\Documents\NCSU\old%20data%20excel%20sheets\ASM%20data.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b="1"/>
            </a:pPr>
            <a:r>
              <a:rPr lang="en-US" b="1" dirty="0"/>
              <a:t>Measured</a:t>
            </a:r>
            <a:r>
              <a:rPr lang="en-US" b="1" baseline="0" dirty="0"/>
              <a:t> parameters</a:t>
            </a:r>
            <a:endParaRPr lang="en-US" b="1" dirty="0"/>
          </a:p>
        </c:rich>
      </c:tx>
      <c:layout>
        <c:manualLayout>
          <c:xMode val="edge"/>
          <c:yMode val="edge"/>
          <c:x val="0.12123820400312556"/>
          <c:y val="1.0535912578235412E-2"/>
        </c:manualLayout>
      </c:layout>
      <c:overlay val="0"/>
      <c:spPr>
        <a:noFill/>
        <a:ln w="25400">
          <a:noFill/>
        </a:ln>
      </c:spPr>
    </c:title>
    <c:autoTitleDeleted val="0"/>
    <c:plotArea>
      <c:layout>
        <c:manualLayout>
          <c:layoutTarget val="inner"/>
          <c:xMode val="edge"/>
          <c:yMode val="edge"/>
          <c:x val="0.15398738557915978"/>
          <c:y val="0.12920322692104008"/>
          <c:w val="0.76911903187674058"/>
          <c:h val="0.72095400621940364"/>
        </c:manualLayout>
      </c:layout>
      <c:scatterChart>
        <c:scatterStyle val="lineMarker"/>
        <c:varyColors val="0"/>
        <c:ser>
          <c:idx val="0"/>
          <c:order val="0"/>
          <c:tx>
            <c:strRef>
              <c:f>'Nov 5'!$A$21:$B$21</c:f>
              <c:strCache>
                <c:ptCount val="1"/>
                <c:pt idx="0">
                  <c:v>A lambda fimH+</c:v>
                </c:pt>
              </c:strCache>
            </c:strRef>
          </c:tx>
          <c:spPr>
            <a:ln w="57150">
              <a:solidFill>
                <a:srgbClr val="FF0000"/>
              </a:solidFill>
              <a:prstDash val="solid"/>
            </a:ln>
          </c:spPr>
          <c:marker>
            <c:symbol val="diamond"/>
            <c:size val="5"/>
            <c:spPr>
              <a:solidFill>
                <a:srgbClr val="000080"/>
              </a:solidFill>
              <a:ln w="57150">
                <a:solidFill>
                  <a:srgbClr val="FF000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5'!$C$21:$J$21</c:f>
              <c:numCache>
                <c:formatCode>0.0</c:formatCode>
                <c:ptCount val="8"/>
                <c:pt idx="0">
                  <c:v>100</c:v>
                </c:pt>
                <c:pt idx="1">
                  <c:v>38.444444444444443</c:v>
                </c:pt>
                <c:pt idx="2">
                  <c:v>47.111111111111107</c:v>
                </c:pt>
                <c:pt idx="3">
                  <c:v>37.111111111111114</c:v>
                </c:pt>
                <c:pt idx="4">
                  <c:v>21.777777777777775</c:v>
                </c:pt>
                <c:pt idx="5">
                  <c:v>17.555555555555554</c:v>
                </c:pt>
                <c:pt idx="6">
                  <c:v>18.222222222222221</c:v>
                </c:pt>
                <c:pt idx="7">
                  <c:v>44.444444444444443</c:v>
                </c:pt>
              </c:numCache>
            </c:numRef>
          </c:yVal>
          <c:smooth val="0"/>
          <c:extLst>
            <c:ext xmlns:c16="http://schemas.microsoft.com/office/drawing/2014/chart" uri="{C3380CC4-5D6E-409C-BE32-E72D297353CC}">
              <c16:uniqueId val="{00000000-B9BF-4372-8E78-8F51FFC500E2}"/>
            </c:ext>
          </c:extLst>
        </c:ser>
        <c:ser>
          <c:idx val="1"/>
          <c:order val="1"/>
          <c:tx>
            <c:strRef>
              <c:f>'Nov 5'!$A$22:$B$22</c:f>
              <c:strCache>
                <c:ptCount val="1"/>
                <c:pt idx="0">
                  <c:v>A lambda fimH-</c:v>
                </c:pt>
              </c:strCache>
            </c:strRef>
          </c:tx>
          <c:spPr>
            <a:ln w="57150">
              <a:solidFill>
                <a:srgbClr val="FF00FF"/>
              </a:solidFill>
              <a:prstDash val="solid"/>
            </a:ln>
          </c:spPr>
          <c:marker>
            <c:symbol val="square"/>
            <c:size val="5"/>
            <c:spPr>
              <a:solidFill>
                <a:srgbClr val="FF00FF"/>
              </a:solidFill>
              <a:ln w="57150">
                <a:solidFill>
                  <a:srgbClr val="FF00FF"/>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5'!$C$22:$J$22</c:f>
              <c:numCache>
                <c:formatCode>0.0</c:formatCode>
                <c:ptCount val="8"/>
                <c:pt idx="0">
                  <c:v>100</c:v>
                </c:pt>
                <c:pt idx="1">
                  <c:v>25.925925925925924</c:v>
                </c:pt>
                <c:pt idx="2">
                  <c:v>24.444444444444443</c:v>
                </c:pt>
                <c:pt idx="3">
                  <c:v>10.74074074074074</c:v>
                </c:pt>
                <c:pt idx="4">
                  <c:v>7.0370370370370372</c:v>
                </c:pt>
                <c:pt idx="5">
                  <c:v>7.4074074074074066</c:v>
                </c:pt>
                <c:pt idx="6">
                  <c:v>14.074074074074074</c:v>
                </c:pt>
                <c:pt idx="7">
                  <c:v>39.25925925925926</c:v>
                </c:pt>
              </c:numCache>
            </c:numRef>
          </c:yVal>
          <c:smooth val="0"/>
          <c:extLst>
            <c:ext xmlns:c16="http://schemas.microsoft.com/office/drawing/2014/chart" uri="{C3380CC4-5D6E-409C-BE32-E72D297353CC}">
              <c16:uniqueId val="{00000001-B9BF-4372-8E78-8F51FFC500E2}"/>
            </c:ext>
          </c:extLst>
        </c:ser>
        <c:ser>
          <c:idx val="2"/>
          <c:order val="2"/>
          <c:tx>
            <c:strRef>
              <c:f>'Nov 5'!$A$23:$B$23</c:f>
              <c:strCache>
                <c:ptCount val="1"/>
                <c:pt idx="0">
                  <c:v>B gentamicin fimH+</c:v>
                </c:pt>
              </c:strCache>
            </c:strRef>
          </c:tx>
          <c:spPr>
            <a:ln w="57150">
              <a:solidFill>
                <a:srgbClr val="00B050"/>
              </a:solidFill>
              <a:prstDash val="solid"/>
            </a:ln>
          </c:spPr>
          <c:marker>
            <c:symbol val="triangle"/>
            <c:size val="5"/>
            <c:spPr>
              <a:solidFill>
                <a:srgbClr val="FFFF00"/>
              </a:solidFill>
              <a:ln w="57150">
                <a:solidFill>
                  <a:srgbClr val="00B05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5'!$C$23:$J$23</c:f>
              <c:numCache>
                <c:formatCode>0.0</c:formatCode>
                <c:ptCount val="8"/>
                <c:pt idx="0">
                  <c:v>100</c:v>
                </c:pt>
                <c:pt idx="1">
                  <c:v>72.131147540983605</c:v>
                </c:pt>
                <c:pt idx="2">
                  <c:v>28.852459016393446</c:v>
                </c:pt>
                <c:pt idx="3">
                  <c:v>25.409836065573771</c:v>
                </c:pt>
                <c:pt idx="4">
                  <c:v>16.721311475409838</c:v>
                </c:pt>
                <c:pt idx="5">
                  <c:v>12.950819672131148</c:v>
                </c:pt>
                <c:pt idx="6">
                  <c:v>6.0655737704918034</c:v>
                </c:pt>
                <c:pt idx="7">
                  <c:v>3.5081967213114753</c:v>
                </c:pt>
              </c:numCache>
            </c:numRef>
          </c:yVal>
          <c:smooth val="0"/>
          <c:extLst>
            <c:ext xmlns:c16="http://schemas.microsoft.com/office/drawing/2014/chart" uri="{C3380CC4-5D6E-409C-BE32-E72D297353CC}">
              <c16:uniqueId val="{00000002-B9BF-4372-8E78-8F51FFC500E2}"/>
            </c:ext>
          </c:extLst>
        </c:ser>
        <c:ser>
          <c:idx val="3"/>
          <c:order val="3"/>
          <c:tx>
            <c:strRef>
              <c:f>'Nov 5'!$A$24:$B$24</c:f>
              <c:strCache>
                <c:ptCount val="1"/>
                <c:pt idx="0">
                  <c:v>B gentamicin fimH-</c:v>
                </c:pt>
              </c:strCache>
            </c:strRef>
          </c:tx>
          <c:spPr>
            <a:ln w="57150">
              <a:solidFill>
                <a:srgbClr val="00B0F0"/>
              </a:solidFill>
              <a:prstDash val="solid"/>
            </a:ln>
          </c:spPr>
          <c:marker>
            <c:symbol val="x"/>
            <c:size val="5"/>
            <c:spPr>
              <a:noFill/>
              <a:ln w="57150">
                <a:solidFill>
                  <a:srgbClr val="00B0F0"/>
                </a:solidFill>
                <a:prstDash val="solid"/>
              </a:ln>
            </c:spPr>
          </c:marker>
          <c:xVal>
            <c:numRef>
              <c:f>'Nov 5'!$C$20:$J$20</c:f>
              <c:numCache>
                <c:formatCode>h:mm</c:formatCode>
                <c:ptCount val="8"/>
                <c:pt idx="0">
                  <c:v>0</c:v>
                </c:pt>
                <c:pt idx="1">
                  <c:v>2.222222222222231E-2</c:v>
                </c:pt>
                <c:pt idx="2">
                  <c:v>5.1388888888888984E-2</c:v>
                </c:pt>
                <c:pt idx="3">
                  <c:v>7.3611111111111127E-2</c:v>
                </c:pt>
                <c:pt idx="4">
                  <c:v>0.10138888888888892</c:v>
                </c:pt>
                <c:pt idx="5">
                  <c:v>0.12222222222222229</c:v>
                </c:pt>
                <c:pt idx="6">
                  <c:v>0.16805555555555568</c:v>
                </c:pt>
                <c:pt idx="7">
                  <c:v>0.2194444444444445</c:v>
                </c:pt>
              </c:numCache>
            </c:numRef>
          </c:xVal>
          <c:yVal>
            <c:numRef>
              <c:f>'Nov 5'!$C$24:$J$24</c:f>
              <c:numCache>
                <c:formatCode>0.0</c:formatCode>
                <c:ptCount val="8"/>
                <c:pt idx="0">
                  <c:v>100</c:v>
                </c:pt>
                <c:pt idx="1">
                  <c:v>66.666666666666657</c:v>
                </c:pt>
                <c:pt idx="2">
                  <c:v>23.333333333333332</c:v>
                </c:pt>
                <c:pt idx="3">
                  <c:v>20</c:v>
                </c:pt>
                <c:pt idx="4">
                  <c:v>10.303030303030303</c:v>
                </c:pt>
                <c:pt idx="5">
                  <c:v>12.424242424242424</c:v>
                </c:pt>
                <c:pt idx="6">
                  <c:v>4.8484848484848486</c:v>
                </c:pt>
                <c:pt idx="7">
                  <c:v>1.0909090909090911</c:v>
                </c:pt>
              </c:numCache>
            </c:numRef>
          </c:yVal>
          <c:smooth val="0"/>
          <c:extLst>
            <c:ext xmlns:c16="http://schemas.microsoft.com/office/drawing/2014/chart" uri="{C3380CC4-5D6E-409C-BE32-E72D297353CC}">
              <c16:uniqueId val="{00000003-B9BF-4372-8E78-8F51FFC500E2}"/>
            </c:ext>
          </c:extLst>
        </c:ser>
        <c:dLbls>
          <c:showLegendKey val="0"/>
          <c:showVal val="0"/>
          <c:showCatName val="0"/>
          <c:showSerName val="0"/>
          <c:showPercent val="0"/>
          <c:showBubbleSize val="0"/>
        </c:dLbls>
        <c:axId val="97815360"/>
        <c:axId val="97815936"/>
      </c:scatterChart>
      <c:valAx>
        <c:axId val="97815360"/>
        <c:scaling>
          <c:orientation val="minMax"/>
        </c:scaling>
        <c:delete val="0"/>
        <c:axPos val="b"/>
        <c:title>
          <c:tx>
            <c:rich>
              <a:bodyPr/>
              <a:lstStyle/>
              <a:p>
                <a:pPr>
                  <a:defRPr/>
                </a:pPr>
                <a:r>
                  <a:rPr lang="en-US"/>
                  <a:t>Time (hrs)</a:t>
                </a:r>
              </a:p>
            </c:rich>
          </c:tx>
          <c:overlay val="0"/>
        </c:title>
        <c:numFmt formatCode="h:mm" sourceLinked="1"/>
        <c:majorTickMark val="out"/>
        <c:minorTickMark val="none"/>
        <c:tickLblPos val="nextTo"/>
        <c:spPr>
          <a:ln w="3175">
            <a:solidFill>
              <a:srgbClr val="000000"/>
            </a:solidFill>
            <a:prstDash val="solid"/>
          </a:ln>
        </c:spPr>
        <c:txPr>
          <a:bodyPr rot="0" vert="horz"/>
          <a:lstStyle/>
          <a:p>
            <a:pPr>
              <a:defRPr/>
            </a:pPr>
            <a:endParaRPr lang="en-US"/>
          </a:p>
        </c:txPr>
        <c:crossAx val="97815936"/>
        <c:crosses val="autoZero"/>
        <c:crossBetween val="midCat"/>
      </c:valAx>
      <c:valAx>
        <c:axId val="97815936"/>
        <c:scaling>
          <c:orientation val="minMax"/>
        </c:scaling>
        <c:delete val="0"/>
        <c:axPos val="l"/>
        <c:majorGridlines>
          <c:spPr>
            <a:ln w="3175">
              <a:solidFill>
                <a:srgbClr val="000000"/>
              </a:solidFill>
              <a:prstDash val="solid"/>
            </a:ln>
          </c:spPr>
        </c:majorGridlines>
        <c:title>
          <c:tx>
            <c:rich>
              <a:bodyPr rot="-5400000" vert="horz"/>
              <a:lstStyle/>
              <a:p>
                <a:pPr>
                  <a:defRPr/>
                </a:pPr>
                <a:r>
                  <a:rPr lang="en-US" dirty="0"/>
                  <a:t>Percent survived</a:t>
                </a:r>
              </a:p>
            </c:rich>
          </c:tx>
          <c:overlay val="0"/>
        </c:title>
        <c:numFmt formatCode="0.0" sourceLinked="1"/>
        <c:majorTickMark val="out"/>
        <c:minorTickMark val="none"/>
        <c:tickLblPos val="nextTo"/>
        <c:spPr>
          <a:ln w="3175">
            <a:solidFill>
              <a:srgbClr val="000000"/>
            </a:solidFill>
            <a:prstDash val="solid"/>
          </a:ln>
        </c:spPr>
        <c:txPr>
          <a:bodyPr rot="0" vert="horz"/>
          <a:lstStyle/>
          <a:p>
            <a:pPr>
              <a:defRPr/>
            </a:pPr>
            <a:endParaRPr lang="en-US"/>
          </a:p>
        </c:txPr>
        <c:crossAx val="97815360"/>
        <c:crosses val="autoZero"/>
        <c:crossBetween val="midCat"/>
      </c:valAx>
      <c:spPr>
        <a:solidFill>
          <a:srgbClr val="FFFFFF"/>
        </a:solidFill>
        <a:ln w="12700">
          <a:solidFill>
            <a:srgbClr val="808080"/>
          </a:solidFill>
          <a:prstDash val="solid"/>
        </a:ln>
      </c:spPr>
    </c:plotArea>
    <c:legend>
      <c:legendPos val="r"/>
      <c:layout>
        <c:manualLayout>
          <c:xMode val="edge"/>
          <c:yMode val="edge"/>
          <c:x val="0.64072599226623395"/>
          <c:y val="0.10462686755501716"/>
          <c:w val="0.3079747711583195"/>
          <c:h val="0.22164168180900462"/>
        </c:manualLayout>
      </c:layout>
      <c:overlay val="0"/>
      <c:spPr>
        <a:solidFill>
          <a:srgbClr val="FFFFFF"/>
        </a:solidFill>
        <a:ln w="3175">
          <a:solidFill>
            <a:srgbClr val="000000"/>
          </a:solidFill>
          <a:prstDash val="solid"/>
        </a:ln>
      </c:spPr>
      <c:txPr>
        <a:bodyPr/>
        <a:lstStyle/>
        <a:p>
          <a:pPr>
            <a:defRPr sz="2400"/>
          </a:pPr>
          <a:endParaRPr lang="en-US"/>
        </a:p>
      </c:txPr>
    </c:legend>
    <c:plotVisOnly val="1"/>
    <c:dispBlanksAs val="gap"/>
    <c:showDLblsOverMax val="0"/>
  </c:chart>
  <c:spPr>
    <a:solidFill>
      <a:srgbClr val="FFFFFF"/>
    </a:solidFill>
    <a:ln w="3175">
      <a:solidFill>
        <a:srgbClr val="000000"/>
      </a:solidFill>
      <a:prstDash val="solid"/>
    </a:ln>
  </c:spPr>
  <c:txPr>
    <a:bodyPr/>
    <a:lstStyle/>
    <a:p>
      <a:pPr>
        <a:defRPr sz="2400" b="0" i="0" u="none" strike="noStrike" baseline="0">
          <a:solidFill>
            <a:srgbClr val="000000"/>
          </a:solidFill>
          <a:latin typeface="Arial"/>
          <a:ea typeface="Arial"/>
          <a:cs typeface="Arial"/>
        </a:defRPr>
      </a:pPr>
      <a:endParaRPr lang="en-US"/>
    </a:p>
  </c:txPr>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0.74046</cdr:x>
      <cdr:y>0.17308</cdr:y>
    </cdr:from>
    <cdr:to>
      <cdr:x>0.83206</cdr:x>
      <cdr:y>0.28846</cdr:y>
    </cdr:to>
    <cdr:sp macro="" textlink="">
      <cdr:nvSpPr>
        <cdr:cNvPr id="2" name="TextBox 1"/>
        <cdr:cNvSpPr txBox="1"/>
      </cdr:nvSpPr>
      <cdr:spPr>
        <a:xfrm xmlns:a="http://schemas.openxmlformats.org/drawingml/2006/main">
          <a:off x="7391400" y="1371600"/>
          <a:ext cx="914400" cy="914400"/>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449490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998566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957173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27222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517FF96-3A11-4CE9-80EC-A3A4DD288909}" type="datetimeFigureOut">
              <a:rPr lang="en-US" smtClean="0"/>
              <a:t>2/20/2023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1888573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242250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517FF96-3A11-4CE9-80EC-A3A4DD288909}" type="datetimeFigureOut">
              <a:rPr lang="en-US" smtClean="0"/>
              <a:t>2/20/2023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5510362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517FF96-3A11-4CE9-80EC-A3A4DD288909}" type="datetimeFigureOut">
              <a:rPr lang="en-US" smtClean="0"/>
              <a:t>2/20/2023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970979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17FF96-3A11-4CE9-80EC-A3A4DD288909}" type="datetimeFigureOut">
              <a:rPr lang="en-US" smtClean="0"/>
              <a:t>2/20/2023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4181108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7232585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E517FF96-3A11-4CE9-80EC-A3A4DD288909}" type="datetimeFigureOut">
              <a:rPr lang="en-US" smtClean="0"/>
              <a:t>2/20/2023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B13948B-6AB2-4672-B1DB-ED39CAF4B8D5}" type="slidenum">
              <a:rPr lang="en-US" smtClean="0"/>
              <a:t>‹#›</a:t>
            </a:fld>
            <a:endParaRPr lang="en-US"/>
          </a:p>
        </p:txBody>
      </p:sp>
    </p:spTree>
    <p:extLst>
      <p:ext uri="{BB962C8B-B14F-4D97-AF65-F5344CB8AC3E}">
        <p14:creationId xmlns:p14="http://schemas.microsoft.com/office/powerpoint/2010/main" val="2974465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E517FF96-3A11-4CE9-80EC-A3A4DD288909}" type="datetimeFigureOut">
              <a:rPr lang="en-US" smtClean="0"/>
              <a:t>2/20/2023</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B13948B-6AB2-4672-B1DB-ED39CAF4B8D5}" type="slidenum">
              <a:rPr lang="en-US" smtClean="0"/>
              <a:t>‹#›</a:t>
            </a:fld>
            <a:endParaRPr lang="en-US"/>
          </a:p>
        </p:txBody>
      </p:sp>
    </p:spTree>
    <p:extLst>
      <p:ext uri="{BB962C8B-B14F-4D97-AF65-F5344CB8AC3E}">
        <p14:creationId xmlns:p14="http://schemas.microsoft.com/office/powerpoint/2010/main" val="638744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hyperlink" Target="mailto:Hamrick@campbell.edu" TargetMode="Externa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753600" y="914400"/>
            <a:ext cx="27965400" cy="2308324"/>
          </a:xfrm>
          <a:prstGeom prst="rect">
            <a:avLst/>
          </a:prstGeom>
          <a:noFill/>
        </p:spPr>
        <p:txBody>
          <a:bodyPr wrap="square">
            <a:spAutoFit/>
          </a:bodyPr>
          <a:lstStyle/>
          <a:p>
            <a:pPr algn="ctr" defTabSz="4389120" fontAlgn="auto">
              <a:spcBef>
                <a:spcPts val="0"/>
              </a:spcBef>
              <a:spcAft>
                <a:spcPts val="0"/>
              </a:spcAft>
              <a:defRPr/>
            </a:pPr>
            <a:r>
              <a:rPr lang="en-US" sz="7200" b="1" spc="50" dirty="0">
                <a:ln w="13500">
                  <a:solidFill>
                    <a:schemeClr val="accent1">
                      <a:shade val="2500"/>
                      <a:alpha val="6500"/>
                    </a:schemeClr>
                  </a:solidFill>
                  <a:prstDash val="solid"/>
                </a:ln>
                <a:solidFill>
                  <a:srgbClr val="0070C0"/>
                </a:solidFill>
                <a:effectLst>
                  <a:outerShdw blurRad="38100" dist="38100" dir="2700000" algn="tl">
                    <a:srgbClr val="000000">
                      <a:alpha val="43137"/>
                    </a:srgbClr>
                  </a:outerShdw>
                </a:effectLst>
                <a:latin typeface="Arial" pitchFamily="34" charset="0"/>
                <a:cs typeface="Arial" pitchFamily="34" charset="0"/>
              </a:rPr>
              <a:t>Title of Research Presentation:  Use Title Case– Not All CAPS (Too Hard to Read):  Centered or Left Justified</a:t>
            </a:r>
          </a:p>
        </p:txBody>
      </p:sp>
      <p:sp>
        <p:nvSpPr>
          <p:cNvPr id="5" name="TextBox 4"/>
          <p:cNvSpPr txBox="1"/>
          <p:nvPr/>
        </p:nvSpPr>
        <p:spPr>
          <a:xfrm>
            <a:off x="10820400" y="3352800"/>
            <a:ext cx="27508200" cy="2123658"/>
          </a:xfrm>
          <a:prstGeom prst="rect">
            <a:avLst/>
          </a:prstGeom>
          <a:noFill/>
        </p:spPr>
        <p:txBody>
          <a:bodyPr wrap="square">
            <a:spAutoFit/>
          </a:bodyPr>
          <a:lstStyle/>
          <a:p>
            <a:pPr defTabSz="4389120" fontAlgn="auto">
              <a:spcBef>
                <a:spcPts val="0"/>
              </a:spcBef>
              <a:spcAft>
                <a:spcPts val="0"/>
              </a:spcAft>
              <a:defRPr/>
            </a:pPr>
            <a:r>
              <a:rPr lang="en-US" sz="4400" dirty="0">
                <a:latin typeface="Arial" pitchFamily="34" charset="0"/>
                <a:cs typeface="Arial" pitchFamily="34" charset="0"/>
              </a:rPr>
              <a:t>Author One</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Two</a:t>
            </a:r>
            <a:r>
              <a:rPr lang="en-US" sz="4400" baseline="30000" dirty="0">
                <a:latin typeface="Arial" pitchFamily="34" charset="0"/>
                <a:cs typeface="Arial" pitchFamily="34" charset="0"/>
              </a:rPr>
              <a:t>1</a:t>
            </a:r>
            <a:r>
              <a:rPr lang="en-US" sz="4400" dirty="0">
                <a:latin typeface="Arial" pitchFamily="34" charset="0"/>
                <a:cs typeface="Arial" pitchFamily="34" charset="0"/>
              </a:rPr>
              <a:t>, Author Three</a:t>
            </a:r>
            <a:r>
              <a:rPr lang="en-US" sz="4400" baseline="30000" dirty="0">
                <a:latin typeface="Arial" pitchFamily="34" charset="0"/>
                <a:cs typeface="Arial" pitchFamily="34" charset="0"/>
              </a:rPr>
              <a:t>1</a:t>
            </a:r>
            <a:r>
              <a:rPr lang="en-US" sz="4400" dirty="0">
                <a:latin typeface="Arial" pitchFamily="34" charset="0"/>
                <a:cs typeface="Arial" pitchFamily="34" charset="0"/>
              </a:rPr>
              <a:t>, Etcetera, and Last Author</a:t>
            </a:r>
            <a:r>
              <a:rPr lang="en-US" sz="4400" baseline="30000" dirty="0">
                <a:latin typeface="Arial" pitchFamily="34" charset="0"/>
                <a:cs typeface="Arial" pitchFamily="34" charset="0"/>
              </a:rPr>
              <a:t>2</a:t>
            </a:r>
            <a:r>
              <a:rPr lang="en-US" sz="4400" dirty="0">
                <a:latin typeface="Arial" pitchFamily="34" charset="0"/>
                <a:cs typeface="Arial" pitchFamily="34" charset="0"/>
              </a:rPr>
              <a:t> </a:t>
            </a:r>
          </a:p>
          <a:p>
            <a:pPr defTabSz="4389120" fontAlgn="auto">
              <a:spcBef>
                <a:spcPts val="0"/>
              </a:spcBef>
              <a:spcAft>
                <a:spcPts val="0"/>
              </a:spcAft>
              <a:defRPr/>
            </a:pPr>
            <a:r>
              <a:rPr lang="en-US" sz="4400" baseline="30000" dirty="0">
                <a:latin typeface="Arial" pitchFamily="34" charset="0"/>
                <a:cs typeface="Arial" pitchFamily="34" charset="0"/>
              </a:rPr>
              <a:t>1</a:t>
            </a:r>
            <a:r>
              <a:rPr lang="en-US" sz="4400" dirty="0">
                <a:latin typeface="Arial" pitchFamily="34" charset="0"/>
                <a:cs typeface="Arial" pitchFamily="34" charset="0"/>
              </a:rPr>
              <a:t>Department, Institution Name, City, State, </a:t>
            </a:r>
            <a:r>
              <a:rPr lang="en-US" sz="4400" baseline="30000" dirty="0">
                <a:latin typeface="Arial" pitchFamily="34" charset="0"/>
                <a:cs typeface="Arial" pitchFamily="34" charset="0"/>
              </a:rPr>
              <a:t>2</a:t>
            </a:r>
            <a:r>
              <a:rPr lang="en-US" sz="4400" dirty="0">
                <a:latin typeface="Arial" pitchFamily="34" charset="0"/>
                <a:cs typeface="Arial" pitchFamily="34" charset="0"/>
              </a:rPr>
              <a:t>Department, Institution Name, City, State (if applicable) </a:t>
            </a:r>
          </a:p>
          <a:p>
            <a:pPr defTabSz="4389120" fontAlgn="auto">
              <a:spcBef>
                <a:spcPts val="0"/>
              </a:spcBef>
              <a:spcAft>
                <a:spcPts val="0"/>
              </a:spcAft>
              <a:defRPr/>
            </a:pPr>
            <a:r>
              <a:rPr lang="en-US" sz="4000" dirty="0">
                <a:latin typeface="Arial" pitchFamily="34" charset="0"/>
                <a:cs typeface="Arial" pitchFamily="34" charset="0"/>
              </a:rPr>
              <a:t>Email address and/or webpages might be listed here</a:t>
            </a:r>
          </a:p>
        </p:txBody>
      </p:sp>
      <p:sp>
        <p:nvSpPr>
          <p:cNvPr id="7" name="Rounded Rectangle 6"/>
          <p:cNvSpPr/>
          <p:nvPr/>
        </p:nvSpPr>
        <p:spPr>
          <a:xfrm>
            <a:off x="38785800" y="990600"/>
            <a:ext cx="4857750" cy="2819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000" dirty="0">
                <a:latin typeface="Arial" pitchFamily="34" charset="0"/>
                <a:cs typeface="Arial" pitchFamily="34" charset="0"/>
              </a:rPr>
              <a:t>Additional Affiliation logo, such as the hospital logo, might go here.  </a:t>
            </a:r>
          </a:p>
        </p:txBody>
      </p:sp>
      <p:sp>
        <p:nvSpPr>
          <p:cNvPr id="8" name="TextBox 15"/>
          <p:cNvSpPr txBox="1">
            <a:spLocks noChangeArrowheads="1"/>
          </p:cNvSpPr>
          <p:nvPr/>
        </p:nvSpPr>
        <p:spPr bwMode="auto">
          <a:xfrm>
            <a:off x="607307" y="7672908"/>
            <a:ext cx="9601200" cy="10926068"/>
          </a:xfrm>
          <a:prstGeom prst="rect">
            <a:avLst/>
          </a:prstGeom>
          <a:noFill/>
          <a:ln w="9525">
            <a:noFill/>
            <a:miter lim="800000"/>
            <a:headEnd/>
            <a:tailEnd/>
          </a:ln>
        </p:spPr>
        <p:txBody>
          <a:bodyPr wrap="square">
            <a:spAutoFit/>
          </a:bodyPr>
          <a:lstStyle/>
          <a:p>
            <a:r>
              <a:rPr lang="en-US" sz="3200" dirty="0">
                <a:latin typeface="Arial" pitchFamily="34" charset="0"/>
                <a:cs typeface="Arial" pitchFamily="34" charset="0"/>
              </a:rPr>
              <a:t>If specified, your poster may be required to include the abstract as submitted. (If not required, leave it out.)</a:t>
            </a:r>
          </a:p>
          <a:p>
            <a:r>
              <a:rPr lang="en-US" sz="3200" dirty="0">
                <a:latin typeface="Arial" pitchFamily="34" charset="0"/>
                <a:cs typeface="Arial" pitchFamily="34" charset="0"/>
              </a:rPr>
              <a:t>Helpful hints:</a:t>
            </a:r>
          </a:p>
          <a:p>
            <a:r>
              <a:rPr lang="en-US" sz="3200" dirty="0">
                <a:latin typeface="Arial" pitchFamily="34" charset="0"/>
                <a:cs typeface="Arial" pitchFamily="34" charset="0"/>
              </a:rPr>
              <a:t>Body text:  Arial or Calibri, 32-36 </a:t>
            </a:r>
            <a:r>
              <a:rPr lang="en-US" sz="3200" dirty="0" err="1">
                <a:latin typeface="Arial" pitchFamily="34" charset="0"/>
                <a:cs typeface="Arial" pitchFamily="34" charset="0"/>
              </a:rPr>
              <a:t>pt</a:t>
            </a:r>
            <a:r>
              <a:rPr lang="en-US" sz="3200" dirty="0">
                <a:latin typeface="Arial" pitchFamily="34" charset="0"/>
                <a:cs typeface="Arial" pitchFamily="34" charset="0"/>
              </a:rPr>
              <a:t> font size is a good readable size.  Slide around the size of the text box and the other elements of the poster to best accommodate the abstract.  </a:t>
            </a:r>
          </a:p>
          <a:p>
            <a:r>
              <a:rPr lang="en-US" sz="3200" dirty="0">
                <a:latin typeface="Arial" pitchFamily="34" charset="0"/>
                <a:cs typeface="Arial" pitchFamily="34" charset="0"/>
              </a:rPr>
              <a:t>Most meetings specify the word count of the abstract and can vary from 250-500 words.</a:t>
            </a:r>
          </a:p>
          <a:p>
            <a:r>
              <a:rPr lang="en-US" sz="3200" dirty="0">
                <a:latin typeface="Arial" pitchFamily="34" charset="0"/>
                <a:cs typeface="Arial" pitchFamily="34" charset="0"/>
              </a:rPr>
              <a:t>Remember:</a:t>
            </a:r>
          </a:p>
          <a:p>
            <a:pPr marL="342900" indent="-342900">
              <a:buFont typeface="Arial" pitchFamily="34" charset="0"/>
              <a:buChar char="•"/>
            </a:pPr>
            <a:r>
              <a:rPr lang="en-US" sz="3200" dirty="0">
                <a:latin typeface="Arial" pitchFamily="34" charset="0"/>
                <a:cs typeface="Arial" pitchFamily="34" charset="0"/>
              </a:rPr>
              <a:t>Posters are designed to be viewed from a distance</a:t>
            </a:r>
          </a:p>
          <a:p>
            <a:pPr marL="2537460" lvl="1" indent="-342900">
              <a:buFont typeface="Arial" pitchFamily="34" charset="0"/>
              <a:buChar char="•"/>
            </a:pPr>
            <a:r>
              <a:rPr lang="en-US" sz="3200" dirty="0">
                <a:latin typeface="Arial" pitchFamily="34" charset="0"/>
                <a:cs typeface="Arial" pitchFamily="34" charset="0"/>
              </a:rPr>
              <a:t>Minimal text </a:t>
            </a:r>
          </a:p>
          <a:p>
            <a:pPr marL="2537460" lvl="1" indent="-342900">
              <a:buFont typeface="Arial" pitchFamily="34" charset="0"/>
              <a:buChar char="•"/>
            </a:pPr>
            <a:r>
              <a:rPr lang="en-US" sz="3200" dirty="0">
                <a:latin typeface="Arial" pitchFamily="34" charset="0"/>
                <a:cs typeface="Arial" pitchFamily="34" charset="0"/>
              </a:rPr>
              <a:t>quick reads (5-7 minutes)</a:t>
            </a:r>
          </a:p>
          <a:p>
            <a:pPr marL="342900" indent="-342900">
              <a:buFont typeface="Arial" pitchFamily="34" charset="0"/>
              <a:buChar char="•"/>
            </a:pPr>
            <a:r>
              <a:rPr lang="en-US" sz="3200" dirty="0">
                <a:latin typeface="Arial" pitchFamily="34" charset="0"/>
                <a:cs typeface="Arial" pitchFamily="34" charset="0"/>
              </a:rPr>
              <a:t>Use text blocks that are not too wide</a:t>
            </a:r>
          </a:p>
          <a:p>
            <a:pPr marL="342900" indent="-342900">
              <a:buFont typeface="Arial" pitchFamily="34" charset="0"/>
              <a:buChar char="•"/>
            </a:pPr>
            <a:r>
              <a:rPr lang="en-US" sz="3200" dirty="0">
                <a:latin typeface="Arial" pitchFamily="34" charset="0"/>
                <a:cs typeface="Arial" pitchFamily="34" charset="0"/>
              </a:rPr>
              <a:t>Use visuals as much as possible to convey your information.</a:t>
            </a:r>
          </a:p>
          <a:p>
            <a:pPr marL="342900" indent="-342900">
              <a:buFont typeface="Arial" pitchFamily="34" charset="0"/>
              <a:buChar char="•"/>
            </a:pPr>
            <a:r>
              <a:rPr lang="en-US" sz="3200" dirty="0">
                <a:latin typeface="Arial" pitchFamily="34" charset="0"/>
                <a:cs typeface="Arial" pitchFamily="34" charset="0"/>
              </a:rPr>
              <a:t>Number the visuals in order so that the reader (or you, as you present) can easily follow the content</a:t>
            </a:r>
          </a:p>
          <a:p>
            <a:pPr marL="342900" indent="-342900">
              <a:buFont typeface="Arial" pitchFamily="34" charset="0"/>
              <a:buChar char="•"/>
            </a:pPr>
            <a:r>
              <a:rPr lang="en-US" sz="3200" dirty="0">
                <a:latin typeface="Arial" pitchFamily="34" charset="0"/>
                <a:cs typeface="Arial" pitchFamily="34" charset="0"/>
              </a:rPr>
              <a:t>Add figure legends to all diagrams, pictures, tables, graphs, etc.  </a:t>
            </a:r>
          </a:p>
        </p:txBody>
      </p:sp>
      <p:sp>
        <p:nvSpPr>
          <p:cNvPr id="9" name="TextBox 8"/>
          <p:cNvSpPr txBox="1"/>
          <p:nvPr/>
        </p:nvSpPr>
        <p:spPr>
          <a:xfrm>
            <a:off x="609600" y="5638800"/>
            <a:ext cx="42824400" cy="10668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defTabSz="4389120" fontAlgn="auto">
              <a:spcBef>
                <a:spcPts val="0"/>
              </a:spcBef>
              <a:spcAft>
                <a:spcPts val="0"/>
              </a:spcAft>
              <a:defRPr/>
            </a:pPr>
            <a:r>
              <a:rPr lang="en-US" sz="4400" dirty="0">
                <a:latin typeface="Arial" pitchFamily="34" charset="0"/>
                <a:cs typeface="Arial" pitchFamily="34" charset="0"/>
              </a:rPr>
              <a:t>						</a:t>
            </a:r>
          </a:p>
        </p:txBody>
      </p:sp>
      <p:sp>
        <p:nvSpPr>
          <p:cNvPr id="11" name="TextBox 10"/>
          <p:cNvSpPr txBox="1"/>
          <p:nvPr/>
        </p:nvSpPr>
        <p:spPr>
          <a:xfrm>
            <a:off x="990600" y="19278600"/>
            <a:ext cx="8610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Introduction</a:t>
            </a:r>
          </a:p>
        </p:txBody>
      </p:sp>
      <p:sp>
        <p:nvSpPr>
          <p:cNvPr id="12" name="TextBox 435"/>
          <p:cNvSpPr txBox="1">
            <a:spLocks noChangeArrowheads="1"/>
          </p:cNvSpPr>
          <p:nvPr/>
        </p:nvSpPr>
        <p:spPr bwMode="auto">
          <a:xfrm>
            <a:off x="457200" y="21336000"/>
            <a:ext cx="9220200" cy="8863965"/>
          </a:xfrm>
          <a:prstGeom prst="rect">
            <a:avLst/>
          </a:prstGeom>
          <a:noFill/>
          <a:ln w="9525">
            <a:noFill/>
            <a:miter lim="800000"/>
            <a:headEnd/>
            <a:tailEnd/>
          </a:ln>
        </p:spPr>
        <p:txBody>
          <a:bodyPr wrap="square">
            <a:spAutoFit/>
          </a:bodyPr>
          <a:lstStyle/>
          <a:p>
            <a:r>
              <a:rPr lang="en-US" sz="3000" dirty="0">
                <a:latin typeface="Arial" pitchFamily="34" charset="0"/>
                <a:cs typeface="Arial" pitchFamily="34" charset="0"/>
              </a:rPr>
              <a:t>Introduce the clinical presentation:  </a:t>
            </a:r>
          </a:p>
          <a:p>
            <a:pPr marL="457200" indent="-457200">
              <a:buFont typeface="Arial" pitchFamily="34" charset="0"/>
              <a:buChar char="•"/>
            </a:pPr>
            <a:r>
              <a:rPr lang="en-US" sz="3000" dirty="0">
                <a:latin typeface="Arial" pitchFamily="34" charset="0"/>
                <a:cs typeface="Arial" pitchFamily="34" charset="0"/>
              </a:rPr>
              <a:t>Relevant facts about the clinical condition</a:t>
            </a:r>
          </a:p>
          <a:p>
            <a:pPr marL="457200" indent="-457200">
              <a:buFont typeface="Arial" pitchFamily="34" charset="0"/>
              <a:buChar char="•"/>
            </a:pPr>
            <a:r>
              <a:rPr lang="en-US" sz="3000" dirty="0">
                <a:latin typeface="Arial" pitchFamily="34" charset="0"/>
                <a:cs typeface="Arial" pitchFamily="34" charset="0"/>
              </a:rPr>
              <a:t>Importance of the case</a:t>
            </a:r>
          </a:p>
          <a:p>
            <a:pPr marL="457200" indent="-457200">
              <a:buFont typeface="Arial" pitchFamily="34" charset="0"/>
              <a:buChar char="•"/>
            </a:pPr>
            <a:r>
              <a:rPr lang="en-US" sz="3000" dirty="0">
                <a:latin typeface="Arial" pitchFamily="34" charset="0"/>
                <a:cs typeface="Arial" pitchFamily="34" charset="0"/>
              </a:rPr>
              <a:t>Facts and statistics</a:t>
            </a:r>
          </a:p>
          <a:p>
            <a:pPr marL="457200" indent="-457200">
              <a:buFont typeface="Arial" pitchFamily="34" charset="0"/>
              <a:buChar char="•"/>
            </a:pPr>
            <a:r>
              <a:rPr lang="en-US" sz="3000" dirty="0">
                <a:latin typeface="Arial" pitchFamily="34" charset="0"/>
                <a:cs typeface="Arial" pitchFamily="34" charset="0"/>
              </a:rPr>
              <a:t>Context of the case with respect to current literature or new interpretation of previous understanding.  </a:t>
            </a:r>
          </a:p>
          <a:p>
            <a:r>
              <a:rPr lang="en-US" sz="3000" dirty="0">
                <a:latin typeface="Arial" pitchFamily="34" charset="0"/>
                <a:cs typeface="Arial" pitchFamily="34" charset="0"/>
              </a:rPr>
              <a:t>This can be bullet points of text, a graphic describing a method, or graphic of the overview of your project. </a:t>
            </a:r>
          </a:p>
          <a:p>
            <a:endParaRPr lang="en-US" sz="3000" b="1" dirty="0">
              <a:latin typeface="Arial" pitchFamily="34" charset="0"/>
              <a:cs typeface="Arial" pitchFamily="34" charset="0"/>
            </a:endParaRPr>
          </a:p>
          <a:p>
            <a:r>
              <a:rPr lang="en-US" sz="3000" b="1" dirty="0">
                <a:latin typeface="Arial" pitchFamily="34" charset="0"/>
                <a:cs typeface="Arial" pitchFamily="34" charset="0"/>
              </a:rPr>
              <a:t>Additional helpful hints about text:</a:t>
            </a:r>
          </a:p>
          <a:p>
            <a:pPr marL="342900" indent="-342900">
              <a:buFont typeface="Arial" pitchFamily="34" charset="0"/>
              <a:buChar char="•"/>
            </a:pPr>
            <a:r>
              <a:rPr lang="en-US" sz="3000" dirty="0">
                <a:latin typeface="Arial" pitchFamily="34" charset="0"/>
                <a:cs typeface="Arial" pitchFamily="34" charset="0"/>
              </a:rPr>
              <a:t>To adjust the spacing of your text and/or bullets/numbers, use the indent slide along the ruler at the top of the PowerPoint.  </a:t>
            </a:r>
            <a:r>
              <a:rPr lang="en-US" sz="3000" b="1" dirty="0">
                <a:latin typeface="Arial" pitchFamily="34" charset="0"/>
                <a:cs typeface="Arial" pitchFamily="34" charset="0"/>
              </a:rPr>
              <a:t>Don’t use the spacebar to adjust the position of your text.  </a:t>
            </a:r>
            <a:r>
              <a:rPr lang="en-US" sz="3000" dirty="0">
                <a:latin typeface="Arial" pitchFamily="34" charset="0"/>
                <a:cs typeface="Arial" pitchFamily="34" charset="0"/>
              </a:rPr>
              <a:t>The spacing will often print somewhat differently when using the spacebar.</a:t>
            </a:r>
          </a:p>
          <a:p>
            <a:pPr marL="1325563" lvl="1" indent="-411163">
              <a:buFont typeface="Arial" pitchFamily="34" charset="0"/>
              <a:buChar char="•"/>
            </a:pPr>
            <a:r>
              <a:rPr lang="en-US" sz="3000" dirty="0">
                <a:latin typeface="Arial" pitchFamily="34" charset="0"/>
                <a:cs typeface="Arial" pitchFamily="34" charset="0"/>
              </a:rPr>
              <a:t>You can also use the align text tools for centering or justifying Left or Right  </a:t>
            </a:r>
          </a:p>
        </p:txBody>
      </p:sp>
      <p:sp>
        <p:nvSpPr>
          <p:cNvPr id="15" name="Rectangle 14"/>
          <p:cNvSpPr/>
          <p:nvPr/>
        </p:nvSpPr>
        <p:spPr bwMode="auto">
          <a:xfrm>
            <a:off x="11125201" y="10730806"/>
            <a:ext cx="10058400" cy="1295400"/>
          </a:xfrm>
          <a:prstGeom prst="rect">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4389120" fontAlgn="auto">
              <a:spcBef>
                <a:spcPts val="0"/>
              </a:spcBef>
              <a:spcAft>
                <a:spcPts val="0"/>
              </a:spcAft>
              <a:defRPr/>
            </a:pPr>
            <a:endParaRPr lang="en-US" sz="2800" dirty="0">
              <a:solidFill>
                <a:srgbClr val="FFFFFF"/>
              </a:solidFill>
              <a:latin typeface="Arial" pitchFamily="34" charset="0"/>
              <a:cs typeface="Arial" pitchFamily="34" charset="0"/>
            </a:endParaRPr>
          </a:p>
        </p:txBody>
      </p:sp>
      <p:graphicFrame>
        <p:nvGraphicFramePr>
          <p:cNvPr id="17" name="Table 16"/>
          <p:cNvGraphicFramePr>
            <a:graphicFrameLocks noGrp="1"/>
          </p:cNvGraphicFramePr>
          <p:nvPr>
            <p:extLst>
              <p:ext uri="{D42A27DB-BD31-4B8C-83A1-F6EECF244321}">
                <p14:modId xmlns:p14="http://schemas.microsoft.com/office/powerpoint/2010/main" val="3919812227"/>
              </p:ext>
            </p:extLst>
          </p:nvPr>
        </p:nvGraphicFramePr>
        <p:xfrm>
          <a:off x="22707600" y="8229600"/>
          <a:ext cx="9525001" cy="4940969"/>
        </p:xfrm>
        <a:graphic>
          <a:graphicData uri="http://schemas.openxmlformats.org/drawingml/2006/table">
            <a:tbl>
              <a:tblPr firstRow="1" bandRow="1">
                <a:tableStyleId>{2D5ABB26-0587-4C30-8999-92F81FD0307C}</a:tableStyleId>
              </a:tblPr>
              <a:tblGrid>
                <a:gridCol w="1998772">
                  <a:extLst>
                    <a:ext uri="{9D8B030D-6E8A-4147-A177-3AD203B41FA5}">
                      <a16:colId xmlns:a16="http://schemas.microsoft.com/office/drawing/2014/main" val="20000"/>
                    </a:ext>
                  </a:extLst>
                </a:gridCol>
                <a:gridCol w="1887428">
                  <a:extLst>
                    <a:ext uri="{9D8B030D-6E8A-4147-A177-3AD203B41FA5}">
                      <a16:colId xmlns:a16="http://schemas.microsoft.com/office/drawing/2014/main" val="20001"/>
                    </a:ext>
                  </a:extLst>
                </a:gridCol>
                <a:gridCol w="2380248">
                  <a:extLst>
                    <a:ext uri="{9D8B030D-6E8A-4147-A177-3AD203B41FA5}">
                      <a16:colId xmlns:a16="http://schemas.microsoft.com/office/drawing/2014/main" val="20002"/>
                    </a:ext>
                  </a:extLst>
                </a:gridCol>
                <a:gridCol w="3258553">
                  <a:extLst>
                    <a:ext uri="{9D8B030D-6E8A-4147-A177-3AD203B41FA5}">
                      <a16:colId xmlns:a16="http://schemas.microsoft.com/office/drawing/2014/main" val="20003"/>
                    </a:ext>
                  </a:extLst>
                </a:gridCol>
              </a:tblGrid>
              <a:tr h="777425">
                <a:tc>
                  <a:txBody>
                    <a:bodyPr/>
                    <a:lstStyle/>
                    <a:p>
                      <a:pPr algn="ctr"/>
                      <a:r>
                        <a:rPr lang="en-US" sz="2400" b="1" dirty="0">
                          <a:latin typeface="Arial" pitchFamily="34" charset="0"/>
                          <a:cs typeface="Arial" pitchFamily="34" charset="0"/>
                        </a:rPr>
                        <a:t>Timeline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A1C level (percent)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Estimated</a:t>
                      </a:r>
                      <a:r>
                        <a:rPr lang="en-US" sz="2400" b="1" baseline="0" dirty="0">
                          <a:latin typeface="Arial" pitchFamily="34" charset="0"/>
                          <a:cs typeface="Arial" pitchFamily="34" charset="0"/>
                        </a:rPr>
                        <a:t> average blood sugar (mg/</a:t>
                      </a:r>
                      <a:r>
                        <a:rPr lang="en-US" sz="2400" b="1" baseline="0" dirty="0" err="1">
                          <a:latin typeface="Arial" pitchFamily="34" charset="0"/>
                          <a:cs typeface="Arial" pitchFamily="34" charset="0"/>
                        </a:rPr>
                        <a:t>dL</a:t>
                      </a:r>
                      <a:r>
                        <a:rPr lang="en-US" sz="2400" b="1" baseline="0" dirty="0">
                          <a:latin typeface="Arial" pitchFamily="34" charset="0"/>
                          <a:cs typeface="Arial" pitchFamily="34" charset="0"/>
                        </a:rPr>
                        <a:t>)</a:t>
                      </a:r>
                      <a:endParaRPr lang="en-US" sz="2400" b="1"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400" b="1" dirty="0">
                          <a:latin typeface="Arial" pitchFamily="34" charset="0"/>
                          <a:cs typeface="Arial" pitchFamily="34" charset="0"/>
                        </a:rPr>
                        <a:t>Some</a:t>
                      </a:r>
                      <a:r>
                        <a:rPr lang="en-US" sz="2400" b="1" baseline="0" dirty="0">
                          <a:latin typeface="Arial" pitchFamily="34" charset="0"/>
                          <a:cs typeface="Arial" pitchFamily="34" charset="0"/>
                        </a:rPr>
                        <a:t> other data constraint</a:t>
                      </a:r>
                      <a:endParaRPr lang="en-US" sz="2400" b="1"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30578">
                <a:tc>
                  <a:txBody>
                    <a:bodyPr/>
                    <a:lstStyle/>
                    <a:p>
                      <a:pPr algn="ctr"/>
                      <a:r>
                        <a:rPr lang="en-US" sz="2800" dirty="0">
                          <a:latin typeface="Arial" pitchFamily="34" charset="0"/>
                          <a:cs typeface="Arial" pitchFamily="34" charset="0"/>
                        </a:rPr>
                        <a:t>Admission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154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Fasting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 month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a:latin typeface="Arial" pitchFamily="34" charset="0"/>
                          <a:cs typeface="Arial" pitchFamily="34" charset="0"/>
                        </a:rPr>
                        <a:t>Clear</a:t>
                      </a:r>
                      <a:r>
                        <a:rPr lang="en-US" sz="2800" baseline="0" dirty="0">
                          <a:latin typeface="Arial" pitchFamily="34" charset="0"/>
                          <a:cs typeface="Arial" pitchFamily="34" charset="0"/>
                        </a:rPr>
                        <a:t> liquid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326</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a:t>
                      </a:r>
                      <a:r>
                        <a:rPr lang="en-US" sz="2800" baseline="0" dirty="0">
                          <a:latin typeface="Arial" pitchFamily="34" charset="0"/>
                          <a:cs typeface="Arial" pitchFamily="34" charset="0"/>
                        </a:rPr>
                        <a:t> carbohydrate diet</a:t>
                      </a:r>
                      <a:endParaRPr lang="en-US" sz="2800" dirty="0">
                        <a:latin typeface="Arial" pitchFamily="34" charset="0"/>
                        <a:cs typeface="Arial"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4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212</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protein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72559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6 months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154</a:t>
                      </a:r>
                      <a:r>
                        <a:rPr lang="en-US" sz="2800" baseline="0" dirty="0">
                          <a:latin typeface="Arial" pitchFamily="34" charset="0"/>
                          <a:cs typeface="Arial" pitchFamily="34" charset="0"/>
                        </a:rPr>
                        <a:t> </a:t>
                      </a:r>
                      <a:endParaRPr lang="en-US" sz="2800" dirty="0">
                        <a:latin typeface="Arial" pitchFamily="34" charset="0"/>
                        <a:cs typeface="Arial"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4389120" rtl="0" eaLnBrk="1" fontAlgn="auto" latinLnBrk="0" hangingPunct="1">
                        <a:lnSpc>
                          <a:spcPct val="100000"/>
                        </a:lnSpc>
                        <a:spcBef>
                          <a:spcPts val="0"/>
                        </a:spcBef>
                        <a:spcAft>
                          <a:spcPts val="0"/>
                        </a:spcAft>
                        <a:buClrTx/>
                        <a:buSzTx/>
                        <a:buFontTx/>
                        <a:buNone/>
                        <a:tabLst/>
                        <a:defRPr/>
                      </a:pPr>
                      <a:r>
                        <a:rPr lang="en-US" sz="2800" dirty="0">
                          <a:latin typeface="Arial" pitchFamily="34" charset="0"/>
                          <a:cs typeface="Arial" pitchFamily="34" charset="0"/>
                        </a:rPr>
                        <a:t>High fat diet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cxnSp>
        <p:nvCxnSpPr>
          <p:cNvPr id="408" name="Straight Connector 407"/>
          <p:cNvCxnSpPr/>
          <p:nvPr/>
        </p:nvCxnSpPr>
        <p:spPr>
          <a:xfrm flipH="1">
            <a:off x="10363200" y="78486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0" name="TextBox 409"/>
          <p:cNvSpPr txBox="1"/>
          <p:nvPr/>
        </p:nvSpPr>
        <p:spPr>
          <a:xfrm>
            <a:off x="33451800" y="243078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References</a:t>
            </a:r>
          </a:p>
        </p:txBody>
      </p:sp>
      <p:sp>
        <p:nvSpPr>
          <p:cNvPr id="412" name="Rectangle 575"/>
          <p:cNvSpPr>
            <a:spLocks noChangeArrowheads="1"/>
          </p:cNvSpPr>
          <p:nvPr/>
        </p:nvSpPr>
        <p:spPr bwMode="auto">
          <a:xfrm>
            <a:off x="11277600" y="27051000"/>
            <a:ext cx="99060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Figure 2.  Title of this graph.  </a:t>
            </a:r>
            <a:r>
              <a:rPr lang="en-US" sz="2800" dirty="0">
                <a:solidFill>
                  <a:srgbClr val="000000"/>
                </a:solidFill>
                <a:latin typeface="Arial" pitchFamily="34" charset="0"/>
                <a:cs typeface="Arial" pitchFamily="34" charset="0"/>
              </a:rPr>
              <a:t>This graph was made in Excel and then copied into the poster PowerPoint.  Most of the features can be edited directly here (Chart tools). The legend can be in the graph as it is here, or within this text.  Don’t forget to label the X and Y axis. Try to use visuals as much as possible. </a:t>
            </a:r>
            <a:endParaRPr lang="en-US" sz="2800" b="1" dirty="0">
              <a:solidFill>
                <a:srgbClr val="000000"/>
              </a:solidFill>
              <a:latin typeface="Arial" pitchFamily="34" charset="0"/>
              <a:cs typeface="Arial" pitchFamily="34" charset="0"/>
            </a:endParaRPr>
          </a:p>
        </p:txBody>
      </p:sp>
      <p:cxnSp>
        <p:nvCxnSpPr>
          <p:cNvPr id="413" name="Straight Connector 412"/>
          <p:cNvCxnSpPr/>
          <p:nvPr/>
        </p:nvCxnSpPr>
        <p:spPr>
          <a:xfrm flipH="1">
            <a:off x="21945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5" name="Text Box 1903"/>
          <p:cNvSpPr txBox="1">
            <a:spLocks noChangeArrowheads="1"/>
          </p:cNvSpPr>
          <p:nvPr/>
        </p:nvSpPr>
        <p:spPr bwMode="auto">
          <a:xfrm>
            <a:off x="22631400" y="26060400"/>
            <a:ext cx="9906000" cy="5262979"/>
          </a:xfrm>
          <a:prstGeom prst="rect">
            <a:avLst/>
          </a:prstGeom>
          <a:noFill/>
          <a:ln w="9525">
            <a:noFill/>
            <a:miter lim="800000"/>
            <a:headEnd/>
            <a:tailEnd/>
          </a:ln>
        </p:spPr>
        <p:txBody>
          <a:bodyPr wrap="square">
            <a:spAutoFit/>
          </a:bodyPr>
          <a:lstStyle/>
          <a:p>
            <a:pPr defTabSz="5121275"/>
            <a:r>
              <a:rPr lang="en-US" sz="2800" b="1" dirty="0">
                <a:latin typeface="Arial" pitchFamily="34" charset="0"/>
                <a:cs typeface="Arial" pitchFamily="34" charset="0"/>
              </a:rPr>
              <a:t>Figure 3. Example of a picture file</a:t>
            </a:r>
            <a:r>
              <a:rPr lang="en-US" sz="2800" dirty="0">
                <a:latin typeface="Arial" pitchFamily="34" charset="0"/>
                <a:cs typeface="Arial" pitchFamily="34" charset="0"/>
              </a:rPr>
              <a:t>.  Ideally this would be a picture of something important for your case. Try to use images that are at least 300 dpi. (This picture isn’t, but it will keep the file size reasonable for distribution of the template.) </a:t>
            </a:r>
          </a:p>
          <a:p>
            <a:pPr defTabSz="5121275"/>
            <a:r>
              <a:rPr lang="en-US" sz="2800" dirty="0">
                <a:latin typeface="Arial" pitchFamily="34" charset="0"/>
                <a:cs typeface="Arial" pitchFamily="34" charset="0"/>
              </a:rPr>
              <a:t>When inserting a picture file, be careful about resizing.  It is easy to stretch a picture and  make it look weird.  When you resize, press the SHIFT key while you drag the corner of the picture to resize. This will keep the aspect ratio the same.  If you accidently stretch the picture, you can right click on the picture, and select “size and position”.  That will give you the option to “reset”, which will put the picture back to its original size and shape, so you can start over again.  </a:t>
            </a:r>
          </a:p>
        </p:txBody>
      </p:sp>
      <p:cxnSp>
        <p:nvCxnSpPr>
          <p:cNvPr id="416" name="Straight Connector 415"/>
          <p:cNvCxnSpPr/>
          <p:nvPr/>
        </p:nvCxnSpPr>
        <p:spPr>
          <a:xfrm flipH="1">
            <a:off x="32994600" y="8001000"/>
            <a:ext cx="140138" cy="24384000"/>
          </a:xfrm>
          <a:prstGeom prst="line">
            <a:avLst/>
          </a:prstGeom>
          <a:ln w="76200">
            <a:solidFill>
              <a:srgbClr val="0070C0"/>
            </a:solidFill>
          </a:ln>
          <a:effectLst/>
        </p:spPr>
        <p:style>
          <a:lnRef idx="1">
            <a:schemeClr val="accent1"/>
          </a:lnRef>
          <a:fillRef idx="0">
            <a:schemeClr val="accent1"/>
          </a:fillRef>
          <a:effectRef idx="0">
            <a:schemeClr val="accent1"/>
          </a:effectRef>
          <a:fontRef idx="minor">
            <a:schemeClr val="tx1"/>
          </a:fontRef>
        </p:style>
      </p:cxnSp>
      <p:sp>
        <p:nvSpPr>
          <p:cNvPr id="418" name="Rectangle 417"/>
          <p:cNvSpPr/>
          <p:nvPr/>
        </p:nvSpPr>
        <p:spPr>
          <a:xfrm>
            <a:off x="3698446" y="5791200"/>
            <a:ext cx="2473754"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Abstract</a:t>
            </a:r>
          </a:p>
        </p:txBody>
      </p:sp>
      <p:sp>
        <p:nvSpPr>
          <p:cNvPr id="419" name="Rectangle 418"/>
          <p:cNvSpPr/>
          <p:nvPr/>
        </p:nvSpPr>
        <p:spPr>
          <a:xfrm>
            <a:off x="14249400" y="5791200"/>
            <a:ext cx="479650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Case Description</a:t>
            </a:r>
          </a:p>
        </p:txBody>
      </p:sp>
      <p:sp>
        <p:nvSpPr>
          <p:cNvPr id="420" name="Rectangle 419"/>
          <p:cNvSpPr/>
          <p:nvPr/>
        </p:nvSpPr>
        <p:spPr>
          <a:xfrm>
            <a:off x="26670000" y="5791200"/>
            <a:ext cx="2223686"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Results</a:t>
            </a:r>
          </a:p>
        </p:txBody>
      </p:sp>
      <p:sp>
        <p:nvSpPr>
          <p:cNvPr id="421" name="Rectangle 420"/>
          <p:cNvSpPr/>
          <p:nvPr/>
        </p:nvSpPr>
        <p:spPr>
          <a:xfrm>
            <a:off x="36652200" y="5791200"/>
            <a:ext cx="3196709" cy="769441"/>
          </a:xfrm>
          <a:prstGeom prst="rect">
            <a:avLst/>
          </a:prstGeom>
        </p:spPr>
        <p:txBody>
          <a:bodyPr wrap="none">
            <a:spAutoFit/>
          </a:bodyPr>
          <a:lstStyle/>
          <a:p>
            <a:r>
              <a:rPr lang="en-US" sz="4400" b="1" dirty="0">
                <a:solidFill>
                  <a:schemeClr val="bg1"/>
                </a:solidFill>
                <a:latin typeface="Arial" pitchFamily="34" charset="0"/>
                <a:cs typeface="Arial" pitchFamily="34" charset="0"/>
              </a:rPr>
              <a:t>Discussion</a:t>
            </a:r>
          </a:p>
        </p:txBody>
      </p:sp>
      <p:sp>
        <p:nvSpPr>
          <p:cNvPr id="422" name="TextBox 15"/>
          <p:cNvSpPr txBox="1">
            <a:spLocks noChangeArrowheads="1"/>
          </p:cNvSpPr>
          <p:nvPr/>
        </p:nvSpPr>
        <p:spPr bwMode="auto">
          <a:xfrm>
            <a:off x="33756600" y="8258958"/>
            <a:ext cx="9296400" cy="8402300"/>
          </a:xfrm>
          <a:prstGeom prst="rect">
            <a:avLst/>
          </a:prstGeom>
          <a:noFill/>
          <a:ln w="9525">
            <a:noFill/>
            <a:miter lim="800000"/>
            <a:headEnd/>
            <a:tailEnd/>
          </a:ln>
        </p:spPr>
        <p:txBody>
          <a:bodyPr wrap="square">
            <a:spAutoFit/>
          </a:bodyPr>
          <a:lstStyle/>
          <a:p>
            <a:r>
              <a:rPr lang="en-US" sz="3600" dirty="0">
                <a:latin typeface="Arial" pitchFamily="34" charset="0"/>
                <a:cs typeface="Arial" pitchFamily="34" charset="0"/>
              </a:rPr>
              <a:t>Explain anything that isn’t clear from the case description, and to interpret findings. </a:t>
            </a:r>
          </a:p>
          <a:p>
            <a:pPr marL="571500" indent="-571500">
              <a:buFont typeface="Arial" pitchFamily="34" charset="0"/>
              <a:buChar char="•"/>
            </a:pPr>
            <a:r>
              <a:rPr lang="en-US" sz="3600" dirty="0">
                <a:latin typeface="Arial" pitchFamily="34" charset="0"/>
                <a:cs typeface="Arial" pitchFamily="34" charset="0"/>
              </a:rPr>
              <a:t>Implications beyond your individual case might be here also.  </a:t>
            </a:r>
          </a:p>
          <a:p>
            <a:endParaRPr lang="en-US" sz="3600" dirty="0">
              <a:latin typeface="Arial" pitchFamily="34" charset="0"/>
              <a:cs typeface="Arial" pitchFamily="34" charset="0"/>
            </a:endParaRPr>
          </a:p>
          <a:p>
            <a:endParaRPr lang="en-US" sz="3600" dirty="0">
              <a:latin typeface="Arial" pitchFamily="34" charset="0"/>
              <a:cs typeface="Arial" pitchFamily="34" charset="0"/>
            </a:endParaRPr>
          </a:p>
          <a:p>
            <a:r>
              <a:rPr lang="en-US" sz="3600" dirty="0">
                <a:latin typeface="Arial" pitchFamily="34" charset="0"/>
                <a:cs typeface="Arial" pitchFamily="34" charset="0"/>
              </a:rPr>
              <a:t>Some additional information about posters:</a:t>
            </a:r>
          </a:p>
          <a:p>
            <a:pPr marL="457200" indent="-457200">
              <a:buFont typeface="Arial" pitchFamily="34" charset="0"/>
              <a:buChar char="•"/>
            </a:pPr>
            <a:r>
              <a:rPr lang="en-US" sz="3600" dirty="0">
                <a:latin typeface="Arial" pitchFamily="34" charset="0"/>
                <a:cs typeface="Arial" pitchFamily="34" charset="0"/>
              </a:rPr>
              <a:t>Ask about the size of the printer paper roll BEFORE you start making your poster.  It is easier to start with the right size poster than to resize everything to a different size later.</a:t>
            </a:r>
          </a:p>
          <a:p>
            <a:pPr marL="457200" indent="-457200">
              <a:buFont typeface="Arial" pitchFamily="34" charset="0"/>
              <a:buChar char="•"/>
            </a:pPr>
            <a:r>
              <a:rPr lang="en-US" sz="3600" dirty="0">
                <a:latin typeface="Arial" pitchFamily="34" charset="0"/>
                <a:cs typeface="Arial" pitchFamily="34" charset="0"/>
              </a:rPr>
              <a:t>This poster is 36 X 48 (H X W).  You set that under the “design” tab, then page set up.  </a:t>
            </a:r>
          </a:p>
        </p:txBody>
      </p:sp>
      <p:sp>
        <p:nvSpPr>
          <p:cNvPr id="426" name="TextBox 425"/>
          <p:cNvSpPr txBox="1"/>
          <p:nvPr/>
        </p:nvSpPr>
        <p:spPr>
          <a:xfrm>
            <a:off x="33528000" y="17678400"/>
            <a:ext cx="9372600" cy="12954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400" b="1" dirty="0">
                <a:latin typeface="Arial" pitchFamily="34" charset="0"/>
                <a:cs typeface="Arial" pitchFamily="34" charset="0"/>
              </a:rPr>
              <a:t>Conclusions</a:t>
            </a:r>
          </a:p>
        </p:txBody>
      </p:sp>
      <p:sp>
        <p:nvSpPr>
          <p:cNvPr id="428" name="TextBox 15"/>
          <p:cNvSpPr txBox="1">
            <a:spLocks noChangeArrowheads="1"/>
          </p:cNvSpPr>
          <p:nvPr/>
        </p:nvSpPr>
        <p:spPr bwMode="auto">
          <a:xfrm>
            <a:off x="33528000" y="19888200"/>
            <a:ext cx="9601200" cy="3416320"/>
          </a:xfrm>
          <a:prstGeom prst="rect">
            <a:avLst/>
          </a:prstGeom>
          <a:noFill/>
          <a:ln w="9525">
            <a:noFill/>
            <a:miter lim="800000"/>
            <a:headEnd/>
            <a:tailEnd/>
          </a:ln>
        </p:spPr>
        <p:txBody>
          <a:bodyPr wrap="square">
            <a:spAutoFit/>
          </a:bodyPr>
          <a:lstStyle/>
          <a:p>
            <a:pPr marL="457200" indent="-457200">
              <a:buFont typeface="Arial" pitchFamily="34" charset="0"/>
              <a:buChar char="•"/>
            </a:pPr>
            <a:r>
              <a:rPr lang="en-US" sz="3600" dirty="0">
                <a:latin typeface="Arial" pitchFamily="34" charset="0"/>
                <a:cs typeface="Arial" pitchFamily="34" charset="0"/>
              </a:rPr>
              <a:t>Closure regarding the case</a:t>
            </a:r>
          </a:p>
          <a:p>
            <a:pPr marL="1371600" lvl="1" indent="457200">
              <a:buFont typeface="Arial" pitchFamily="34" charset="0"/>
              <a:buChar char="•"/>
            </a:pPr>
            <a:r>
              <a:rPr lang="en-US" sz="3600" dirty="0">
                <a:latin typeface="Arial" pitchFamily="34" charset="0"/>
                <a:cs typeface="Arial" pitchFamily="34" charset="0"/>
              </a:rPr>
              <a:t>Limitations for your description–</a:t>
            </a:r>
          </a:p>
          <a:p>
            <a:endParaRPr lang="en-US" sz="3600" dirty="0">
              <a:latin typeface="Arial" pitchFamily="34" charset="0"/>
              <a:cs typeface="Arial" pitchFamily="34" charset="0"/>
            </a:endParaRPr>
          </a:p>
          <a:p>
            <a:r>
              <a:rPr lang="en-US" sz="3600" dirty="0">
                <a:latin typeface="Arial" pitchFamily="34" charset="0"/>
                <a:cs typeface="Arial" pitchFamily="34" charset="0"/>
              </a:rPr>
              <a:t>If you need help with this template, or want to ask specific questions, please let me know.  </a:t>
            </a:r>
          </a:p>
          <a:p>
            <a:pPr marL="457200" indent="-457200">
              <a:buFont typeface="Arial" pitchFamily="34" charset="0"/>
              <a:buChar char="•"/>
            </a:pPr>
            <a:r>
              <a:rPr lang="en-US" sz="3600" dirty="0">
                <a:latin typeface="Arial" pitchFamily="34" charset="0"/>
                <a:cs typeface="Arial" pitchFamily="34" charset="0"/>
                <a:hlinkClick r:id="rId2"/>
              </a:rPr>
              <a:t>Hamrick@campbell.edu</a:t>
            </a:r>
            <a:endParaRPr lang="en-US" sz="3600" dirty="0">
              <a:latin typeface="Arial" pitchFamily="34" charset="0"/>
              <a:cs typeface="Arial" pitchFamily="34" charset="0"/>
            </a:endParaRPr>
          </a:p>
        </p:txBody>
      </p:sp>
      <p:sp>
        <p:nvSpPr>
          <p:cNvPr id="429" name="TextBox 15"/>
          <p:cNvSpPr txBox="1">
            <a:spLocks noChangeArrowheads="1"/>
          </p:cNvSpPr>
          <p:nvPr/>
        </p:nvSpPr>
        <p:spPr bwMode="auto">
          <a:xfrm>
            <a:off x="33451800" y="25603200"/>
            <a:ext cx="9601200" cy="2677656"/>
          </a:xfrm>
          <a:prstGeom prst="rect">
            <a:avLst/>
          </a:prstGeom>
          <a:noFill/>
          <a:ln w="9525">
            <a:noFill/>
            <a:miter lim="800000"/>
            <a:headEnd/>
            <a:tailEnd/>
          </a:ln>
        </p:spPr>
        <p:txBody>
          <a:bodyPr wrap="square">
            <a:spAutoFit/>
          </a:bodyPr>
          <a:lstStyle/>
          <a:p>
            <a:r>
              <a:rPr lang="en-US" sz="2400" dirty="0">
                <a:latin typeface="Arial" pitchFamily="34" charset="0"/>
                <a:cs typeface="Arial" pitchFamily="34" charset="0"/>
              </a:rPr>
              <a:t>The font on the references can be smaller (20-24 </a:t>
            </a:r>
            <a:r>
              <a:rPr lang="en-US" sz="2400" dirty="0" err="1">
                <a:latin typeface="Arial" pitchFamily="34" charset="0"/>
                <a:cs typeface="Arial" pitchFamily="34" charset="0"/>
              </a:rPr>
              <a:t>pt</a:t>
            </a:r>
            <a:r>
              <a:rPr lang="en-US" sz="2400" dirty="0">
                <a:latin typeface="Arial" pitchFamily="34" charset="0"/>
                <a:cs typeface="Arial" pitchFamily="34" charset="0"/>
              </a:rPr>
              <a:t>).  Use the same format for all of your references.</a:t>
            </a:r>
          </a:p>
          <a:p>
            <a:pPr marL="457200" indent="-457200">
              <a:buFont typeface="+mj-lt"/>
              <a:buAutoNum type="arabicPeriod"/>
            </a:pPr>
            <a:r>
              <a:rPr lang="en-US" sz="2400" dirty="0">
                <a:latin typeface="Arial" pitchFamily="34" charset="0"/>
                <a:cs typeface="Arial" pitchFamily="34" charset="0"/>
              </a:rPr>
              <a:t>Hamrick, T. S., J. R. Horton, P. A. Spears, E. A. </a:t>
            </a:r>
            <a:r>
              <a:rPr lang="en-US" sz="2400" dirty="0" err="1">
                <a:latin typeface="Arial" pitchFamily="34" charset="0"/>
                <a:cs typeface="Arial" pitchFamily="34" charset="0"/>
              </a:rPr>
              <a:t>Havell</a:t>
            </a:r>
            <a:r>
              <a:rPr lang="en-US" sz="2400" dirty="0">
                <a:latin typeface="Arial" pitchFamily="34" charset="0"/>
                <a:cs typeface="Arial" pitchFamily="34" charset="0"/>
              </a:rPr>
              <a:t>, I. W. </a:t>
            </a:r>
            <a:r>
              <a:rPr lang="en-US" sz="2400" dirty="0" err="1">
                <a:latin typeface="Arial" pitchFamily="34" charset="0"/>
                <a:cs typeface="Arial" pitchFamily="34" charset="0"/>
              </a:rPr>
              <a:t>Smoak</a:t>
            </a:r>
            <a:r>
              <a:rPr lang="en-US" sz="2400" dirty="0">
                <a:latin typeface="Arial" pitchFamily="34" charset="0"/>
                <a:cs typeface="Arial" pitchFamily="34" charset="0"/>
              </a:rPr>
              <a:t> &amp; P. E. </a:t>
            </a:r>
            <a:r>
              <a:rPr lang="en-US" sz="2400" dirty="0" err="1">
                <a:latin typeface="Arial" pitchFamily="34" charset="0"/>
                <a:cs typeface="Arial" pitchFamily="34" charset="0"/>
              </a:rPr>
              <a:t>Orndorff</a:t>
            </a:r>
            <a:r>
              <a:rPr lang="en-US" sz="2400" dirty="0">
                <a:latin typeface="Arial" pitchFamily="34" charset="0"/>
                <a:cs typeface="Arial" pitchFamily="34" charset="0"/>
              </a:rPr>
              <a:t>, (2003). Infect </a:t>
            </a:r>
            <a:r>
              <a:rPr lang="en-US" sz="2400" dirty="0" err="1">
                <a:latin typeface="Arial" pitchFamily="34" charset="0"/>
                <a:cs typeface="Arial" pitchFamily="34" charset="0"/>
              </a:rPr>
              <a:t>Immun</a:t>
            </a:r>
            <a:r>
              <a:rPr lang="en-US" sz="2400" dirty="0">
                <a:latin typeface="Arial" pitchFamily="34" charset="0"/>
                <a:cs typeface="Arial" pitchFamily="34" charset="0"/>
              </a:rPr>
              <a:t> 71: 5202-5209.</a:t>
            </a:r>
          </a:p>
          <a:p>
            <a:pPr marL="457200" indent="-457200">
              <a:buFont typeface="+mj-lt"/>
              <a:buAutoNum type="arabicPeriod"/>
            </a:pPr>
            <a:r>
              <a:rPr lang="en-US" sz="2400" dirty="0" err="1">
                <a:latin typeface="Arial" pitchFamily="34" charset="0"/>
                <a:cs typeface="Arial" pitchFamily="34" charset="0"/>
              </a:rPr>
              <a:t>Jorasch</a:t>
            </a:r>
            <a:r>
              <a:rPr lang="en-US" sz="2400" dirty="0">
                <a:latin typeface="Arial" pitchFamily="34" charset="0"/>
                <a:cs typeface="Arial" pitchFamily="34" charset="0"/>
              </a:rPr>
              <a:t>, P., F. P. </a:t>
            </a:r>
            <a:r>
              <a:rPr lang="en-US" sz="2400" dirty="0" err="1">
                <a:latin typeface="Arial" pitchFamily="34" charset="0"/>
                <a:cs typeface="Arial" pitchFamily="34" charset="0"/>
              </a:rPr>
              <a:t>Wolter</a:t>
            </a:r>
            <a:r>
              <a:rPr lang="en-US" sz="2400" dirty="0">
                <a:latin typeface="Arial" pitchFamily="34" charset="0"/>
                <a:cs typeface="Arial" pitchFamily="34" charset="0"/>
              </a:rPr>
              <a:t>, U. </a:t>
            </a:r>
            <a:r>
              <a:rPr lang="en-US" sz="2400" dirty="0" err="1">
                <a:latin typeface="Arial" pitchFamily="34" charset="0"/>
                <a:cs typeface="Arial" pitchFamily="34" charset="0"/>
              </a:rPr>
              <a:t>Zahringer</a:t>
            </a:r>
            <a:r>
              <a:rPr lang="en-US" sz="2400" dirty="0">
                <a:latin typeface="Arial" pitchFamily="34" charset="0"/>
                <a:cs typeface="Arial" pitchFamily="34" charset="0"/>
              </a:rPr>
              <a:t> &amp; E. Heinz, (1998). </a:t>
            </a:r>
            <a:r>
              <a:rPr lang="en-US" sz="2400" dirty="0" err="1">
                <a:latin typeface="Arial" pitchFamily="34" charset="0"/>
                <a:cs typeface="Arial" pitchFamily="34" charset="0"/>
              </a:rPr>
              <a:t>Mol</a:t>
            </a:r>
            <a:r>
              <a:rPr lang="en-US" sz="2400" dirty="0">
                <a:latin typeface="Arial" pitchFamily="34" charset="0"/>
                <a:cs typeface="Arial" pitchFamily="34" charset="0"/>
              </a:rPr>
              <a:t> </a:t>
            </a:r>
            <a:r>
              <a:rPr lang="en-US" sz="2400" dirty="0" err="1">
                <a:latin typeface="Arial" pitchFamily="34" charset="0"/>
                <a:cs typeface="Arial" pitchFamily="34" charset="0"/>
              </a:rPr>
              <a:t>Microbiol</a:t>
            </a:r>
            <a:r>
              <a:rPr lang="en-US" sz="2400" dirty="0">
                <a:latin typeface="Arial" pitchFamily="34" charset="0"/>
                <a:cs typeface="Arial" pitchFamily="34" charset="0"/>
              </a:rPr>
              <a:t> 29: 419-430.</a:t>
            </a:r>
          </a:p>
          <a:p>
            <a:pPr marL="457200" indent="-457200">
              <a:buFont typeface="+mj-lt"/>
              <a:buAutoNum type="arabicPeriod"/>
            </a:pPr>
            <a:r>
              <a:rPr lang="en-US" sz="2400" dirty="0">
                <a:latin typeface="Arial" pitchFamily="34" charset="0"/>
                <a:cs typeface="Arial" pitchFamily="34" charset="0"/>
              </a:rPr>
              <a:t>Kaya, S., Y. Araki &amp; E. Ito, (1985). Eur. J. </a:t>
            </a:r>
            <a:r>
              <a:rPr lang="en-US" sz="2400" dirty="0" err="1">
                <a:latin typeface="Arial" pitchFamily="34" charset="0"/>
                <a:cs typeface="Arial" pitchFamily="34" charset="0"/>
              </a:rPr>
              <a:t>Biochem</a:t>
            </a:r>
            <a:r>
              <a:rPr lang="en-US" sz="2400" dirty="0">
                <a:latin typeface="Arial" pitchFamily="34" charset="0"/>
                <a:cs typeface="Arial" pitchFamily="34" charset="0"/>
              </a:rPr>
              <a:t>. 146: 517-522.</a:t>
            </a:r>
          </a:p>
        </p:txBody>
      </p:sp>
      <p:sp>
        <p:nvSpPr>
          <p:cNvPr id="431" name="Rectangle 575"/>
          <p:cNvSpPr>
            <a:spLocks noChangeArrowheads="1"/>
          </p:cNvSpPr>
          <p:nvPr/>
        </p:nvSpPr>
        <p:spPr bwMode="auto">
          <a:xfrm>
            <a:off x="22426863" y="13550427"/>
            <a:ext cx="10134600" cy="2677656"/>
          </a:xfrm>
          <a:prstGeom prst="rect">
            <a:avLst/>
          </a:prstGeom>
          <a:noFill/>
          <a:ln w="9525">
            <a:noFill/>
            <a:miter lim="800000"/>
            <a:headEnd/>
            <a:tailEnd/>
          </a:ln>
        </p:spPr>
        <p:txBody>
          <a:bodyPr wrap="square">
            <a:spAutoFit/>
          </a:bodyPr>
          <a:lstStyle/>
          <a:p>
            <a:r>
              <a:rPr lang="en-US" sz="2800" b="1" dirty="0">
                <a:solidFill>
                  <a:srgbClr val="000000"/>
                </a:solidFill>
                <a:latin typeface="Arial" pitchFamily="34" charset="0"/>
                <a:cs typeface="Arial" pitchFamily="34" charset="0"/>
              </a:rPr>
              <a:t>Table 1.  Laboratory data.  </a:t>
            </a:r>
            <a:r>
              <a:rPr lang="en-US" sz="2800" dirty="0">
                <a:solidFill>
                  <a:srgbClr val="000000"/>
                </a:solidFill>
                <a:latin typeface="Arial" pitchFamily="34" charset="0"/>
                <a:cs typeface="Arial" pitchFamily="34" charset="0"/>
              </a:rPr>
              <a:t>This table was created in PowerPoint, but other ways to create tables can be used as well. Tables made in Word can be edited in Word.  Keep the tables simple. If it gets too hard to follow, consider breaking it into 2 tables.  Table and figure legends can use smaller font (26-28 pt).  </a:t>
            </a:r>
            <a:endParaRPr lang="en-US" sz="2800" b="1" dirty="0">
              <a:solidFill>
                <a:srgbClr val="000000"/>
              </a:solidFill>
              <a:latin typeface="Arial" pitchFamily="34" charset="0"/>
              <a:cs typeface="Arial" pitchFamily="34" charset="0"/>
            </a:endParaRPr>
          </a:p>
        </p:txBody>
      </p:sp>
      <p:graphicFrame>
        <p:nvGraphicFramePr>
          <p:cNvPr id="430" name="Chart 429"/>
          <p:cNvGraphicFramePr>
            <a:graphicFrameLocks/>
          </p:cNvGraphicFramePr>
          <p:nvPr>
            <p:extLst>
              <p:ext uri="{D42A27DB-BD31-4B8C-83A1-F6EECF244321}">
                <p14:modId xmlns:p14="http://schemas.microsoft.com/office/powerpoint/2010/main" val="1662902685"/>
              </p:ext>
            </p:extLst>
          </p:nvPr>
        </p:nvGraphicFramePr>
        <p:xfrm>
          <a:off x="11201400" y="19812000"/>
          <a:ext cx="9982200" cy="6705600"/>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10920664" y="7579353"/>
            <a:ext cx="10744200" cy="11418510"/>
          </a:xfrm>
          <a:prstGeom prst="rect">
            <a:avLst/>
          </a:prstGeom>
          <a:noFill/>
        </p:spPr>
        <p:txBody>
          <a:bodyPr wrap="square" rtlCol="0">
            <a:spAutoFit/>
          </a:bodyPr>
          <a:lstStyle/>
          <a:p>
            <a:pPr marL="457200" indent="-457200">
              <a:buFont typeface="Arial" pitchFamily="34" charset="0"/>
              <a:buChar char="•"/>
            </a:pPr>
            <a:r>
              <a:rPr lang="en-US" sz="3200" dirty="0">
                <a:latin typeface="Arial" pitchFamily="34" charset="0"/>
                <a:cs typeface="Arial" pitchFamily="34" charset="0"/>
              </a:rPr>
              <a:t>Include </a:t>
            </a:r>
            <a:r>
              <a:rPr lang="en-US" sz="3200" b="1" u="sng" dirty="0">
                <a:solidFill>
                  <a:srgbClr val="FF0000"/>
                </a:solidFill>
                <a:latin typeface="Arial" pitchFamily="34" charset="0"/>
                <a:cs typeface="Arial" pitchFamily="34" charset="0"/>
              </a:rPr>
              <a:t>only</a:t>
            </a:r>
            <a:r>
              <a:rPr lang="en-US" sz="3200" dirty="0">
                <a:latin typeface="Arial" pitchFamily="34" charset="0"/>
                <a:cs typeface="Arial" pitchFamily="34" charset="0"/>
              </a:rPr>
              <a:t> what the reader needs to understand the case.  (Extra details may violate HIPAA.)</a:t>
            </a:r>
          </a:p>
          <a:p>
            <a:pPr marL="457200" indent="-457200">
              <a:buFont typeface="Arial" pitchFamily="34" charset="0"/>
              <a:buChar char="•"/>
            </a:pPr>
            <a:r>
              <a:rPr lang="en-US" sz="3200" dirty="0">
                <a:latin typeface="Arial" pitchFamily="34" charset="0"/>
                <a:cs typeface="Arial" pitchFamily="34" charset="0"/>
              </a:rPr>
              <a:t>Provide </a:t>
            </a:r>
            <a:r>
              <a:rPr lang="en-US" sz="3200" b="1" u="sng" dirty="0">
                <a:solidFill>
                  <a:srgbClr val="FF0000"/>
                </a:solidFill>
                <a:latin typeface="Arial" pitchFamily="34" charset="0"/>
                <a:cs typeface="Arial" pitchFamily="34" charset="0"/>
              </a:rPr>
              <a:t>only</a:t>
            </a:r>
            <a:r>
              <a:rPr lang="en-US" sz="3200" b="1" u="sng" dirty="0">
                <a:latin typeface="Arial" pitchFamily="34" charset="0"/>
                <a:cs typeface="Arial" pitchFamily="34" charset="0"/>
              </a:rPr>
              <a:t> </a:t>
            </a:r>
            <a:r>
              <a:rPr lang="en-US" sz="3200" dirty="0">
                <a:latin typeface="Arial" pitchFamily="34" charset="0"/>
                <a:cs typeface="Arial" pitchFamily="34" charset="0"/>
              </a:rPr>
              <a:t>those tests and lab results that are relevant to the understanding of this case.  </a:t>
            </a:r>
          </a:p>
          <a:p>
            <a:pPr marL="1371600" lvl="1" indent="457200">
              <a:buFont typeface="Arial" pitchFamily="34" charset="0"/>
              <a:buChar char="•"/>
            </a:pPr>
            <a:r>
              <a:rPr lang="en-US" sz="3200" dirty="0">
                <a:latin typeface="Arial" pitchFamily="34" charset="0"/>
                <a:cs typeface="Arial" pitchFamily="34" charset="0"/>
              </a:rPr>
              <a:t>If a test is an unusual test, be sure to include normal levels; consider normal levels for all test and laboratory results</a:t>
            </a:r>
          </a:p>
          <a:p>
            <a:pPr marL="1371600" lvl="1" indent="457200">
              <a:buFont typeface="Arial" pitchFamily="34" charset="0"/>
              <a:buChar char="•"/>
            </a:pPr>
            <a:r>
              <a:rPr lang="en-US" sz="3200" dirty="0">
                <a:latin typeface="Arial" pitchFamily="34" charset="0"/>
                <a:cs typeface="Arial" pitchFamily="34" charset="0"/>
              </a:rPr>
              <a:t>Tables and/or figures can be used to present these findings</a:t>
            </a:r>
          </a:p>
          <a:p>
            <a:pPr marL="457200" indent="-457200">
              <a:buFont typeface="Arial" pitchFamily="34" charset="0"/>
              <a:buChar char="•"/>
            </a:pPr>
            <a:r>
              <a:rPr lang="en-US" sz="3200" dirty="0">
                <a:latin typeface="Arial" pitchFamily="34" charset="0"/>
                <a:cs typeface="Arial" pitchFamily="34" charset="0"/>
              </a:rPr>
              <a:t>Chronological order is a good way to present case information.  </a:t>
            </a:r>
            <a:r>
              <a:rPr lang="en-US" sz="3200" b="1" dirty="0">
                <a:solidFill>
                  <a:srgbClr val="FF0000"/>
                </a:solidFill>
                <a:latin typeface="Arial" pitchFamily="34" charset="0"/>
                <a:cs typeface="Arial" pitchFamily="34" charset="0"/>
              </a:rPr>
              <a:t>Do NOT use full dates </a:t>
            </a:r>
          </a:p>
          <a:p>
            <a:pPr marL="457200" indent="-457200">
              <a:buFont typeface="Arial" pitchFamily="34" charset="0"/>
              <a:buChar char="•"/>
            </a:pPr>
            <a:r>
              <a:rPr lang="en-US" sz="3200" dirty="0">
                <a:latin typeface="Arial" pitchFamily="34" charset="0"/>
                <a:cs typeface="Arial" pitchFamily="34" charset="0"/>
              </a:rPr>
              <a:t>Photos and pictures should be included (Solid boxes over eyes unless seeing the eyes is essential to case.)</a:t>
            </a:r>
          </a:p>
          <a:p>
            <a:endParaRPr lang="en-US" sz="3200" b="1" dirty="0">
              <a:latin typeface="Arial" pitchFamily="34" charset="0"/>
              <a:cs typeface="Arial" pitchFamily="34" charset="0"/>
            </a:endParaRPr>
          </a:p>
          <a:p>
            <a:r>
              <a:rPr lang="en-US" sz="3200" b="1" dirty="0">
                <a:latin typeface="Arial" pitchFamily="34" charset="0"/>
                <a:cs typeface="Arial" pitchFamily="34" charset="0"/>
              </a:rPr>
              <a:t>Additional considerations related to posters:</a:t>
            </a:r>
          </a:p>
          <a:p>
            <a:pPr marL="342900" indent="-342900">
              <a:buFont typeface="Arial" pitchFamily="34" charset="0"/>
              <a:buChar char="•"/>
            </a:pPr>
            <a:r>
              <a:rPr lang="en-US" sz="3200" dirty="0">
                <a:latin typeface="Arial" pitchFamily="34" charset="0"/>
                <a:cs typeface="Arial" pitchFamily="34" charset="0"/>
              </a:rPr>
              <a:t>Choose your style of text carefully.  It is usually better to choose one and stay with it.  You can use </a:t>
            </a:r>
            <a:r>
              <a:rPr lang="en-US" sz="3200" b="1" dirty="0">
                <a:latin typeface="Arial" pitchFamily="34" charset="0"/>
                <a:cs typeface="Arial" pitchFamily="34" charset="0"/>
              </a:rPr>
              <a:t>bold </a:t>
            </a:r>
            <a:r>
              <a:rPr lang="en-US" sz="3200" dirty="0">
                <a:latin typeface="Arial" pitchFamily="34" charset="0"/>
                <a:cs typeface="Arial" pitchFamily="34" charset="0"/>
              </a:rPr>
              <a:t>and regular (and italics for genus and species), but otherwise, your poster should be one style of text.</a:t>
            </a:r>
          </a:p>
          <a:p>
            <a:pPr marL="1325563" lvl="1" indent="-411163">
              <a:buFont typeface="Arial" pitchFamily="34" charset="0"/>
              <a:buChar char="•"/>
            </a:pPr>
            <a:r>
              <a:rPr lang="en-US" sz="3200" dirty="0">
                <a:latin typeface="Arial" pitchFamily="34" charset="0"/>
                <a:cs typeface="Arial" pitchFamily="34" charset="0"/>
              </a:rPr>
              <a:t>Sans serif fonts (e.g. Arial or Calibri) tend to be easier to read than serif fonts (Times New Roman)</a:t>
            </a:r>
          </a:p>
          <a:p>
            <a:pPr marL="342900" indent="-342900">
              <a:buFont typeface="Arial" pitchFamily="34" charset="0"/>
              <a:buChar char="•"/>
            </a:pPr>
            <a:r>
              <a:rPr lang="en-US" sz="3200" dirty="0">
                <a:latin typeface="Arial" pitchFamily="34" charset="0"/>
                <a:cs typeface="Arial" pitchFamily="34" charset="0"/>
              </a:rPr>
              <a:t> Turn off “Snap to Grid”, so you move objects easier on the PowerPoint slide.</a:t>
            </a:r>
          </a:p>
        </p:txBody>
      </p:sp>
      <p:sp>
        <p:nvSpPr>
          <p:cNvPr id="432" name="TextBox 431"/>
          <p:cNvSpPr txBox="1"/>
          <p:nvPr/>
        </p:nvSpPr>
        <p:spPr>
          <a:xfrm>
            <a:off x="33375600" y="28422600"/>
            <a:ext cx="9278039" cy="990600"/>
          </a:xfrm>
          <a:prstGeom prst="rect">
            <a:avLst/>
          </a:prstGeom>
          <a:ln/>
        </p:spPr>
        <p:style>
          <a:lnRef idx="0">
            <a:schemeClr val="accent1"/>
          </a:lnRef>
          <a:fillRef idx="3">
            <a:schemeClr val="accent1"/>
          </a:fillRef>
          <a:effectRef idx="3">
            <a:schemeClr val="accent1"/>
          </a:effectRef>
          <a:fontRef idx="minor">
            <a:schemeClr val="lt1"/>
          </a:fontRef>
        </p:style>
        <p:txBody>
          <a:bodyPr anchor="ctr"/>
          <a:lstStyle/>
          <a:p>
            <a:pPr algn="ctr" defTabSz="4389120" fontAlgn="auto">
              <a:spcBef>
                <a:spcPts val="0"/>
              </a:spcBef>
              <a:spcAft>
                <a:spcPts val="0"/>
              </a:spcAft>
              <a:defRPr/>
            </a:pPr>
            <a:r>
              <a:rPr lang="en-US" sz="4000" b="1" dirty="0">
                <a:latin typeface="Arial" pitchFamily="34" charset="0"/>
                <a:cs typeface="Arial" pitchFamily="34" charset="0"/>
              </a:rPr>
              <a:t>Acknowledgements</a:t>
            </a:r>
          </a:p>
        </p:txBody>
      </p:sp>
      <p:sp>
        <p:nvSpPr>
          <p:cNvPr id="433" name="TextBox 15"/>
          <p:cNvSpPr txBox="1">
            <a:spLocks noChangeArrowheads="1"/>
          </p:cNvSpPr>
          <p:nvPr/>
        </p:nvSpPr>
        <p:spPr bwMode="auto">
          <a:xfrm>
            <a:off x="33528000" y="29870400"/>
            <a:ext cx="9601200" cy="2246769"/>
          </a:xfrm>
          <a:prstGeom prst="rect">
            <a:avLst/>
          </a:prstGeom>
          <a:noFill/>
          <a:ln w="9525">
            <a:noFill/>
            <a:miter lim="800000"/>
            <a:headEnd/>
            <a:tailEnd/>
          </a:ln>
        </p:spPr>
        <p:txBody>
          <a:bodyPr wrap="square">
            <a:spAutoFit/>
          </a:bodyPr>
          <a:lstStyle/>
          <a:p>
            <a:r>
              <a:rPr lang="en-US" sz="2800" dirty="0">
                <a:latin typeface="Arial" pitchFamily="34" charset="0"/>
                <a:cs typeface="Arial" pitchFamily="34" charset="0"/>
              </a:rPr>
              <a:t>The departments, clinical affiliations, or individuals not included as authors should go here.</a:t>
            </a:r>
          </a:p>
          <a:p>
            <a:r>
              <a:rPr lang="en-US" sz="2800" dirty="0">
                <a:latin typeface="Arial" pitchFamily="34" charset="0"/>
                <a:cs typeface="Arial" pitchFamily="34" charset="0"/>
              </a:rPr>
              <a:t>Any funding sources, (grants, sponsors, etc.)</a:t>
            </a:r>
          </a:p>
          <a:p>
            <a:r>
              <a:rPr lang="en-US" sz="2800" dirty="0">
                <a:latin typeface="Arial" pitchFamily="34" charset="0"/>
                <a:cs typeface="Arial" pitchFamily="34" charset="0"/>
              </a:rPr>
              <a:t>The patient provided consent to the authors for this case presentation</a:t>
            </a:r>
          </a:p>
        </p:txBody>
      </p:sp>
      <p:pic>
        <p:nvPicPr>
          <p:cNvPr id="32" name="Picture 3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66224" y="756296"/>
            <a:ext cx="7149176" cy="4500536"/>
          </a:xfrm>
          <a:prstGeom prst="rect">
            <a:avLst/>
          </a:prstGeom>
        </p:spPr>
      </p:pic>
      <p:sp>
        <p:nvSpPr>
          <p:cNvPr id="10" name="TextBox 9">
            <a:extLst>
              <a:ext uri="{FF2B5EF4-FFF2-40B4-BE49-F238E27FC236}">
                <a16:creationId xmlns:a16="http://schemas.microsoft.com/office/drawing/2014/main" id="{870B43AC-2D8F-5646-2800-33E81661575D}"/>
              </a:ext>
            </a:extLst>
          </p:cNvPr>
          <p:cNvSpPr txBox="1"/>
          <p:nvPr/>
        </p:nvSpPr>
        <p:spPr>
          <a:xfrm>
            <a:off x="22326599" y="16118175"/>
            <a:ext cx="10058400" cy="1446550"/>
          </a:xfrm>
          <a:prstGeom prst="rect">
            <a:avLst/>
          </a:prstGeom>
          <a:noFill/>
        </p:spPr>
        <p:txBody>
          <a:bodyPr wrap="square">
            <a:spAutoFit/>
          </a:bodyPr>
          <a:lstStyle/>
          <a:p>
            <a:r>
              <a:rPr lang="en-US" sz="8800" dirty="0">
                <a:solidFill>
                  <a:srgbClr val="FF0000"/>
                </a:solidFill>
              </a:rPr>
              <a:t>Do not use full dates</a:t>
            </a:r>
          </a:p>
        </p:txBody>
      </p:sp>
      <p:pic>
        <p:nvPicPr>
          <p:cNvPr id="19" name="Picture 18">
            <a:extLst>
              <a:ext uri="{FF2B5EF4-FFF2-40B4-BE49-F238E27FC236}">
                <a16:creationId xmlns:a16="http://schemas.microsoft.com/office/drawing/2014/main" id="{2A8391BC-6CEA-098D-D8E2-E60E97156460}"/>
              </a:ext>
            </a:extLst>
          </p:cNvPr>
          <p:cNvPicPr>
            <a:picLocks noChangeAspect="1"/>
          </p:cNvPicPr>
          <p:nvPr/>
        </p:nvPicPr>
        <p:blipFill>
          <a:blip r:embed="rId5"/>
          <a:stretch>
            <a:fillRect/>
          </a:stretch>
        </p:blipFill>
        <p:spPr>
          <a:xfrm>
            <a:off x="22964550" y="18160306"/>
            <a:ext cx="8734650" cy="7649281"/>
          </a:xfrm>
          <a:prstGeom prst="rect">
            <a:avLst/>
          </a:prstGeom>
        </p:spPr>
      </p:pic>
    </p:spTree>
    <p:extLst>
      <p:ext uri="{BB962C8B-B14F-4D97-AF65-F5344CB8AC3E}">
        <p14:creationId xmlns:p14="http://schemas.microsoft.com/office/powerpoint/2010/main" val="1312614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356</TotalTime>
  <Words>1226</Words>
  <Application>Microsoft Office PowerPoint</Application>
  <PresentationFormat>Custom</PresentationFormat>
  <Paragraphs>98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Hamrick, Terri</dc:creator>
  <cp:lastModifiedBy>Hamrick, Terri</cp:lastModifiedBy>
  <cp:revision>40</cp:revision>
  <cp:lastPrinted>2016-04-04T16:18:20Z</cp:lastPrinted>
  <dcterms:created xsi:type="dcterms:W3CDTF">2016-03-29T23:22:40Z</dcterms:created>
  <dcterms:modified xsi:type="dcterms:W3CDTF">2023-02-20T20:06:43Z</dcterms:modified>
</cp:coreProperties>
</file>