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PT Sans Narrow"/>
      <p:regular r:id="rId25"/>
      <p:bold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Narrow-bold.fntdata"/><Relationship Id="rId25" Type="http://schemas.openxmlformats.org/officeDocument/2006/relationships/font" Target="fonts/PTSansNarrow-regular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75a02ec3f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975a02ec3f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8c4eadb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8c4eadb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87311a75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987311a75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87311a75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987311a75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87311a75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87311a75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4e53fa88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4e53fa88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2704d18ae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2704d18ae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86076ff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86076f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86076ff8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86076ff8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87311a75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87311a75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4e53fa8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4e53fa8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4e53fa88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4e53fa88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2704d18ae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92704d18ae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2704d18ae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2704d18ae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cangeloff@campbell.edu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cmreynolds0318@email.campbell.edu" TargetMode="External"/><Relationship Id="rId4" Type="http://schemas.openxmlformats.org/officeDocument/2006/relationships/hyperlink" Target="mailto:m_basco1013@email.campbell.edu" TargetMode="External"/><Relationship Id="rId5" Type="http://schemas.openxmlformats.org/officeDocument/2006/relationships/hyperlink" Target="mailto:s_patil1028@email.campbell.edu" TargetMode="External"/><Relationship Id="rId6" Type="http://schemas.openxmlformats.org/officeDocument/2006/relationships/hyperlink" Target="mailto:z_herro1216@email.campbell.edu" TargetMode="External"/><Relationship Id="rId7" Type="http://schemas.openxmlformats.org/officeDocument/2006/relationships/hyperlink" Target="mailto:c_oneill1120@email.campbell.edu" TargetMode="External"/><Relationship Id="rId8" Type="http://schemas.openxmlformats.org/officeDocument/2006/relationships/hyperlink" Target="mailto:tecunningham1019@email.campbell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edicine.campbell.edu/research/faculty-researchers/" TargetMode="External"/><Relationship Id="rId4" Type="http://schemas.openxmlformats.org/officeDocument/2006/relationships/hyperlink" Target="https://cufind.campbell.edu/profiles.html" TargetMode="External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hamrick@campbell.edu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 Workshop and Research Information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Navigators: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Extracurricular Team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Research Information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0138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Check the Research BB page </a:t>
            </a:r>
            <a:endParaRPr sz="20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Organizations → CUSOM Research Organization → Student Research</a:t>
            </a:r>
            <a:endParaRPr sz="16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Poster </a:t>
            </a:r>
            <a:r>
              <a:rPr lang="en" sz="1600"/>
              <a:t>templates</a:t>
            </a:r>
            <a:r>
              <a:rPr lang="en" sz="1600"/>
              <a:t> </a:t>
            </a:r>
            <a:endParaRPr sz="16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Forms </a:t>
            </a:r>
            <a:endParaRPr sz="16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Case report </a:t>
            </a:r>
            <a:r>
              <a:rPr lang="en" sz="1600"/>
              <a:t>information</a:t>
            </a:r>
            <a:endParaRPr sz="1600"/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If you are participating in </a:t>
            </a:r>
            <a:r>
              <a:rPr lang="en" sz="2000"/>
              <a:t>research</a:t>
            </a:r>
            <a:r>
              <a:rPr lang="en" sz="2000"/>
              <a:t> </a:t>
            </a:r>
            <a:endParaRPr sz="20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Fill out research notification form, before submitting for publication </a:t>
            </a:r>
            <a:endParaRPr sz="1600"/>
          </a:p>
          <a:p>
            <a:pPr indent="-3302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Along with a draft of your publication </a:t>
            </a:r>
            <a:endParaRPr sz="1600"/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Presenting</a:t>
            </a:r>
            <a:endParaRPr sz="20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CUSOM will pay $500 for travel in NC or any bordering state or $700 for further distances</a:t>
            </a:r>
            <a:endParaRPr sz="16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Poster printing information on CUSOM library website </a:t>
            </a:r>
            <a:endParaRPr sz="1600"/>
          </a:p>
          <a:p>
            <a:pPr indent="-3302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Free </a:t>
            </a:r>
            <a:endParaRPr sz="1600"/>
          </a:p>
          <a:p>
            <a:pPr indent="-3302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Be sure to give them at least 3 days notice </a:t>
            </a:r>
            <a:endParaRPr sz="16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Reach out to Clarissa Angeloff if you would like to practice your presentation</a:t>
            </a:r>
            <a:endParaRPr sz="1600"/>
          </a:p>
          <a:p>
            <a:pPr indent="-3302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cangeloff@campbell.edu</a:t>
            </a:r>
            <a:r>
              <a:rPr lang="en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Types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Basic Science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Translational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Clinical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Educational/Healthcare Systems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*All are equally sufficient, can result in publications, and </a:t>
            </a:r>
            <a:r>
              <a:rPr lang="en"/>
              <a:t>show</a:t>
            </a:r>
            <a:r>
              <a:rPr lang="en"/>
              <a:t> your </a:t>
            </a:r>
            <a:r>
              <a:rPr lang="en"/>
              <a:t>commitment</a:t>
            </a:r>
            <a:r>
              <a:rPr lang="en"/>
              <a:t> to advancing the field of medicine!</a:t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304825"/>
            <a:ext cx="4267199" cy="320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Volunteering:</a:t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CUCCC Volunteering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Practicing medicine!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Interacting with patients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Giving back to the community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Looks great on CV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Talk with 2nd and 3rd years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Dr. Joe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4"/>
          <p:cNvSpPr txBox="1"/>
          <p:nvPr/>
        </p:nvSpPr>
        <p:spPr>
          <a:xfrm>
            <a:off x="4746250" y="1806025"/>
            <a:ext cx="39237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Cons: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Time consuming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Sometime return very late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25" y="2899025"/>
            <a:ext cx="4676551" cy="188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Volunteering: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</a:t>
            </a:r>
            <a:r>
              <a:rPr lang="en"/>
              <a:t> Volunteering Opportunities: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Women’s Shelter in Raleigh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Soup Kitchen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Special Olympics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Summer Camps for Special Needs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Boys and Girls Club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Vaccine Clinics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CUSOM always emailing out more opportunities!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Questions???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</a:t>
            </a:r>
            <a:r>
              <a:rPr lang="en"/>
              <a:t>ris Reynolds: </a:t>
            </a:r>
            <a:r>
              <a:rPr lang="en" u="sng">
                <a:solidFill>
                  <a:schemeClr val="hlink"/>
                </a:solidFill>
                <a:hlinkClick r:id="rId3"/>
              </a:rPr>
              <a:t>cmreynolds0318@email.campbell.edu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Meg Basco: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m_basco1013@email.campbell.edu</a:t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Roboto"/>
              <a:buChar char="●"/>
            </a:pPr>
            <a:r>
              <a:rPr lang="en">
                <a:highlight>
                  <a:srgbClr val="FFFFFF"/>
                </a:highlight>
              </a:rPr>
              <a:t>Sid Patil: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s_patil1028@email.campbell.edu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Zach Herro: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z_herro1216@email.campbell.edu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Claire O’Neill: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c_oneill1120@email.campbell.edu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en"/>
              <a:t>Taylor Cunningham: </a:t>
            </a:r>
            <a:r>
              <a:rPr lang="en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tecunningham1019@email.campbell.edu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22"/>
              <a:t>CV</a:t>
            </a:r>
            <a:endParaRPr sz="3822"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57705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2580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123"/>
              <a:t>What is it?</a:t>
            </a:r>
            <a:endParaRPr sz="6123"/>
          </a:p>
          <a:p>
            <a:pPr indent="-32580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6123"/>
              <a:t>Essentially your “resume” as a medical professional</a:t>
            </a:r>
            <a:endParaRPr sz="6123"/>
          </a:p>
          <a:p>
            <a:pPr indent="-32580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6123"/>
              <a:t>Far more extensive than a resume (multiple pages)</a:t>
            </a:r>
            <a:endParaRPr sz="6123"/>
          </a:p>
          <a:p>
            <a:pPr indent="-32580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6123"/>
              <a:t>Elaborates on 1) Education and 2) Professional History</a:t>
            </a:r>
            <a:endParaRPr sz="6123"/>
          </a:p>
          <a:p>
            <a:pPr indent="-325803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6123"/>
              <a:t>Elements such as Teaching History, Research Endeavours, </a:t>
            </a:r>
            <a:r>
              <a:rPr lang="en" sz="6123"/>
              <a:t>Professional</a:t>
            </a:r>
            <a:r>
              <a:rPr lang="en" sz="6123"/>
              <a:t> Memberships, Previous Work History, etc</a:t>
            </a:r>
            <a:endParaRPr sz="6123"/>
          </a:p>
          <a:p>
            <a:pPr indent="-32580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6123"/>
              <a:t>Includes everything from your Undergraduate Careers until present (NO High School!)</a:t>
            </a:r>
            <a:endParaRPr sz="6123"/>
          </a:p>
          <a:p>
            <a:pPr indent="-32580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6123"/>
              <a:t>Requires more frequent updates than a traditional resume</a:t>
            </a:r>
            <a:endParaRPr sz="612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925" y="726350"/>
            <a:ext cx="2757000" cy="3585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Does it Matter?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Obtaining Research Experience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Obtaining Shadowing Experience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Networking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Residency Applications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Scholarship Applications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Advisors/Mentors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you to remember everything you have done!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901" y="913001"/>
            <a:ext cx="3247800" cy="32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 Points to Include: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Picture at the top left corner!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Debate on Casual vs Professional (if any doubt, always go Professional)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</a:t>
            </a:r>
            <a:r>
              <a:rPr lang="en"/>
              <a:t>relevant</a:t>
            </a:r>
            <a:r>
              <a:rPr lang="en"/>
              <a:t> and important information First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Within each section - most recent </a:t>
            </a:r>
            <a:r>
              <a:rPr lang="en"/>
              <a:t>activities</a:t>
            </a:r>
            <a:r>
              <a:rPr lang="en"/>
              <a:t> at top and older </a:t>
            </a:r>
            <a:r>
              <a:rPr lang="en"/>
              <a:t>activities</a:t>
            </a:r>
            <a:r>
              <a:rPr lang="en"/>
              <a:t> </a:t>
            </a:r>
            <a:r>
              <a:rPr lang="en"/>
              <a:t>further</a:t>
            </a:r>
            <a:r>
              <a:rPr lang="en"/>
              <a:t> down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Include Hobbies and Interests!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These are </a:t>
            </a:r>
            <a:r>
              <a:rPr b="1" lang="en"/>
              <a:t>people</a:t>
            </a:r>
            <a:r>
              <a:rPr lang="en"/>
              <a:t> you’re trying to </a:t>
            </a:r>
            <a:r>
              <a:rPr b="1" lang="en"/>
              <a:t>connect</a:t>
            </a:r>
            <a:r>
              <a:rPr lang="en"/>
              <a:t> with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There is no strategy here - just tell your story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Make it easy to read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Not the time to use fancy lingo or medical </a:t>
            </a:r>
            <a:r>
              <a:rPr lang="en"/>
              <a:t>jargon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Let’s see some examples!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22"/>
              <a:t>Research: </a:t>
            </a:r>
            <a:r>
              <a:rPr lang="en" sz="3822"/>
              <a:t>Finding Mentors</a:t>
            </a:r>
            <a:endParaRPr sz="3933"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36200"/>
            <a:ext cx="8022600" cy="3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Look </a:t>
            </a:r>
            <a:r>
              <a:rPr lang="en" sz="2000"/>
              <a:t>into </a:t>
            </a:r>
            <a:r>
              <a:rPr lang="en" sz="2000"/>
              <a:t>Duke</a:t>
            </a:r>
            <a:r>
              <a:rPr lang="en" sz="2000"/>
              <a:t> and </a:t>
            </a:r>
            <a:r>
              <a:rPr lang="en" sz="2000"/>
              <a:t>UNC 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Residents</a:t>
            </a:r>
            <a:r>
              <a:rPr lang="en" sz="1800"/>
              <a:t>, Attendings </a:t>
            </a:r>
            <a:endParaRPr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Social media - Twitter (#MedTwitter)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Follow “Inside The Match”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Physicians in the area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Case reports </a:t>
            </a:r>
            <a:endParaRPr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Campbell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https://medicine.campbell.edu/research/faculty-researchers/</a:t>
            </a:r>
            <a:r>
              <a:rPr lang="en" sz="1800"/>
              <a:t>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Reach out to faculty within the discipline you are interested in</a:t>
            </a:r>
            <a:endParaRPr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CU find</a:t>
            </a:r>
            <a:r>
              <a:rPr lang="en" sz="2000"/>
              <a:t>- all of Campbell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https://cufind.campbell.edu/profiles.html</a:t>
            </a:r>
            <a:r>
              <a:rPr lang="en" sz="1600"/>
              <a:t> </a:t>
            </a:r>
            <a:endParaRPr sz="16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1350" y="34821"/>
            <a:ext cx="1417800" cy="116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22"/>
              <a:t>Research: </a:t>
            </a:r>
            <a:r>
              <a:rPr lang="en" sz="3822"/>
              <a:t>Cold Emails</a:t>
            </a:r>
            <a:endParaRPr sz="3822"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Be sure to </a:t>
            </a:r>
            <a:r>
              <a:rPr lang="en" sz="2000"/>
              <a:t>attach</a:t>
            </a:r>
            <a:r>
              <a:rPr lang="en" sz="2000"/>
              <a:t> CV and letter of good academic standing 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Contact: Ms. Lou Naylor naylor@campbell.edu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Specific to the project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Flexibility 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Be willing to work at any time and without stipend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Start early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1600"/>
              <a:t>Winter break is a good time to start (don’t panic if you don’t though)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Don’t get discouraged</a:t>
            </a:r>
            <a:endParaRPr sz="16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545" y="100020"/>
            <a:ext cx="1202250" cy="12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22"/>
              <a:t>Cold Email- Example</a:t>
            </a:r>
            <a:endParaRPr sz="3822"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85750"/>
            <a:ext cx="9144001" cy="326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Research: CUSOM Opportunities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Summer Scholars Program</a:t>
            </a:r>
            <a:r>
              <a:rPr lang="en" sz="2100"/>
              <a:t>- Presentation coming up</a:t>
            </a:r>
            <a:endParaRPr sz="21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Any rising MS2 that is in academic good standing 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Dr. Terri Hamrick </a:t>
            </a:r>
            <a:endParaRPr sz="1700"/>
          </a:p>
          <a:p>
            <a:pPr indent="-33655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hamrick@campbell.edu</a:t>
            </a:r>
            <a:r>
              <a:rPr lang="en" sz="1700"/>
              <a:t> 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Stipend</a:t>
            </a:r>
            <a:endParaRPr sz="1700"/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CAP Project </a:t>
            </a:r>
            <a:r>
              <a:rPr lang="en" sz="2100"/>
              <a:t>- May </a:t>
            </a:r>
            <a:endParaRPr sz="21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Dr. Bonnie Brenseke 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Pathology found in cadavers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Poster </a:t>
            </a:r>
            <a:r>
              <a:rPr lang="en" sz="1700"/>
              <a:t>presentation </a:t>
            </a:r>
            <a:endParaRPr sz="1700"/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Public Datasets</a:t>
            </a:r>
            <a:r>
              <a:rPr lang="en" sz="2100"/>
              <a:t>- Research BB page</a:t>
            </a:r>
            <a:endParaRPr sz="21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Do not require IRB approval</a:t>
            </a:r>
            <a:endParaRPr sz="17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0579" y="2150625"/>
            <a:ext cx="3509374" cy="262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/>
          <p:nvPr/>
        </p:nvSpPr>
        <p:spPr>
          <a:xfrm>
            <a:off x="3394150" y="3526575"/>
            <a:ext cx="2007300" cy="13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