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11" r:id="rId2"/>
    <p:sldId id="317" r:id="rId3"/>
    <p:sldId id="326" r:id="rId4"/>
    <p:sldId id="351" r:id="rId5"/>
    <p:sldId id="353" r:id="rId6"/>
    <p:sldId id="343" r:id="rId7"/>
    <p:sldId id="350" r:id="rId8"/>
    <p:sldId id="348" r:id="rId9"/>
    <p:sldId id="329" r:id="rId10"/>
    <p:sldId id="345" r:id="rId11"/>
    <p:sldId id="333" r:id="rId12"/>
    <p:sldId id="346" r:id="rId13"/>
    <p:sldId id="347" r:id="rId14"/>
    <p:sldId id="335" r:id="rId15"/>
    <p:sldId id="33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A07325-0368-4E42-A275-E298720935EA}">
          <p14:sldIdLst>
            <p14:sldId id="311"/>
            <p14:sldId id="317"/>
            <p14:sldId id="326"/>
            <p14:sldId id="351"/>
            <p14:sldId id="353"/>
            <p14:sldId id="343"/>
            <p14:sldId id="350"/>
            <p14:sldId id="348"/>
            <p14:sldId id="329"/>
            <p14:sldId id="345"/>
            <p14:sldId id="333"/>
            <p14:sldId id="346"/>
            <p14:sldId id="347"/>
            <p14:sldId id="335"/>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5887" autoAdjust="0"/>
  </p:normalViewPr>
  <p:slideViewPr>
    <p:cSldViewPr snapToGrid="0">
      <p:cViewPr varScale="1">
        <p:scale>
          <a:sx n="109" d="100"/>
          <a:sy n="109" d="100"/>
        </p:scale>
        <p:origin x="61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222AF-91E7-4137-9CBC-B85E7F6FA67D}"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088BF-4F4E-4C71-A7CB-D0B8E25710E2}" type="slidenum">
              <a:rPr lang="en-US" smtClean="0"/>
              <a:t>‹#›</a:t>
            </a:fld>
            <a:endParaRPr lang="en-US"/>
          </a:p>
        </p:txBody>
      </p:sp>
    </p:spTree>
    <p:extLst>
      <p:ext uri="{BB962C8B-B14F-4D97-AF65-F5344CB8AC3E}">
        <p14:creationId xmlns:p14="http://schemas.microsoft.com/office/powerpoint/2010/main" val="220848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AD1E9-6362-AF42-914D-8A6C69E046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82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Outside scholarships are scholarships awarded by an outside entity, such as civic organization, church, community foundation, high school, club, etc.  Donors should be encouraged to remit scholarship payment to Campbell University, Attention:  University Cashier.  A letter should accompany any check and include, student name, Campbell ID number, donor name and address, contact person and phone number for the organization, scholarship amount, as well as, the semesters to apply the scholarship.  If semesters are not designated by the donor the scholarship will be split equally between fall and spring semesters by the university.  Donors may choose to download and complete the Outside scholarship form available on the Bursar's Office website.</a:t>
            </a:r>
          </a:p>
          <a:p>
            <a:pPr>
              <a:defRPr/>
            </a:pPr>
            <a:endParaRPr lang="en-US" dirty="0">
              <a:ea typeface="Calibri"/>
              <a:cs typeface="Calibri"/>
            </a:endParaRPr>
          </a:p>
          <a:p>
            <a:pPr>
              <a:defRPr/>
            </a:pPr>
            <a:r>
              <a:rPr lang="en-US" dirty="0">
                <a:ea typeface="Calibri"/>
                <a:cs typeface="Calibri"/>
              </a:rPr>
              <a:t>On occasion, a student may receive the outside scholarship made payable to Campbell University.  In these instances, either mail or bring the scholarship and remittance information to the University Cashier.</a:t>
            </a:r>
          </a:p>
          <a:p>
            <a:pPr>
              <a:defRPr/>
            </a:pPr>
            <a:endParaRPr lang="en-US" dirty="0"/>
          </a:p>
          <a:p>
            <a:pPr>
              <a:defRPr/>
            </a:pPr>
            <a:r>
              <a:rPr lang="en-US" dirty="0"/>
              <a:t>Outside scholarships will be applied to the student account through a financial aid entry noted as outside scholarship and reduce any balance owed.</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5FD088BF-4F4E-4C71-A7CB-D0B8E25710E2}" type="slidenum">
              <a:rPr lang="en-US" smtClean="0"/>
              <a:t>8</a:t>
            </a:fld>
            <a:endParaRPr lang="en-US"/>
          </a:p>
        </p:txBody>
      </p:sp>
    </p:spTree>
    <p:extLst>
      <p:ext uri="{BB962C8B-B14F-4D97-AF65-F5344CB8AC3E}">
        <p14:creationId xmlns:p14="http://schemas.microsoft.com/office/powerpoint/2010/main" val="426298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5FD088BF-4F4E-4C71-A7CB-D0B8E25710E2}" type="slidenum">
              <a:rPr lang="en-US" smtClean="0"/>
              <a:t>10</a:t>
            </a:fld>
            <a:endParaRPr lang="en-US"/>
          </a:p>
        </p:txBody>
      </p:sp>
    </p:spTree>
    <p:extLst>
      <p:ext uri="{BB962C8B-B14F-4D97-AF65-F5344CB8AC3E}">
        <p14:creationId xmlns:p14="http://schemas.microsoft.com/office/powerpoint/2010/main" val="97883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5FD088BF-4F4E-4C71-A7CB-D0B8E25710E2}" type="slidenum">
              <a:rPr lang="en-US" smtClean="0"/>
              <a:t>11</a:t>
            </a:fld>
            <a:endParaRPr lang="en-US"/>
          </a:p>
        </p:txBody>
      </p:sp>
    </p:spTree>
    <p:extLst>
      <p:ext uri="{BB962C8B-B14F-4D97-AF65-F5344CB8AC3E}">
        <p14:creationId xmlns:p14="http://schemas.microsoft.com/office/powerpoint/2010/main" val="406208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what are the monthly pay plan options and their due dates?  </a:t>
            </a:r>
            <a:r>
              <a:rPr lang="en-US" dirty="0" err="1"/>
              <a:t>Touchnet</a:t>
            </a:r>
            <a:r>
              <a:rPr lang="en-US" dirty="0"/>
              <a:t> payment plans allow students &amp; families to select either a 5 month payment plan or a 4 month payment plan.  The 5 month plan allows you to pay into 5 equal payments.  Likewise, the 4 month pay plan provides an option to pay in 4 equal installments.  Each semester, you determine the plan that works best for you.  There is a $50 setup and enrollment fee.  </a:t>
            </a:r>
          </a:p>
          <a:p>
            <a:pPr>
              <a:defRPr/>
            </a:pPr>
            <a:endParaRPr lang="en-US" dirty="0"/>
          </a:p>
          <a:p>
            <a:pPr>
              <a:defRPr/>
            </a:pPr>
            <a:r>
              <a:rPr lang="en-US" dirty="0"/>
              <a:t>The 4 month pay plan aligns with first payment deadline date which is Aug 5 (fall) and Jan 5 (spring); however, 5 payment plan is available with first payment due July 5 and December 5 if you’d like to spread payments out.  Another reminder, for those accepting loan eligibility- you are encouraged to begin the process early to ensure loans have been accepted, credit-based loans are approved, and all required processes are complete.     Doing so will help us avoid surprises-which is never good.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FD088BF-4F4E-4C71-A7CB-D0B8E25710E2}" type="slidenum">
              <a:rPr lang="en-US" smtClean="0"/>
              <a:t>12</a:t>
            </a:fld>
            <a:endParaRPr lang="en-US"/>
          </a:p>
        </p:txBody>
      </p:sp>
    </p:spTree>
    <p:extLst>
      <p:ext uri="{BB962C8B-B14F-4D97-AF65-F5344CB8AC3E}">
        <p14:creationId xmlns:p14="http://schemas.microsoft.com/office/powerpoint/2010/main" val="175181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Where to Pay?  There are several convenient ways to pay.  Students and authorized persons may pay online through the secured TouchNet e-Commerce portal.  VISA, MasterCard, Discover, and electronic checks are accepted through TouchNet.  SFS Team will accept cash, check, or money order between 8:30 – 5:00 Monday- Friday in McLeod Admissions &amp; Financial Aid Center.    You may also mail a check or money order to the Bursar's Office.  </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5FD088BF-4F4E-4C71-A7CB-D0B8E25710E2}" type="slidenum">
              <a:rPr lang="en-US" smtClean="0"/>
              <a:t>13</a:t>
            </a:fld>
            <a:endParaRPr lang="en-US"/>
          </a:p>
        </p:txBody>
      </p:sp>
    </p:spTree>
    <p:extLst>
      <p:ext uri="{BB962C8B-B14F-4D97-AF65-F5344CB8AC3E}">
        <p14:creationId xmlns:p14="http://schemas.microsoft.com/office/powerpoint/2010/main" val="309819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several portals very important to students.  One is Student Self Service where students register for classes, track academic progress, review financial aid, and review student account.  From student self-service, student access TouchNet which is a secure payment portal where students make payments, enroll in a payment plan, set up an </a:t>
            </a:r>
            <a:r>
              <a:rPr lang="en-US" dirty="0" err="1">
                <a:cs typeface="Calibri"/>
              </a:rPr>
              <a:t>erefund</a:t>
            </a:r>
            <a:r>
              <a:rPr lang="en-US" dirty="0">
                <a:cs typeface="Calibri"/>
              </a:rPr>
              <a:t> account, and view their on-demand statement.  Students are encouraged to provide access to the TouchNet portal to parents/guardians that may be providing financial assistance.  The student is the only person that can grant access.  Once the student authorizes access, the authorized user will receive an email with information from the TouchNet portal.  Tutorials are available on our website that highlight TouchNet uses and capabilities.</a:t>
            </a:r>
          </a:p>
          <a:p>
            <a:endParaRPr lang="en-US" dirty="0">
              <a:cs typeface="Calibri"/>
            </a:endParaRPr>
          </a:p>
        </p:txBody>
      </p:sp>
      <p:sp>
        <p:nvSpPr>
          <p:cNvPr id="4" name="Slide Number Placeholder 3"/>
          <p:cNvSpPr>
            <a:spLocks noGrp="1"/>
          </p:cNvSpPr>
          <p:nvPr>
            <p:ph type="sldNum" sz="quarter" idx="5"/>
          </p:nvPr>
        </p:nvSpPr>
        <p:spPr/>
        <p:txBody>
          <a:bodyPr/>
          <a:lstStyle/>
          <a:p>
            <a:fld id="{5FD088BF-4F4E-4C71-A7CB-D0B8E25710E2}" type="slidenum">
              <a:rPr lang="en-US" smtClean="0"/>
              <a:t>14</a:t>
            </a:fld>
            <a:endParaRPr lang="en-US"/>
          </a:p>
        </p:txBody>
      </p:sp>
    </p:spTree>
    <p:extLst>
      <p:ext uri="{BB962C8B-B14F-4D97-AF65-F5344CB8AC3E}">
        <p14:creationId xmlns:p14="http://schemas.microsoft.com/office/powerpoint/2010/main" val="359339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2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29246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7893350-71FA-6344-992D-C42C3DD4BF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90899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hyperlink" Target="https://www.campbell.edu/student-financial-services/"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hyperlink" Target="mailto:sfs@campbell.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ampbell.edu/registrar/family-education-rights-and-privacy-act-ferpa/"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hoice.fastproducts.org/FastChoice/home/29130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coxj@campbell.edu"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bk object 16"/>
          <p:cNvSpPr/>
          <p:nvPr/>
        </p:nvSpPr>
        <p:spPr>
          <a:xfrm>
            <a:off x="784955" y="1679787"/>
            <a:ext cx="3624068" cy="202908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8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bk object 17"/>
          <p:cNvSpPr/>
          <p:nvPr/>
        </p:nvSpPr>
        <p:spPr>
          <a:xfrm>
            <a:off x="5026428" y="415637"/>
            <a:ext cx="6749935" cy="602672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8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bject 2"/>
          <p:cNvSpPr txBox="1"/>
          <p:nvPr/>
        </p:nvSpPr>
        <p:spPr>
          <a:xfrm>
            <a:off x="426444" y="4075546"/>
            <a:ext cx="4341090" cy="388595"/>
          </a:xfrm>
          <a:prstGeom prst="rect">
            <a:avLst/>
          </a:prstGeom>
        </p:spPr>
        <p:txBody>
          <a:bodyPr vert="horz" wrap="square" lIns="0" tIns="15394" rIns="0" bIns="0" rtlCol="0">
            <a:spAutoFit/>
          </a:bodyPr>
          <a:lstStyle/>
          <a:p>
            <a:pPr marL="15394" marR="0" lvl="0" indent="0" algn="ctr" defTabSz="914400" rtl="0" eaLnBrk="1" fontAlgn="auto" latinLnBrk="0" hangingPunct="1">
              <a:lnSpc>
                <a:spcPct val="100000"/>
              </a:lnSpc>
              <a:spcBef>
                <a:spcPts val="121"/>
              </a:spcBef>
              <a:spcAft>
                <a:spcPts val="0"/>
              </a:spcAft>
              <a:buClrTx/>
              <a:buSzTx/>
              <a:buFontTx/>
              <a:buNone/>
              <a:tabLst/>
              <a:defRPr/>
            </a:pPr>
            <a:r>
              <a:rPr kumimoji="0" sz="2424" b="0" i="1" u="none" strike="noStrike" kern="1200" cap="none" spc="0" normalizeH="0" baseline="0" noProof="0" dirty="0">
                <a:ln>
                  <a:noFill/>
                </a:ln>
                <a:solidFill>
                  <a:srgbClr val="F6862C"/>
                </a:solidFill>
                <a:effectLst/>
                <a:uLnTx/>
                <a:uFillTx/>
                <a:latin typeface="Chronicle Text G2"/>
                <a:ea typeface="+mn-ea"/>
                <a:cs typeface="Chronicle Text G2"/>
              </a:rPr>
              <a:t>Leading with</a:t>
            </a:r>
            <a:r>
              <a:rPr kumimoji="0" sz="2424" b="0" i="1" u="none" strike="noStrike" kern="1200" cap="none" spc="-121" normalizeH="0" baseline="0" noProof="0" dirty="0">
                <a:ln>
                  <a:noFill/>
                </a:ln>
                <a:solidFill>
                  <a:srgbClr val="F6862C"/>
                </a:solidFill>
                <a:effectLst/>
                <a:uLnTx/>
                <a:uFillTx/>
                <a:latin typeface="Chronicle Text G2"/>
                <a:ea typeface="+mn-ea"/>
                <a:cs typeface="Chronicle Text G2"/>
              </a:rPr>
              <a:t> </a:t>
            </a:r>
            <a:r>
              <a:rPr kumimoji="0" lang="en-US" sz="2424" b="0" i="1" u="none" strike="noStrike" kern="1200" cap="none" spc="0" normalizeH="0" baseline="0" noProof="0" dirty="0">
                <a:ln>
                  <a:noFill/>
                </a:ln>
                <a:solidFill>
                  <a:srgbClr val="F6862C"/>
                </a:solidFill>
                <a:effectLst/>
                <a:uLnTx/>
                <a:uFillTx/>
                <a:latin typeface="Chronicle Text G2"/>
                <a:ea typeface="+mn-ea"/>
                <a:cs typeface="Chronicle Text G2"/>
              </a:rPr>
              <a:t>P</a:t>
            </a:r>
            <a:r>
              <a:rPr kumimoji="0" sz="2424" b="0" i="1" u="none" strike="noStrike" kern="1200" cap="none" spc="0" normalizeH="0" baseline="0" noProof="0" dirty="0">
                <a:ln>
                  <a:noFill/>
                </a:ln>
                <a:solidFill>
                  <a:srgbClr val="F6862C"/>
                </a:solidFill>
                <a:effectLst/>
                <a:uLnTx/>
                <a:uFillTx/>
                <a:latin typeface="Chronicle Text G2"/>
                <a:ea typeface="+mn-ea"/>
                <a:cs typeface="Chronicle Text G2"/>
              </a:rPr>
              <a:t>urpose</a:t>
            </a:r>
            <a:endParaRPr kumimoji="0" lang="en-US" sz="2424" b="0" i="1" u="none" strike="noStrike" kern="1200" cap="none" spc="0" normalizeH="0" baseline="0" noProof="0" dirty="0">
              <a:ln>
                <a:noFill/>
              </a:ln>
              <a:solidFill>
                <a:srgbClr val="F6862C"/>
              </a:solidFill>
              <a:effectLst/>
              <a:uLnTx/>
              <a:uFillTx/>
              <a:latin typeface="Chronicle Text G2"/>
              <a:ea typeface="+mn-ea"/>
              <a:cs typeface="Chronicle Text G2"/>
            </a:endParaRPr>
          </a:p>
        </p:txBody>
      </p:sp>
    </p:spTree>
    <p:extLst>
      <p:ext uri="{BB962C8B-B14F-4D97-AF65-F5344CB8AC3E}">
        <p14:creationId xmlns:p14="http://schemas.microsoft.com/office/powerpoint/2010/main" val="364856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9A0D3C-4C2F-4995-9191-DA497153DBBC}"/>
              </a:ext>
            </a:extLst>
          </p:cNvPr>
          <p:cNvSpPr txBox="1"/>
          <p:nvPr/>
        </p:nvSpPr>
        <p:spPr>
          <a:xfrm>
            <a:off x="87923" y="1471364"/>
            <a:ext cx="11980802" cy="830997"/>
          </a:xfrm>
          <a:prstGeom prst="rect">
            <a:avLst/>
          </a:prstGeom>
          <a:noFill/>
        </p:spPr>
        <p:txBody>
          <a:bodyPr wrap="square" lIns="91440" tIns="45720" rIns="91440" bIns="45720" anchor="t">
            <a:spAutoFit/>
          </a:bodyPr>
          <a:lstStyle/>
          <a:p>
            <a:pPr algn="ctr" defTabSz="914400">
              <a:spcBef>
                <a:spcPts val="1000"/>
              </a:spcBef>
              <a:buClr>
                <a:srgbClr val="EA7125"/>
              </a:buClr>
              <a:buSzPct val="80000"/>
              <a:defRPr/>
            </a:pPr>
            <a:r>
              <a:rPr lang="en" sz="4800" b="1" dirty="0">
                <a:solidFill>
                  <a:schemeClr val="accent2"/>
                </a:solidFill>
                <a:latin typeface="Corbel" panose="020B0503020204020204"/>
              </a:rPr>
              <a:t>Calculating Balance Due</a:t>
            </a:r>
            <a:endParaRPr lang="en" sz="4800" b="1" i="0" u="none" strike="noStrike" kern="1200" cap="none" spc="0" normalizeH="0" baseline="0" noProof="0" dirty="0">
              <a:ln>
                <a:noFill/>
              </a:ln>
              <a:solidFill>
                <a:schemeClr val="accent2"/>
              </a:solidFill>
              <a:effectLst/>
              <a:uLnTx/>
              <a:uFillTx/>
              <a:latin typeface="Corbel" panose="020B0503020204020204"/>
            </a:endParaRPr>
          </a:p>
        </p:txBody>
      </p:sp>
      <p:sp>
        <p:nvSpPr>
          <p:cNvPr id="11" name="TextBox 10">
            <a:extLst>
              <a:ext uri="{FF2B5EF4-FFF2-40B4-BE49-F238E27FC236}">
                <a16:creationId xmlns:a16="http://schemas.microsoft.com/office/drawing/2014/main" id="{385061C4-078B-433B-A3B1-2A175AA414EE}"/>
              </a:ext>
            </a:extLst>
          </p:cNvPr>
          <p:cNvSpPr txBox="1"/>
          <p:nvPr/>
        </p:nvSpPr>
        <p:spPr>
          <a:xfrm>
            <a:off x="448677" y="2585548"/>
            <a:ext cx="11457856" cy="3316805"/>
          </a:xfrm>
          <a:prstGeom prst="rect">
            <a:avLst/>
          </a:prstGeom>
          <a:noFill/>
        </p:spPr>
        <p:txBody>
          <a:bodyPr wrap="square" lIns="91440" tIns="45720" rIns="91440" bIns="45720" anchor="t">
            <a:spAutoFit/>
          </a:bodyPr>
          <a:lstStyle/>
          <a:p>
            <a:pPr marL="502920" marR="0" lvl="0" indent="-457200" defTabSz="914400" rtl="0" eaLnBrk="1" fontAlgn="auto" latinLnBrk="0" hangingPunct="1">
              <a:lnSpc>
                <a:spcPct val="90000"/>
              </a:lnSpc>
              <a:spcBef>
                <a:spcPts val="1400"/>
              </a:spcBef>
              <a:spcAft>
                <a:spcPts val="0"/>
              </a:spcAft>
              <a:buClr>
                <a:srgbClr val="EA7125"/>
              </a:buClr>
              <a:buSzPct val="80000"/>
              <a:buFont typeface="Arial"/>
              <a:buChar char="•"/>
              <a:tabLst/>
              <a:defRPr/>
            </a:pPr>
            <a:r>
              <a:rPr lang="en-US" sz="2400" b="1" dirty="0">
                <a:solidFill>
                  <a:schemeClr val="accent2"/>
                </a:solidFill>
                <a:latin typeface="Corbel" panose="020B0503020204020204" pitchFamily="34" charset="0"/>
              </a:rPr>
              <a:t>Charges - Financial Aid = Balance Due</a:t>
            </a:r>
            <a:r>
              <a:rPr kumimoji="0" lang="en-US" sz="2400" b="1" i="0" u="none" strike="noStrike" kern="1200" cap="none" spc="0" normalizeH="0" baseline="0" noProof="0" dirty="0">
                <a:ln>
                  <a:noFill/>
                </a:ln>
                <a:solidFill>
                  <a:schemeClr val="accent2">
                    <a:lumMod val="75000"/>
                  </a:schemeClr>
                </a:solidFill>
                <a:effectLst/>
                <a:uLnTx/>
                <a:uFillTx/>
                <a:latin typeface="Corbel" panose="020B0503020204020204"/>
              </a:rPr>
              <a:t> </a:t>
            </a:r>
            <a:endParaRPr lang="en-US" sz="2400" dirty="0">
              <a:cs typeface="Calibri" panose="020F0502020204030204"/>
            </a:endParaRPr>
          </a:p>
          <a:p>
            <a:pPr marL="502920" indent="-457200" defTabSz="914400">
              <a:lnSpc>
                <a:spcPct val="90000"/>
              </a:lnSpc>
              <a:spcBef>
                <a:spcPts val="1400"/>
              </a:spcBef>
              <a:buClr>
                <a:srgbClr val="EA7125"/>
              </a:buClr>
              <a:buSzPct val="80000"/>
              <a:buFont typeface="Arial"/>
              <a:buChar char="•"/>
              <a:defRPr/>
            </a:pPr>
            <a:r>
              <a:rPr lang="en-US" sz="2400" b="1" dirty="0">
                <a:solidFill>
                  <a:srgbClr val="EA7125"/>
                </a:solidFill>
                <a:latin typeface="Corbel" panose="020B0503020204020204"/>
              </a:rPr>
              <a:t>Payment Plans</a:t>
            </a:r>
            <a:r>
              <a:rPr lang="en-US" sz="2400" dirty="0">
                <a:solidFill>
                  <a:srgbClr val="EA7125"/>
                </a:solidFill>
                <a:latin typeface="Corbel" panose="020B0503020204020204"/>
              </a:rPr>
              <a:t> are available</a:t>
            </a:r>
          </a:p>
          <a:p>
            <a:pPr marL="502920" indent="-457200" defTabSz="914400">
              <a:lnSpc>
                <a:spcPct val="90000"/>
              </a:lnSpc>
              <a:spcBef>
                <a:spcPts val="1400"/>
              </a:spcBef>
              <a:buClr>
                <a:srgbClr val="EA7125"/>
              </a:buClr>
              <a:buSzPct val="80000"/>
              <a:buFont typeface="Arial"/>
              <a:buChar char="•"/>
              <a:defRPr/>
            </a:pPr>
            <a:r>
              <a:rPr lang="en-US" sz="2400" dirty="0">
                <a:solidFill>
                  <a:srgbClr val="EA7125"/>
                </a:solidFill>
                <a:latin typeface="Corbel" panose="020B0503020204020204"/>
              </a:rPr>
              <a:t>If a loan will be used as a form of payment, all requirements must be fulfilled for the loan to be considered a form of payment.</a:t>
            </a:r>
            <a:endParaRPr lang="en-US" sz="2400" b="0" i="0" u="none" strike="noStrike" kern="1200" cap="none" spc="0" normalizeH="0" baseline="0" noProof="0" dirty="0">
              <a:ln>
                <a:noFill/>
              </a:ln>
              <a:solidFill>
                <a:srgbClr val="EA7125"/>
              </a:solidFill>
              <a:effectLst/>
              <a:uLnTx/>
              <a:uFillTx/>
              <a:latin typeface="Corbel" panose="020B0503020204020204"/>
            </a:endParaRPr>
          </a:p>
          <a:p>
            <a:pPr marL="1417320" lvl="2" indent="-457200" defTabSz="914400">
              <a:lnSpc>
                <a:spcPct val="90000"/>
              </a:lnSpc>
              <a:spcBef>
                <a:spcPts val="1400"/>
              </a:spcBef>
              <a:buClr>
                <a:srgbClr val="EA7125"/>
              </a:buClr>
              <a:buSzPct val="80000"/>
              <a:buFont typeface="Arial"/>
              <a:buChar char="•"/>
              <a:defRPr/>
            </a:pPr>
            <a:r>
              <a:rPr lang="en-US" sz="2400" dirty="0">
                <a:solidFill>
                  <a:srgbClr val="EA7125"/>
                </a:solidFill>
                <a:latin typeface="Corbel" panose="020B0503020204020204"/>
              </a:rPr>
              <a:t>Stafford Loans must be </a:t>
            </a:r>
            <a:r>
              <a:rPr lang="en-US" sz="2400" b="1" dirty="0">
                <a:solidFill>
                  <a:srgbClr val="EA7125"/>
                </a:solidFill>
                <a:latin typeface="Corbel" panose="020B0503020204020204"/>
              </a:rPr>
              <a:t>accepted by the student</a:t>
            </a:r>
          </a:p>
          <a:p>
            <a:pPr marL="1417320" lvl="2" indent="-457200" defTabSz="914400">
              <a:lnSpc>
                <a:spcPct val="90000"/>
              </a:lnSpc>
              <a:spcBef>
                <a:spcPts val="1400"/>
              </a:spcBef>
              <a:buClr>
                <a:srgbClr val="EA7125"/>
              </a:buClr>
              <a:buSzPct val="80000"/>
              <a:buFont typeface="Arial"/>
              <a:buChar char="•"/>
              <a:defRPr/>
            </a:pPr>
            <a:r>
              <a:rPr kumimoji="0" lang="en-US" sz="2400" b="1" i="0" u="none" strike="noStrike" kern="1200" cap="none" spc="0" normalizeH="0" baseline="0" noProof="0" dirty="0">
                <a:ln>
                  <a:noFill/>
                </a:ln>
                <a:solidFill>
                  <a:srgbClr val="EA7125"/>
                </a:solidFill>
                <a:effectLst/>
                <a:uLnTx/>
                <a:uFillTx/>
                <a:latin typeface="Corbel" panose="020B0503020204020204"/>
              </a:rPr>
              <a:t>Credit-based loans</a:t>
            </a:r>
            <a:r>
              <a:rPr lang="en-US" sz="2400" dirty="0">
                <a:solidFill>
                  <a:srgbClr val="EA7125"/>
                </a:solidFill>
                <a:latin typeface="Corbel" panose="020B0503020204020204"/>
              </a:rPr>
              <a:t>,</a:t>
            </a:r>
            <a:r>
              <a:rPr kumimoji="0" lang="en-US" sz="2400" b="0" i="0" u="none" strike="noStrike" kern="1200" cap="none" spc="0" normalizeH="0" baseline="0" noProof="0" dirty="0">
                <a:ln>
                  <a:noFill/>
                </a:ln>
                <a:solidFill>
                  <a:srgbClr val="EA7125"/>
                </a:solidFill>
                <a:effectLst/>
                <a:uLnTx/>
                <a:uFillTx/>
                <a:latin typeface="Corbel" panose="020B0503020204020204"/>
              </a:rPr>
              <a:t> </a:t>
            </a:r>
            <a:r>
              <a:rPr lang="en-US" sz="2400" dirty="0">
                <a:solidFill>
                  <a:srgbClr val="EA7125"/>
                </a:solidFill>
                <a:latin typeface="Corbel" panose="020B0503020204020204"/>
              </a:rPr>
              <a:t>such as Graduate Plus loans </a:t>
            </a:r>
            <a:r>
              <a:rPr kumimoji="0" lang="en-US" sz="2400" b="1" i="0" strike="noStrike" kern="1200" cap="none" spc="0" normalizeH="0" baseline="0" noProof="0" dirty="0">
                <a:ln>
                  <a:noFill/>
                </a:ln>
                <a:solidFill>
                  <a:srgbClr val="EA7125"/>
                </a:solidFill>
                <a:effectLst/>
                <a:uLnTx/>
                <a:uFillTx/>
                <a:latin typeface="Corbel" panose="020B0503020204020204"/>
              </a:rPr>
              <a:t>must</a:t>
            </a:r>
            <a:r>
              <a:rPr kumimoji="0" lang="en-US" sz="2400" b="1" i="0" u="none" strike="noStrike" kern="1200" cap="none" spc="0" normalizeH="0" baseline="0" noProof="0" dirty="0">
                <a:ln>
                  <a:noFill/>
                </a:ln>
                <a:solidFill>
                  <a:srgbClr val="EA7125"/>
                </a:solidFill>
                <a:effectLst/>
                <a:uLnTx/>
                <a:uFillTx/>
                <a:latin typeface="Corbel" panose="020B0503020204020204"/>
              </a:rPr>
              <a:t> be approved</a:t>
            </a:r>
            <a:r>
              <a:rPr lang="en-US" sz="2400" dirty="0">
                <a:solidFill>
                  <a:srgbClr val="EA7125"/>
                </a:solidFill>
                <a:latin typeface="Corbel" panose="020B0503020204020204"/>
              </a:rPr>
              <a:t> </a:t>
            </a:r>
          </a:p>
          <a:p>
            <a:pPr marL="1417320" lvl="2" indent="-457200" defTabSz="914400">
              <a:lnSpc>
                <a:spcPct val="90000"/>
              </a:lnSpc>
              <a:spcBef>
                <a:spcPts val="1400"/>
              </a:spcBef>
              <a:buClr>
                <a:srgbClr val="EA7125"/>
              </a:buClr>
              <a:buSzPct val="80000"/>
              <a:buFont typeface="Arial"/>
              <a:buChar char="•"/>
              <a:defRPr/>
            </a:pPr>
            <a:r>
              <a:rPr lang="en-US" sz="2400" dirty="0">
                <a:solidFill>
                  <a:srgbClr val="EA7125"/>
                </a:solidFill>
                <a:latin typeface="Corbel" panose="020B0503020204020204"/>
              </a:rPr>
              <a:t>Master promissory notes and entrance counseling is required for federal loans.</a:t>
            </a:r>
          </a:p>
        </p:txBody>
      </p:sp>
    </p:spTree>
    <p:extLst>
      <p:ext uri="{BB962C8B-B14F-4D97-AF65-F5344CB8AC3E}">
        <p14:creationId xmlns:p14="http://schemas.microsoft.com/office/powerpoint/2010/main" val="319002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9A0D3C-4C2F-4995-9191-DA497153DBBC}"/>
              </a:ext>
            </a:extLst>
          </p:cNvPr>
          <p:cNvSpPr txBox="1"/>
          <p:nvPr/>
        </p:nvSpPr>
        <p:spPr>
          <a:xfrm>
            <a:off x="105507" y="1337708"/>
            <a:ext cx="11992708" cy="830997"/>
          </a:xfrm>
          <a:prstGeom prst="rect">
            <a:avLst/>
          </a:prstGeom>
          <a:noFill/>
        </p:spPr>
        <p:txBody>
          <a:bodyPr wrap="square" lIns="91440" tIns="45720" rIns="91440" bIns="45720" anchor="t">
            <a:spAutoFit/>
          </a:bodyPr>
          <a:lstStyle/>
          <a:p>
            <a:pPr algn="ctr" defTabSz="914400">
              <a:spcBef>
                <a:spcPts val="1000"/>
              </a:spcBef>
              <a:defRPr/>
            </a:pPr>
            <a:r>
              <a:rPr lang="en" sz="4800" b="1" dirty="0">
                <a:solidFill>
                  <a:schemeClr val="accent2"/>
                </a:solidFill>
                <a:latin typeface="Corbel"/>
              </a:rPr>
              <a:t>Billing &amp; Payment Due Date</a:t>
            </a:r>
          </a:p>
        </p:txBody>
      </p:sp>
      <p:sp>
        <p:nvSpPr>
          <p:cNvPr id="11" name="TextBox 10">
            <a:extLst>
              <a:ext uri="{FF2B5EF4-FFF2-40B4-BE49-F238E27FC236}">
                <a16:creationId xmlns:a16="http://schemas.microsoft.com/office/drawing/2014/main" id="{385061C4-078B-433B-A3B1-2A175AA414EE}"/>
              </a:ext>
            </a:extLst>
          </p:cNvPr>
          <p:cNvSpPr txBox="1">
            <a:spLocks/>
          </p:cNvSpPr>
          <p:nvPr/>
        </p:nvSpPr>
        <p:spPr>
          <a:xfrm>
            <a:off x="592621" y="2399524"/>
            <a:ext cx="11006758" cy="411480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331470" indent="-285750" defTabSz="914400">
              <a:lnSpc>
                <a:spcPct val="90000"/>
              </a:lnSpc>
              <a:spcBef>
                <a:spcPts val="1400"/>
              </a:spcBef>
              <a:buClr>
                <a:srgbClr val="EA7125"/>
              </a:buClr>
              <a:buSzPct val="80000"/>
              <a:buFont typeface="Arial" panose="020B0604020202020204" pitchFamily="34" charset="0"/>
              <a:buChar char="•"/>
              <a:defRPr/>
            </a:pPr>
            <a:r>
              <a:rPr lang="en-US" b="1" dirty="0">
                <a:solidFill>
                  <a:srgbClr val="EA7125"/>
                </a:solidFill>
                <a:latin typeface="Corbel" panose="020B0503020204020204"/>
              </a:rPr>
              <a:t>On Demand Statements </a:t>
            </a:r>
          </a:p>
          <a:p>
            <a:pPr marL="960120" lvl="1" indent="-457200" defTabSz="914400">
              <a:lnSpc>
                <a:spcPct val="90000"/>
              </a:lnSpc>
              <a:spcBef>
                <a:spcPts val="1400"/>
              </a:spcBef>
              <a:buClr>
                <a:srgbClr val="EA7125"/>
              </a:buClr>
              <a:buSzPct val="80000"/>
              <a:buFont typeface="Arial"/>
              <a:buChar char="•"/>
              <a:defRPr/>
            </a:pPr>
            <a:r>
              <a:rPr lang="en-US" b="1" dirty="0">
                <a:solidFill>
                  <a:srgbClr val="EA7125"/>
                </a:solidFill>
                <a:latin typeface="Corbel" panose="020B0503020204020204"/>
              </a:rPr>
              <a:t>Real-time statements available in TouchNet</a:t>
            </a:r>
          </a:p>
          <a:p>
            <a:pPr marL="960120" lvl="1" indent="-457200" defTabSz="914400">
              <a:lnSpc>
                <a:spcPct val="90000"/>
              </a:lnSpc>
              <a:spcBef>
                <a:spcPts val="1400"/>
              </a:spcBef>
              <a:buClr>
                <a:srgbClr val="EA7125"/>
              </a:buClr>
              <a:buSzPct val="80000"/>
              <a:buFont typeface="Arial"/>
              <a:buChar char="•"/>
              <a:defRPr/>
            </a:pPr>
            <a:r>
              <a:rPr lang="en-US" b="1" dirty="0">
                <a:solidFill>
                  <a:srgbClr val="EA7125"/>
                </a:solidFill>
                <a:latin typeface="Corbel" panose="020B0503020204020204"/>
              </a:rPr>
              <a:t>Can view at any time, for any term billed </a:t>
            </a:r>
          </a:p>
          <a:p>
            <a:endParaRPr lang="en-US" b="1" dirty="0">
              <a:solidFill>
                <a:schemeClr val="accent2"/>
              </a:solidFill>
              <a:latin typeface="Corbel"/>
              <a:cs typeface="Calibri" panose="020F0502020204030204"/>
            </a:endParaRPr>
          </a:p>
          <a:p>
            <a:pPr marL="285750" indent="-285750">
              <a:buFont typeface="Arial" panose="020B0604020202020204" pitchFamily="34" charset="0"/>
              <a:buChar char="•"/>
            </a:pPr>
            <a:r>
              <a:rPr lang="en-US" b="1" dirty="0">
                <a:solidFill>
                  <a:srgbClr val="EA7125"/>
                </a:solidFill>
                <a:latin typeface="Corbel" panose="020B0503020204020204"/>
              </a:rPr>
              <a:t>TouchNet Pay Plans are available each semester.</a:t>
            </a:r>
          </a:p>
          <a:p>
            <a:endParaRPr lang="en-US" b="1" dirty="0">
              <a:solidFill>
                <a:schemeClr val="accent2"/>
              </a:solidFill>
              <a:latin typeface="Corbel"/>
              <a:cs typeface="Calibri" panose="020F0502020204030204"/>
            </a:endParaRPr>
          </a:p>
          <a:p>
            <a:pPr marL="285750" indent="-285750">
              <a:buFont typeface="Arial" panose="020B0604020202020204" pitchFamily="34" charset="0"/>
              <a:buChar char="•"/>
            </a:pPr>
            <a:r>
              <a:rPr lang="en-US" b="1" dirty="0">
                <a:solidFill>
                  <a:schemeClr val="accent2"/>
                </a:solidFill>
                <a:latin typeface="Corbel"/>
                <a:cs typeface="Calibri" panose="020F0502020204030204"/>
              </a:rPr>
              <a:t>Payment is due by the first day of class each semester.</a:t>
            </a:r>
          </a:p>
          <a:p>
            <a:endParaRPr lang="en-US" b="1" dirty="0">
              <a:solidFill>
                <a:schemeClr val="accent2"/>
              </a:solidFill>
              <a:latin typeface="Corbel"/>
              <a:cs typeface="Calibri" panose="020F0502020204030204"/>
            </a:endParaRPr>
          </a:p>
          <a:p>
            <a:pPr marL="742950" lvl="1" indent="-285750">
              <a:buFont typeface="Arial" panose="020B0604020202020204" pitchFamily="34" charset="0"/>
              <a:buChar char="•"/>
            </a:pPr>
            <a:r>
              <a:rPr lang="en-US" b="1" dirty="0">
                <a:solidFill>
                  <a:schemeClr val="accent2"/>
                </a:solidFill>
                <a:latin typeface="Corbel"/>
                <a:cs typeface="Calibri" panose="020F0502020204030204"/>
              </a:rPr>
              <a:t>If using financial aid, all aid should be in place by the beginning of classes.</a:t>
            </a:r>
          </a:p>
          <a:p>
            <a:endParaRPr lang="en-US" b="1" dirty="0">
              <a:solidFill>
                <a:schemeClr val="accent2"/>
              </a:solidFill>
              <a:latin typeface="Corbel"/>
              <a:cs typeface="Calibri" panose="020F0502020204030204"/>
            </a:endParaRPr>
          </a:p>
          <a:p>
            <a:pPr marL="1200150" lvl="2" indent="-285750">
              <a:buFont typeface="Arial" panose="020B0604020202020204" pitchFamily="34" charset="0"/>
              <a:buChar char="•"/>
            </a:pPr>
            <a:r>
              <a:rPr lang="en-US" b="1" dirty="0">
                <a:solidFill>
                  <a:schemeClr val="accent2"/>
                </a:solidFill>
                <a:latin typeface="Corbel"/>
                <a:cs typeface="Calibri" panose="020F0502020204030204"/>
              </a:rPr>
              <a:t>If financial aid is not covering the full balance, remaining balance is due by the first day of class.</a:t>
            </a:r>
            <a:endParaRPr lang="en-US" dirty="0">
              <a:solidFill>
                <a:schemeClr val="accent2"/>
              </a:solidFill>
              <a:latin typeface="Corbel"/>
            </a:endParaRPr>
          </a:p>
          <a:p>
            <a:pPr algn="ctr"/>
            <a:endParaRPr lang="en-US" dirty="0">
              <a:solidFill>
                <a:schemeClr val="accent2"/>
              </a:solidFill>
              <a:latin typeface="Corbel"/>
            </a:endParaRPr>
          </a:p>
          <a:p>
            <a:pPr algn="ctr"/>
            <a:r>
              <a:rPr lang="en-US" i="1" dirty="0">
                <a:solidFill>
                  <a:schemeClr val="accent2"/>
                </a:solidFill>
                <a:latin typeface="Corbel"/>
              </a:rPr>
              <a:t>Payment is expected in full by the first day of class unless enrolled in a TouchNet payment plan.</a:t>
            </a:r>
          </a:p>
          <a:p>
            <a:pPr marL="45720" defTabSz="914400">
              <a:lnSpc>
                <a:spcPct val="90000"/>
              </a:lnSpc>
              <a:spcBef>
                <a:spcPts val="1400"/>
              </a:spcBef>
              <a:buClr>
                <a:srgbClr val="EA7125"/>
              </a:buClr>
              <a:buSzPct val="80000"/>
              <a:defRPr/>
            </a:pPr>
            <a:endParaRPr lang="en-US" b="1" dirty="0">
              <a:solidFill>
                <a:srgbClr val="EA7125"/>
              </a:solidFill>
              <a:latin typeface="Corbel" panose="020B0503020204020204"/>
            </a:endParaRPr>
          </a:p>
        </p:txBody>
      </p:sp>
    </p:spTree>
    <p:extLst>
      <p:ext uri="{BB962C8B-B14F-4D97-AF65-F5344CB8AC3E}">
        <p14:creationId xmlns:p14="http://schemas.microsoft.com/office/powerpoint/2010/main" val="155523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9A0D3C-4C2F-4995-9191-DA497153DBBC}"/>
              </a:ext>
            </a:extLst>
          </p:cNvPr>
          <p:cNvSpPr txBox="1"/>
          <p:nvPr/>
        </p:nvSpPr>
        <p:spPr>
          <a:xfrm>
            <a:off x="105508" y="1476449"/>
            <a:ext cx="11913577" cy="830997"/>
          </a:xfrm>
          <a:prstGeom prst="rect">
            <a:avLst/>
          </a:prstGeom>
          <a:noFill/>
        </p:spPr>
        <p:txBody>
          <a:bodyPr wrap="square" lIns="91440" tIns="45720" rIns="91440" bIns="45720" anchor="t">
            <a:spAutoFit/>
          </a:bodyPr>
          <a:lstStyle/>
          <a:p>
            <a:pPr algn="ctr" defTabSz="914400">
              <a:spcBef>
                <a:spcPts val="1000"/>
              </a:spcBef>
              <a:buClr>
                <a:srgbClr val="EA7125"/>
              </a:buClr>
              <a:buSzPct val="80000"/>
              <a:defRPr/>
            </a:pPr>
            <a:r>
              <a:rPr lang="en" sz="4800" b="1" dirty="0">
                <a:solidFill>
                  <a:schemeClr val="accent2"/>
                </a:solidFill>
                <a:latin typeface="Corbel" panose="020B0503020204020204"/>
              </a:rPr>
              <a:t>TouchNet Payment Plans </a:t>
            </a:r>
            <a:endParaRPr kumimoji="0" lang="en-US" sz="4800" b="1" i="0" u="none" strike="noStrike" kern="1200" cap="none" spc="0" normalizeH="0" baseline="0" noProof="0" dirty="0">
              <a:ln>
                <a:noFill/>
              </a:ln>
              <a:solidFill>
                <a:schemeClr val="accent2"/>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0A0F974A-7683-4647-A100-28BC60888665}"/>
              </a:ext>
            </a:extLst>
          </p:cNvPr>
          <p:cNvSpPr txBox="1"/>
          <p:nvPr/>
        </p:nvSpPr>
        <p:spPr>
          <a:xfrm>
            <a:off x="7127074" y="3041795"/>
            <a:ext cx="4572000" cy="23083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457200" indent="-457200">
              <a:buFont typeface="Wingdings" panose="05000000000000000000" pitchFamily="2" charset="2"/>
              <a:buChar char="Ø"/>
            </a:pPr>
            <a:r>
              <a:rPr lang="en-US" sz="2400" b="1" dirty="0">
                <a:solidFill>
                  <a:schemeClr val="accent2"/>
                </a:solidFill>
                <a:latin typeface="Corbel"/>
              </a:rPr>
              <a:t>A new payment plan must be set up each semester. </a:t>
            </a:r>
          </a:p>
          <a:p>
            <a:endParaRPr lang="en-US" sz="2400" b="1" dirty="0">
              <a:solidFill>
                <a:schemeClr val="accent2"/>
              </a:solidFill>
              <a:latin typeface="Corbel"/>
            </a:endParaRPr>
          </a:p>
          <a:p>
            <a:pPr marL="457200" indent="-457200">
              <a:buFont typeface="Wingdings" panose="05000000000000000000" pitchFamily="2" charset="2"/>
              <a:buChar char="Ø"/>
            </a:pPr>
            <a:r>
              <a:rPr lang="en-US" sz="2400" b="1" dirty="0">
                <a:solidFill>
                  <a:schemeClr val="accent2"/>
                </a:solidFill>
                <a:latin typeface="Corbel"/>
              </a:rPr>
              <a:t>Plan amounts update automatically if charges or aid are adjusted.</a:t>
            </a:r>
            <a:endParaRPr lang="en-US" sz="2400" dirty="0">
              <a:solidFill>
                <a:schemeClr val="accent2"/>
              </a:solidFill>
              <a:latin typeface="Corbel"/>
            </a:endParaRPr>
          </a:p>
        </p:txBody>
      </p:sp>
      <p:sp>
        <p:nvSpPr>
          <p:cNvPr id="11" name="TextBox 10">
            <a:extLst>
              <a:ext uri="{FF2B5EF4-FFF2-40B4-BE49-F238E27FC236}">
                <a16:creationId xmlns:a16="http://schemas.microsoft.com/office/drawing/2014/main" id="{385061C4-078B-433B-A3B1-2A175AA414EE}"/>
              </a:ext>
            </a:extLst>
          </p:cNvPr>
          <p:cNvSpPr txBox="1"/>
          <p:nvPr/>
        </p:nvSpPr>
        <p:spPr>
          <a:xfrm>
            <a:off x="492926" y="2401715"/>
            <a:ext cx="6309360" cy="447814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502920" indent="-457200" defTabSz="914400">
              <a:lnSpc>
                <a:spcPct val="90000"/>
              </a:lnSpc>
              <a:spcBef>
                <a:spcPts val="1400"/>
              </a:spcBef>
              <a:buFont typeface="Arial"/>
              <a:buChar char="•"/>
              <a:defRPr/>
            </a:pPr>
            <a:r>
              <a:rPr lang="en-US" sz="2000" dirty="0">
                <a:solidFill>
                  <a:srgbClr val="EA7125"/>
                </a:solidFill>
                <a:latin typeface="Corbel" panose="020B0503020204020204"/>
              </a:rPr>
              <a:t>5 month plan ($50 semester set-up </a:t>
            </a:r>
            <a:r>
              <a:rPr lang="en-US" sz="2000">
                <a:solidFill>
                  <a:srgbClr val="EA7125"/>
                </a:solidFill>
                <a:latin typeface="Corbel" panose="020B0503020204020204"/>
              </a:rPr>
              <a:t>fee)</a:t>
            </a:r>
            <a:endParaRPr lang="en-US" sz="2000" dirty="0">
              <a:solidFill>
                <a:srgbClr val="EA7125"/>
              </a:solidFill>
              <a:latin typeface="Corbel" panose="020B0503020204020204"/>
            </a:endParaRPr>
          </a:p>
          <a:p>
            <a:pPr marL="960120" lvl="1" indent="-457200" defTabSz="914400">
              <a:lnSpc>
                <a:spcPct val="90000"/>
              </a:lnSpc>
              <a:spcBef>
                <a:spcPts val="1400"/>
              </a:spcBef>
              <a:buFont typeface="Arial"/>
              <a:buChar char="•"/>
              <a:defRPr/>
            </a:pPr>
            <a:r>
              <a:rPr lang="en-US" sz="2000" dirty="0">
                <a:solidFill>
                  <a:srgbClr val="EA7125"/>
                </a:solidFill>
                <a:latin typeface="Corbel" panose="020B0503020204020204"/>
              </a:rPr>
              <a:t>Fall:  July 5 – November 5</a:t>
            </a:r>
            <a:endParaRPr lang="en-US" sz="2000" dirty="0">
              <a:cs typeface="Calibri" panose="020F0502020204030204"/>
            </a:endParaRPr>
          </a:p>
          <a:p>
            <a:pPr marL="960120" lvl="1" indent="-457200" defTabSz="914400">
              <a:lnSpc>
                <a:spcPct val="90000"/>
              </a:lnSpc>
              <a:spcBef>
                <a:spcPts val="1400"/>
              </a:spcBef>
              <a:buFont typeface="Arial"/>
              <a:buChar char="•"/>
              <a:defRPr/>
            </a:pPr>
            <a:r>
              <a:rPr lang="en-US" sz="2000" dirty="0">
                <a:solidFill>
                  <a:srgbClr val="EA7125"/>
                </a:solidFill>
                <a:latin typeface="Corbel" panose="020B0503020204020204"/>
              </a:rPr>
              <a:t>Spring:  December 5 -  April 5</a:t>
            </a:r>
          </a:p>
          <a:p>
            <a:pPr marL="502920" indent="-457200" defTabSz="914400">
              <a:lnSpc>
                <a:spcPct val="90000"/>
              </a:lnSpc>
              <a:spcBef>
                <a:spcPts val="1400"/>
              </a:spcBef>
              <a:buFont typeface="Arial"/>
              <a:buChar char="•"/>
              <a:defRPr/>
            </a:pPr>
            <a:r>
              <a:rPr lang="en-US" sz="2000" dirty="0">
                <a:solidFill>
                  <a:srgbClr val="EA7125"/>
                </a:solidFill>
                <a:latin typeface="Corbel" panose="020B0503020204020204"/>
              </a:rPr>
              <a:t>4 month plan ($50 semester set-up fee)</a:t>
            </a:r>
          </a:p>
          <a:p>
            <a:pPr marL="960120" lvl="1" indent="-457200" defTabSz="914400">
              <a:lnSpc>
                <a:spcPct val="90000"/>
              </a:lnSpc>
              <a:spcBef>
                <a:spcPts val="1400"/>
              </a:spcBef>
              <a:buFont typeface="Arial"/>
              <a:buChar char="•"/>
              <a:defRPr/>
            </a:pPr>
            <a:r>
              <a:rPr lang="en-US" sz="2000" dirty="0">
                <a:solidFill>
                  <a:srgbClr val="EA7125"/>
                </a:solidFill>
                <a:latin typeface="Corbel" panose="020B0503020204020204"/>
              </a:rPr>
              <a:t>Fall:  August 5 – November 5</a:t>
            </a:r>
          </a:p>
          <a:p>
            <a:pPr marL="960120" lvl="1" indent="-457200" defTabSz="914400">
              <a:lnSpc>
                <a:spcPct val="90000"/>
              </a:lnSpc>
              <a:spcBef>
                <a:spcPts val="1400"/>
              </a:spcBef>
              <a:buFont typeface="Arial"/>
              <a:buChar char="•"/>
              <a:defRPr/>
            </a:pPr>
            <a:r>
              <a:rPr lang="en-US" sz="2000" dirty="0">
                <a:solidFill>
                  <a:srgbClr val="EA7125"/>
                </a:solidFill>
                <a:latin typeface="Corbel" panose="020B0503020204020204"/>
              </a:rPr>
              <a:t>Spring:  January 5 – April 5</a:t>
            </a:r>
          </a:p>
          <a:p>
            <a:pPr marL="502920" indent="-457200" defTabSz="914400">
              <a:lnSpc>
                <a:spcPct val="90000"/>
              </a:lnSpc>
              <a:spcBef>
                <a:spcPts val="1400"/>
              </a:spcBef>
              <a:buFont typeface="Arial"/>
              <a:buChar char="•"/>
              <a:defRPr/>
            </a:pPr>
            <a:r>
              <a:rPr lang="en-US" sz="2000" dirty="0">
                <a:solidFill>
                  <a:srgbClr val="EA7125"/>
                </a:solidFill>
                <a:latin typeface="Corbel" panose="020B0503020204020204"/>
              </a:rPr>
              <a:t>2 month plan ($30 semester set-up fee)</a:t>
            </a:r>
          </a:p>
          <a:p>
            <a:pPr marL="960120" lvl="1" indent="-457200" defTabSz="914400">
              <a:lnSpc>
                <a:spcPct val="90000"/>
              </a:lnSpc>
              <a:spcBef>
                <a:spcPts val="1400"/>
              </a:spcBef>
              <a:buFont typeface="Arial"/>
              <a:buChar char="•"/>
              <a:defRPr/>
            </a:pPr>
            <a:r>
              <a:rPr lang="en-US" sz="2000" dirty="0">
                <a:solidFill>
                  <a:srgbClr val="EA7125"/>
                </a:solidFill>
                <a:latin typeface="Corbel" panose="020B0503020204020204"/>
              </a:rPr>
              <a:t>Fall:  ½ August 5 –  remainder September 30</a:t>
            </a:r>
          </a:p>
          <a:p>
            <a:pPr marL="960120" lvl="1" indent="-457200" defTabSz="914400">
              <a:lnSpc>
                <a:spcPct val="90000"/>
              </a:lnSpc>
              <a:spcBef>
                <a:spcPts val="1400"/>
              </a:spcBef>
              <a:buFont typeface="Arial"/>
              <a:buChar char="•"/>
              <a:defRPr/>
            </a:pPr>
            <a:r>
              <a:rPr lang="en-US" sz="2000" dirty="0">
                <a:solidFill>
                  <a:srgbClr val="EA7125"/>
                </a:solidFill>
                <a:latin typeface="Corbel" panose="020B0503020204020204"/>
              </a:rPr>
              <a:t>Spring:  ½ January 5 – remainder February 28</a:t>
            </a:r>
          </a:p>
          <a:p>
            <a:pPr marL="502920" indent="-457200" defTabSz="914400">
              <a:lnSpc>
                <a:spcPct val="90000"/>
              </a:lnSpc>
              <a:spcBef>
                <a:spcPts val="1400"/>
              </a:spcBef>
              <a:buFont typeface="Arial"/>
              <a:buChar char="•"/>
              <a:defRPr/>
            </a:pPr>
            <a:endParaRPr lang="en-US" sz="2000" dirty="0">
              <a:solidFill>
                <a:srgbClr val="EA7125"/>
              </a:solidFill>
              <a:latin typeface="Corbel" panose="020B0503020204020204"/>
            </a:endParaRPr>
          </a:p>
        </p:txBody>
      </p:sp>
    </p:spTree>
    <p:extLst>
      <p:ext uri="{BB962C8B-B14F-4D97-AF65-F5344CB8AC3E}">
        <p14:creationId xmlns:p14="http://schemas.microsoft.com/office/powerpoint/2010/main" val="107539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9A0D3C-4C2F-4995-9191-DA497153DBBC}"/>
              </a:ext>
            </a:extLst>
          </p:cNvPr>
          <p:cNvSpPr txBox="1"/>
          <p:nvPr/>
        </p:nvSpPr>
        <p:spPr>
          <a:xfrm>
            <a:off x="0" y="1338341"/>
            <a:ext cx="11957538" cy="830997"/>
          </a:xfrm>
          <a:prstGeom prst="rect">
            <a:avLst/>
          </a:prstGeom>
          <a:noFill/>
        </p:spPr>
        <p:txBody>
          <a:bodyPr wrap="square" lIns="91440" tIns="45720" rIns="91440" bIns="45720" anchor="t">
            <a:spAutoFit/>
          </a:bodyPr>
          <a:lstStyle/>
          <a:p>
            <a:pPr algn="ctr" defTabSz="914400">
              <a:spcBef>
                <a:spcPts val="1000"/>
              </a:spcBef>
              <a:defRPr/>
            </a:pPr>
            <a:r>
              <a:rPr lang="en" sz="4800" b="1" dirty="0">
                <a:solidFill>
                  <a:schemeClr val="accent2"/>
                </a:solidFill>
                <a:latin typeface="Corbel" panose="020B0503020204020204"/>
              </a:rPr>
              <a:t>Where to pay?</a:t>
            </a:r>
            <a:endParaRPr lang="en-US" dirty="0">
              <a:solidFill>
                <a:schemeClr val="accent2"/>
              </a:solidFill>
              <a:ea typeface="+mn-ea"/>
              <a:cs typeface="+mn-cs"/>
            </a:endParaRPr>
          </a:p>
        </p:txBody>
      </p:sp>
      <p:sp>
        <p:nvSpPr>
          <p:cNvPr id="7" name="TextBox 6">
            <a:extLst>
              <a:ext uri="{FF2B5EF4-FFF2-40B4-BE49-F238E27FC236}">
                <a16:creationId xmlns:a16="http://schemas.microsoft.com/office/drawing/2014/main" id="{0A0F974A-7683-4647-A100-28BC60888665}"/>
              </a:ext>
            </a:extLst>
          </p:cNvPr>
          <p:cNvSpPr txBox="1"/>
          <p:nvPr/>
        </p:nvSpPr>
        <p:spPr>
          <a:xfrm>
            <a:off x="6213872" y="2352413"/>
            <a:ext cx="5014330" cy="264261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sz="2400" b="1" dirty="0">
                <a:solidFill>
                  <a:schemeClr val="accent2"/>
                </a:solidFill>
                <a:latin typeface="Corbel"/>
              </a:rPr>
              <a:t>McLeod Admissions &amp; Financial Aid Building </a:t>
            </a:r>
          </a:p>
          <a:p>
            <a:pPr algn="ctr"/>
            <a:r>
              <a:rPr lang="en-US" sz="2400" dirty="0">
                <a:solidFill>
                  <a:schemeClr val="accent2"/>
                </a:solidFill>
                <a:latin typeface="Corbel"/>
              </a:rPr>
              <a:t>(2nd Floor)</a:t>
            </a:r>
          </a:p>
          <a:p>
            <a:pPr algn="ctr"/>
            <a:endParaRPr lang="en-US" sz="1200" b="1" dirty="0">
              <a:solidFill>
                <a:schemeClr val="accent2"/>
              </a:solidFill>
              <a:latin typeface="Corbel"/>
            </a:endParaRPr>
          </a:p>
          <a:p>
            <a:pPr marL="457200" indent="-457200">
              <a:buFont typeface="Arial"/>
              <a:buChar char="•"/>
            </a:pPr>
            <a:r>
              <a:rPr lang="en-US" sz="2000" b="1" dirty="0">
                <a:solidFill>
                  <a:schemeClr val="accent2"/>
                </a:solidFill>
                <a:latin typeface="Corbel"/>
              </a:rPr>
              <a:t>Available 8:30 –5:00 (M-F)</a:t>
            </a:r>
          </a:p>
          <a:p>
            <a:pPr marL="457200" indent="-457200">
              <a:buFont typeface="Arial"/>
              <a:buChar char="•"/>
            </a:pPr>
            <a:r>
              <a:rPr lang="en-US" sz="2000" b="1" dirty="0">
                <a:solidFill>
                  <a:schemeClr val="accent2"/>
                </a:solidFill>
                <a:latin typeface="Corbel"/>
              </a:rPr>
              <a:t>Pay using cash, check, money order</a:t>
            </a:r>
          </a:p>
          <a:p>
            <a:pPr marL="457200" indent="-457200">
              <a:buFont typeface="Arial"/>
              <a:buChar char="•"/>
            </a:pPr>
            <a:r>
              <a:rPr lang="en-US" sz="2000" b="1" dirty="0">
                <a:solidFill>
                  <a:schemeClr val="accent2"/>
                </a:solidFill>
                <a:latin typeface="Corbel"/>
              </a:rPr>
              <a:t>No payment cards are accepted in McLeod</a:t>
            </a:r>
          </a:p>
        </p:txBody>
      </p:sp>
      <p:sp>
        <p:nvSpPr>
          <p:cNvPr id="11" name="TextBox 10">
            <a:extLst>
              <a:ext uri="{FF2B5EF4-FFF2-40B4-BE49-F238E27FC236}">
                <a16:creationId xmlns:a16="http://schemas.microsoft.com/office/drawing/2014/main" id="{385061C4-078B-433B-A3B1-2A175AA414EE}"/>
              </a:ext>
            </a:extLst>
          </p:cNvPr>
          <p:cNvSpPr txBox="1"/>
          <p:nvPr/>
        </p:nvSpPr>
        <p:spPr>
          <a:xfrm>
            <a:off x="963798" y="2352413"/>
            <a:ext cx="5010912" cy="263867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45720" defTabSz="914400">
              <a:lnSpc>
                <a:spcPct val="90000"/>
              </a:lnSpc>
              <a:spcBef>
                <a:spcPts val="1400"/>
              </a:spcBef>
              <a:buClr>
                <a:srgbClr val="EA7125"/>
              </a:buClr>
              <a:buSzPct val="80000"/>
              <a:defRPr/>
            </a:pPr>
            <a:r>
              <a:rPr lang="en-US" sz="2400" b="1" dirty="0">
                <a:solidFill>
                  <a:srgbClr val="EA7125"/>
                </a:solidFill>
                <a:latin typeface="Corbel" panose="020B0503020204020204"/>
              </a:rPr>
              <a:t>TouchNet eCommerce Portal</a:t>
            </a:r>
          </a:p>
          <a:p>
            <a:pPr marL="502920" indent="-457200" defTabSz="914400">
              <a:lnSpc>
                <a:spcPct val="90000"/>
              </a:lnSpc>
              <a:spcBef>
                <a:spcPts val="1400"/>
              </a:spcBef>
              <a:buFont typeface="Arial"/>
              <a:buChar char="•"/>
              <a:defRPr/>
            </a:pPr>
            <a:r>
              <a:rPr lang="en-US" sz="2000" b="1" dirty="0">
                <a:solidFill>
                  <a:srgbClr val="EA7125"/>
                </a:solidFill>
                <a:latin typeface="Corbel" panose="020B0503020204020204"/>
              </a:rPr>
              <a:t>Available 24/7</a:t>
            </a:r>
          </a:p>
          <a:p>
            <a:pPr marL="502920" indent="-457200" defTabSz="914400">
              <a:lnSpc>
                <a:spcPct val="90000"/>
              </a:lnSpc>
              <a:spcBef>
                <a:spcPts val="1400"/>
              </a:spcBef>
              <a:buFont typeface="Arial"/>
              <a:buChar char="•"/>
              <a:defRPr/>
            </a:pPr>
            <a:r>
              <a:rPr lang="en-US" sz="2000" b="1" dirty="0">
                <a:solidFill>
                  <a:srgbClr val="EA7125"/>
                </a:solidFill>
                <a:latin typeface="Corbel" panose="020B0503020204020204"/>
              </a:rPr>
              <a:t>Safe &amp; secure</a:t>
            </a:r>
          </a:p>
          <a:p>
            <a:pPr marL="502920" indent="-457200" defTabSz="914400">
              <a:lnSpc>
                <a:spcPct val="90000"/>
              </a:lnSpc>
              <a:spcBef>
                <a:spcPts val="1400"/>
              </a:spcBef>
              <a:buFont typeface="Arial"/>
              <a:buChar char="•"/>
              <a:defRPr/>
            </a:pPr>
            <a:r>
              <a:rPr lang="en-US" sz="2000" b="1" dirty="0">
                <a:solidFill>
                  <a:srgbClr val="EA7125"/>
                </a:solidFill>
                <a:latin typeface="Corbel" panose="020B0503020204020204"/>
              </a:rPr>
              <a:t>Pay using VISA, MasterCard, Discover, or electronic check</a:t>
            </a:r>
          </a:p>
          <a:p>
            <a:pPr marL="502920" indent="-457200" defTabSz="914400">
              <a:lnSpc>
                <a:spcPct val="90000"/>
              </a:lnSpc>
              <a:spcBef>
                <a:spcPts val="1400"/>
              </a:spcBef>
              <a:buFont typeface="Arial"/>
              <a:buChar char="•"/>
              <a:defRPr/>
            </a:pPr>
            <a:endParaRPr lang="en-US" sz="2800" b="1" dirty="0">
              <a:solidFill>
                <a:srgbClr val="EA7125"/>
              </a:solidFill>
              <a:latin typeface="Corbel" panose="020B0503020204020204"/>
            </a:endParaRPr>
          </a:p>
        </p:txBody>
      </p:sp>
      <p:sp>
        <p:nvSpPr>
          <p:cNvPr id="2" name="TextBox 1">
            <a:extLst>
              <a:ext uri="{FF2B5EF4-FFF2-40B4-BE49-F238E27FC236}">
                <a16:creationId xmlns:a16="http://schemas.microsoft.com/office/drawing/2014/main" id="{46C4F0D7-5C9B-E7A4-8B12-CEF0985F7DF6}"/>
              </a:ext>
            </a:extLst>
          </p:cNvPr>
          <p:cNvSpPr txBox="1"/>
          <p:nvPr/>
        </p:nvSpPr>
        <p:spPr>
          <a:xfrm>
            <a:off x="963799" y="5326129"/>
            <a:ext cx="10264403" cy="120032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EA7125"/>
                </a:solidFill>
                <a:cs typeface="Calibri"/>
              </a:rPr>
              <a:t>Mail a check or money order to</a:t>
            </a:r>
          </a:p>
          <a:p>
            <a:pPr algn="ctr"/>
            <a:r>
              <a:rPr lang="en-US" b="1" dirty="0">
                <a:solidFill>
                  <a:srgbClr val="EA7125"/>
                </a:solidFill>
                <a:cs typeface="Calibri"/>
              </a:rPr>
              <a:t>Bursar's Office </a:t>
            </a:r>
          </a:p>
          <a:p>
            <a:pPr algn="ctr"/>
            <a:r>
              <a:rPr lang="en-US" b="1" dirty="0">
                <a:solidFill>
                  <a:srgbClr val="EA7125"/>
                </a:solidFill>
                <a:cs typeface="Calibri"/>
              </a:rPr>
              <a:t>Attention: University Cashier</a:t>
            </a:r>
          </a:p>
          <a:p>
            <a:pPr algn="ctr"/>
            <a:r>
              <a:rPr lang="en-US" b="1" dirty="0">
                <a:solidFill>
                  <a:srgbClr val="EA7125"/>
                </a:solidFill>
                <a:cs typeface="Calibri"/>
              </a:rPr>
              <a:t> PO Box 97, Buies Creek, NC 27506</a:t>
            </a:r>
            <a:r>
              <a:rPr lang="en-US" dirty="0">
                <a:solidFill>
                  <a:srgbClr val="EA7125"/>
                </a:solidFill>
                <a:cs typeface="Calibri"/>
              </a:rPr>
              <a:t> </a:t>
            </a:r>
          </a:p>
        </p:txBody>
      </p:sp>
    </p:spTree>
    <p:extLst>
      <p:ext uri="{BB962C8B-B14F-4D97-AF65-F5344CB8AC3E}">
        <p14:creationId xmlns:p14="http://schemas.microsoft.com/office/powerpoint/2010/main" val="235564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9FAF-E75F-4D16-930F-B8BF5C14C287}"/>
              </a:ext>
            </a:extLst>
          </p:cNvPr>
          <p:cNvSpPr txBox="1">
            <a:spLocks/>
          </p:cNvSpPr>
          <p:nvPr/>
        </p:nvSpPr>
        <p:spPr>
          <a:xfrm>
            <a:off x="123093" y="1310054"/>
            <a:ext cx="11913576" cy="93198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gn="ctr">
              <a:defRPr/>
            </a:pPr>
            <a:br>
              <a:rPr kumimoji="0" lang="en-US" sz="17600" b="1" i="0" u="none" strike="noStrike" kern="1200" cap="none" spc="0" normalizeH="0" baseline="0" noProof="0" dirty="0">
                <a:ln>
                  <a:noFill/>
                </a:ln>
                <a:solidFill>
                  <a:schemeClr val="accent2"/>
                </a:solidFill>
                <a:effectLst/>
                <a:uLnTx/>
                <a:uFillTx/>
                <a:latin typeface="Corbel" panose="020B0503020204020204"/>
                <a:ea typeface="+mj-ea"/>
                <a:cs typeface="+mj-cs"/>
              </a:rPr>
            </a:br>
            <a:r>
              <a:rPr lang="en-US" sz="16000" b="1" dirty="0">
                <a:solidFill>
                  <a:schemeClr val="accent2"/>
                </a:solidFill>
                <a:latin typeface="Corbel" panose="020B0503020204020204"/>
              </a:rPr>
              <a:t>TouchNet e-Commerce</a:t>
            </a:r>
            <a:r>
              <a:rPr kumimoji="0" lang="en-US" sz="16000" b="1" i="0" u="none" strike="noStrike" kern="1200" cap="none" spc="0" normalizeH="0" baseline="0" noProof="0" dirty="0">
                <a:ln>
                  <a:noFill/>
                </a:ln>
                <a:solidFill>
                  <a:schemeClr val="accent2"/>
                </a:solidFill>
                <a:effectLst/>
                <a:uLnTx/>
                <a:uFillTx/>
                <a:latin typeface="Corbel" panose="020B0503020204020204"/>
              </a:rPr>
              <a:t> Portal</a:t>
            </a:r>
            <a:br>
              <a:rPr lang="en-US" sz="16000" b="1" i="0" u="none" strike="noStrike" kern="1200" cap="none" spc="0" normalizeH="0" baseline="0" noProof="0" dirty="0">
                <a:ln>
                  <a:noFill/>
                </a:ln>
                <a:effectLst/>
                <a:uLnTx/>
                <a:uFillTx/>
                <a:latin typeface="Corbel" panose="020B0503020204020204"/>
                <a:cs typeface="Arial" panose="020B0604020202020204" pitchFamily="34" charset="0"/>
              </a:rPr>
            </a:br>
            <a:endParaRPr lang="en-US" sz="16000" b="1" i="0" u="none" strike="noStrike" kern="1200" cap="none" spc="0" normalizeH="0" baseline="0" noProof="0" dirty="0">
              <a:ln>
                <a:noFill/>
              </a:ln>
              <a:solidFill>
                <a:schemeClr val="accent2"/>
              </a:solidFill>
              <a:effectLst/>
              <a:uLnTx/>
              <a:uFillTx/>
              <a:latin typeface="Corbel" panose="020B0503020204020204"/>
              <a:cs typeface="Arial" panose="020B0604020202020204" pitchFamily="34" charset="0"/>
            </a:endParaRPr>
          </a:p>
        </p:txBody>
      </p:sp>
      <p:sp>
        <p:nvSpPr>
          <p:cNvPr id="4" name="Content Placeholder 2">
            <a:extLst>
              <a:ext uri="{FF2B5EF4-FFF2-40B4-BE49-F238E27FC236}">
                <a16:creationId xmlns:a16="http://schemas.microsoft.com/office/drawing/2014/main" id="{CDBF5A1F-D2C0-41B6-9E67-AE50B1B55330}"/>
              </a:ext>
            </a:extLst>
          </p:cNvPr>
          <p:cNvSpPr txBox="1">
            <a:spLocks/>
          </p:cNvSpPr>
          <p:nvPr/>
        </p:nvSpPr>
        <p:spPr>
          <a:xfrm>
            <a:off x="1293097" y="2373924"/>
            <a:ext cx="10414292" cy="369276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chemeClr val="accent2"/>
                </a:solidFill>
                <a:latin typeface="Corbel"/>
                <a:cs typeface="Arial"/>
              </a:rPr>
              <a:t>Accessible through student’s Self-Service portal</a:t>
            </a:r>
          </a:p>
          <a:p>
            <a:pPr>
              <a:lnSpc>
                <a:spcPct val="100000"/>
              </a:lnSpc>
            </a:pPr>
            <a:r>
              <a:rPr lang="en-US" sz="2400" dirty="0">
                <a:solidFill>
                  <a:schemeClr val="accent2"/>
                </a:solidFill>
                <a:latin typeface="Corbel"/>
                <a:cs typeface="Arial"/>
              </a:rPr>
              <a:t>Make a payment &amp; save payment information</a:t>
            </a:r>
            <a:endParaRPr lang="en-US" sz="2400" dirty="0">
              <a:solidFill>
                <a:schemeClr val="accent2"/>
              </a:solidFill>
              <a:latin typeface="Corbel" panose="020B0503020204020204" pitchFamily="34" charset="0"/>
              <a:cs typeface="Arial" panose="020B0604020202020204" pitchFamily="34" charset="0"/>
            </a:endParaRPr>
          </a:p>
          <a:p>
            <a:pPr>
              <a:lnSpc>
                <a:spcPct val="100000"/>
              </a:lnSpc>
            </a:pPr>
            <a:r>
              <a:rPr lang="en-US" sz="2400" dirty="0">
                <a:solidFill>
                  <a:schemeClr val="accent2"/>
                </a:solidFill>
                <a:latin typeface="Corbel" panose="020B0503020204020204" pitchFamily="34" charset="0"/>
                <a:cs typeface="Arial" panose="020B0604020202020204" pitchFamily="34" charset="0"/>
              </a:rPr>
              <a:t>Set up a payment plan each semester</a:t>
            </a:r>
          </a:p>
          <a:p>
            <a:pPr>
              <a:lnSpc>
                <a:spcPct val="100000"/>
              </a:lnSpc>
            </a:pPr>
            <a:r>
              <a:rPr lang="en-US" sz="2400" dirty="0">
                <a:solidFill>
                  <a:schemeClr val="accent2"/>
                </a:solidFill>
                <a:latin typeface="Corbel"/>
                <a:cs typeface="Arial"/>
              </a:rPr>
              <a:t>View On-Demand statements</a:t>
            </a:r>
          </a:p>
          <a:p>
            <a:pPr>
              <a:lnSpc>
                <a:spcPct val="100000"/>
              </a:lnSpc>
            </a:pPr>
            <a:r>
              <a:rPr lang="en-US" sz="2400" dirty="0">
                <a:solidFill>
                  <a:schemeClr val="accent2"/>
                </a:solidFill>
                <a:latin typeface="Corbel"/>
                <a:cs typeface="Arial"/>
              </a:rPr>
              <a:t>Sign up for electronic refunds </a:t>
            </a:r>
          </a:p>
          <a:p>
            <a:pPr>
              <a:lnSpc>
                <a:spcPct val="100000"/>
              </a:lnSpc>
            </a:pPr>
            <a:r>
              <a:rPr lang="en-US" sz="2400" dirty="0">
                <a:solidFill>
                  <a:schemeClr val="accent2"/>
                </a:solidFill>
                <a:latin typeface="Corbel" panose="020B0503020204020204" pitchFamily="34" charset="0"/>
                <a:cs typeface="Arial" panose="020B0604020202020204" pitchFamily="34" charset="0"/>
              </a:rPr>
              <a:t>Set up an authorized user to give parent or guardian access</a:t>
            </a:r>
          </a:p>
          <a:p>
            <a:pPr>
              <a:lnSpc>
                <a:spcPct val="100000"/>
              </a:lnSpc>
            </a:pPr>
            <a:endParaRPr lang="en-US" dirty="0">
              <a:solidFill>
                <a:schemeClr val="accent2"/>
              </a:solidFill>
              <a:latin typeface="Corbel" panose="020B0503020204020204" pitchFamily="34" charset="0"/>
              <a:cs typeface="Arial" panose="020B0604020202020204" pitchFamily="34" charset="0"/>
            </a:endParaRPr>
          </a:p>
          <a:p>
            <a:pPr marL="0" indent="0">
              <a:buNone/>
            </a:pPr>
            <a:endParaRPr lang="en-US" dirty="0">
              <a:latin typeface="+mj-lt"/>
              <a:cs typeface="Arial" panose="020B0604020202020204" pitchFamily="34" charset="0"/>
            </a:endParaRPr>
          </a:p>
        </p:txBody>
      </p:sp>
      <p:pic>
        <p:nvPicPr>
          <p:cNvPr id="5" name="Graphic 4" descr="Ecommerce with solid fill">
            <a:extLst>
              <a:ext uri="{FF2B5EF4-FFF2-40B4-BE49-F238E27FC236}">
                <a16:creationId xmlns:a16="http://schemas.microsoft.com/office/drawing/2014/main" id="{2E494F85-55FD-52EF-9978-63C50087F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63792">
            <a:off x="8517652" y="2373924"/>
            <a:ext cx="2441448" cy="2441448"/>
          </a:xfrm>
          <a:prstGeom prst="rect">
            <a:avLst/>
          </a:prstGeom>
        </p:spPr>
      </p:pic>
    </p:spTree>
    <p:extLst>
      <p:ext uri="{BB962C8B-B14F-4D97-AF65-F5344CB8AC3E}">
        <p14:creationId xmlns:p14="http://schemas.microsoft.com/office/powerpoint/2010/main" val="19039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5BB0F5C-2333-4773-8BB1-C08E14B94703}"/>
              </a:ext>
            </a:extLst>
          </p:cNvPr>
          <p:cNvSpPr txBox="1">
            <a:spLocks/>
          </p:cNvSpPr>
          <p:nvPr/>
        </p:nvSpPr>
        <p:spPr>
          <a:xfrm>
            <a:off x="1162922" y="1334034"/>
            <a:ext cx="2844677"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A7125"/>
              </a:solidFill>
              <a:effectLst/>
              <a:uLnTx/>
              <a:uFillTx/>
              <a:latin typeface="Corbel" panose="020B0503020204020204"/>
              <a:ea typeface="+mj-ea"/>
              <a:cs typeface="+mj-cs"/>
            </a:endParaRPr>
          </a:p>
        </p:txBody>
      </p:sp>
      <p:sp>
        <p:nvSpPr>
          <p:cNvPr id="14" name="Content Placeholder 2">
            <a:extLst>
              <a:ext uri="{FF2B5EF4-FFF2-40B4-BE49-F238E27FC236}">
                <a16:creationId xmlns:a16="http://schemas.microsoft.com/office/drawing/2014/main" id="{2689A98C-F01C-4DFE-B7AC-73515BC1B77F}"/>
              </a:ext>
            </a:extLst>
          </p:cNvPr>
          <p:cNvSpPr txBox="1">
            <a:spLocks/>
          </p:cNvSpPr>
          <p:nvPr/>
        </p:nvSpPr>
        <p:spPr>
          <a:xfrm>
            <a:off x="1553651" y="2619446"/>
            <a:ext cx="5171902" cy="13019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0" indent="0">
              <a:spcBef>
                <a:spcPts val="1400"/>
              </a:spcBef>
              <a:buClr>
                <a:srgbClr val="EA7125"/>
              </a:buClr>
              <a:buSzPct val="80000"/>
              <a:buNone/>
              <a:defRPr/>
            </a:pPr>
            <a:r>
              <a:rPr lang="en-US" sz="3000" dirty="0">
                <a:solidFill>
                  <a:srgbClr val="EA7125"/>
                </a:solidFill>
                <a:latin typeface="Corbel" panose="020B0503020204020204"/>
              </a:rPr>
              <a:t>(910) 893-1244</a:t>
            </a:r>
          </a:p>
          <a:p>
            <a:pPr marL="45720" lvl="0" indent="0">
              <a:spcBef>
                <a:spcPts val="1400"/>
              </a:spcBef>
              <a:buClr>
                <a:srgbClr val="EA7125"/>
              </a:buClr>
              <a:buSzPct val="80000"/>
              <a:buNone/>
              <a:defRPr/>
            </a:pPr>
            <a:r>
              <a:rPr lang="en-US" sz="3000" dirty="0">
                <a:solidFill>
                  <a:srgbClr val="EA7125"/>
                </a:solidFill>
                <a:latin typeface="Corbel" panose="020B0503020204020204"/>
              </a:rPr>
              <a:t>(910) 893-7863</a:t>
            </a:r>
            <a:endParaRPr lang="en-US" sz="3000" dirty="0">
              <a:solidFill>
                <a:srgbClr val="EA7125"/>
              </a:solidFill>
              <a:latin typeface="Corbel" panose="020B0503020204020204" pitchFamily="34" charset="0"/>
              <a:cs typeface="Calibri" panose="020F0502020204030204" pitchFamily="34" charset="0"/>
            </a:endParaRPr>
          </a:p>
          <a:p>
            <a:pPr marL="45720" marR="0" lvl="0" indent="0" algn="l" defTabSz="914400" rtl="0" eaLnBrk="1" fontAlgn="auto" latinLnBrk="0" hangingPunct="1">
              <a:lnSpc>
                <a:spcPct val="90000"/>
              </a:lnSpc>
              <a:spcBef>
                <a:spcPts val="1400"/>
              </a:spcBef>
              <a:spcAft>
                <a:spcPts val="0"/>
              </a:spcAft>
              <a:buClr>
                <a:srgbClr val="EA7125"/>
              </a:buClr>
              <a:buSzPct val="80000"/>
              <a:buFont typeface="Corbel" pitchFamily="34" charset="0"/>
              <a:buNone/>
              <a:tabLst/>
              <a:defRPr/>
            </a:pPr>
            <a:endParaRPr kumimoji="0" lang="en-US" sz="3000" b="0" i="0" u="none" strike="noStrike" kern="1200" cap="none" spc="0" normalizeH="0" baseline="0" noProof="0" dirty="0">
              <a:ln>
                <a:noFill/>
              </a:ln>
              <a:solidFill>
                <a:srgbClr val="EA7125"/>
              </a:solidFill>
              <a:effectLst/>
              <a:uLnTx/>
              <a:uFillTx/>
              <a:latin typeface="Corbel" panose="020B050302020402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927AA116-02D4-4769-856E-BDFA7B17F96A}"/>
              </a:ext>
            </a:extLst>
          </p:cNvPr>
          <p:cNvSpPr txBox="1"/>
          <p:nvPr/>
        </p:nvSpPr>
        <p:spPr>
          <a:xfrm>
            <a:off x="791690" y="1549083"/>
            <a:ext cx="7138972" cy="830997"/>
          </a:xfrm>
          <a:prstGeom prst="rect">
            <a:avLst/>
          </a:prstGeom>
          <a:noFill/>
        </p:spPr>
        <p:txBody>
          <a:bodyPr wrap="square">
            <a:spAutoFit/>
          </a:bodyPr>
          <a:lstStyle/>
          <a:p>
            <a:r>
              <a:rPr lang="en-US" sz="4800" b="1" dirty="0">
                <a:solidFill>
                  <a:srgbClr val="EA7125"/>
                </a:solidFill>
                <a:latin typeface="Corbel" panose="020B0503020204020204"/>
                <a:ea typeface="+mj-ea"/>
                <a:cs typeface="+mj-cs"/>
              </a:rPr>
              <a:t>Student Financial Services</a:t>
            </a:r>
            <a:endParaRPr lang="en-US" b="1" dirty="0"/>
          </a:p>
        </p:txBody>
      </p:sp>
      <p:pic>
        <p:nvPicPr>
          <p:cNvPr id="10" name="Picture 9">
            <a:extLst>
              <a:ext uri="{FF2B5EF4-FFF2-40B4-BE49-F238E27FC236}">
                <a16:creationId xmlns:a16="http://schemas.microsoft.com/office/drawing/2014/main" id="{B0665952-0E36-409D-930A-CFA939F72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75" y="2671370"/>
            <a:ext cx="390729" cy="390729"/>
          </a:xfrm>
          <a:prstGeom prst="rect">
            <a:avLst/>
          </a:prstGeom>
        </p:spPr>
      </p:pic>
      <p:pic>
        <p:nvPicPr>
          <p:cNvPr id="15" name="Picture 14">
            <a:extLst>
              <a:ext uri="{FF2B5EF4-FFF2-40B4-BE49-F238E27FC236}">
                <a16:creationId xmlns:a16="http://schemas.microsoft.com/office/drawing/2014/main" id="{49758EC6-A780-4E8B-BC3D-CD05D679B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55" y="4548322"/>
            <a:ext cx="641632" cy="641632"/>
          </a:xfrm>
          <a:prstGeom prst="rect">
            <a:avLst/>
          </a:prstGeom>
        </p:spPr>
      </p:pic>
      <p:sp>
        <p:nvSpPr>
          <p:cNvPr id="17" name="TextBox 16">
            <a:extLst>
              <a:ext uri="{FF2B5EF4-FFF2-40B4-BE49-F238E27FC236}">
                <a16:creationId xmlns:a16="http://schemas.microsoft.com/office/drawing/2014/main" id="{C2AEDD88-BB7E-4185-8646-86CBD50F83E2}"/>
              </a:ext>
            </a:extLst>
          </p:cNvPr>
          <p:cNvSpPr txBox="1"/>
          <p:nvPr/>
        </p:nvSpPr>
        <p:spPr>
          <a:xfrm>
            <a:off x="1553651" y="4602749"/>
            <a:ext cx="4859978" cy="507831"/>
          </a:xfrm>
          <a:prstGeom prst="rect">
            <a:avLst/>
          </a:prstGeom>
          <a:noFill/>
        </p:spPr>
        <p:txBody>
          <a:bodyPr wrap="square">
            <a:spAutoFit/>
          </a:bodyPr>
          <a:lstStyle/>
          <a:p>
            <a:pPr marL="45720" marR="0" lvl="0" indent="0" algn="l" defTabSz="914400" rtl="0" eaLnBrk="1" fontAlgn="auto" latinLnBrk="0" hangingPunct="1">
              <a:lnSpc>
                <a:spcPct val="90000"/>
              </a:lnSpc>
              <a:spcBef>
                <a:spcPts val="1400"/>
              </a:spcBef>
              <a:spcAft>
                <a:spcPts val="0"/>
              </a:spcAft>
              <a:buClr>
                <a:srgbClr val="EA7125"/>
              </a:buClr>
              <a:buSzPct val="80000"/>
              <a:buFont typeface="Corbel" pitchFamily="34" charset="0"/>
              <a:buNone/>
              <a:tabLst/>
              <a:defRPr/>
            </a:pPr>
            <a:r>
              <a:rPr lang="en-US" sz="3000" dirty="0" err="1">
                <a:solidFill>
                  <a:srgbClr val="EA7125"/>
                </a:solidFill>
                <a:latin typeface="Corbel" panose="020B0503020204020204"/>
                <a:hlinkClick r:id="rId4">
                  <a:extLst>
                    <a:ext uri="{A12FA001-AC4F-418D-AE19-62706E023703}">
                      <ahyp:hlinkClr xmlns:ahyp="http://schemas.microsoft.com/office/drawing/2018/hyperlinkcolor" val="tx"/>
                    </a:ext>
                  </a:extLst>
                </a:hlinkClick>
              </a:rPr>
              <a:t>sfs</a:t>
            </a:r>
            <a:r>
              <a:rPr kumimoji="0" lang="en-US" sz="3000" b="0" i="0" u="none" strike="noStrike" kern="1200" cap="none" spc="0" normalizeH="0" baseline="0" noProof="0" dirty="0">
                <a:ln>
                  <a:noFill/>
                </a:ln>
                <a:solidFill>
                  <a:srgbClr val="EA7125"/>
                </a:solidFill>
                <a:effectLst/>
                <a:uLnTx/>
                <a:uFillTx/>
                <a:latin typeface="Corbel" panose="020B0503020204020204"/>
                <a:hlinkClick r:id="rId4">
                  <a:extLst>
                    <a:ext uri="{A12FA001-AC4F-418D-AE19-62706E023703}">
                      <ahyp:hlinkClr xmlns:ahyp="http://schemas.microsoft.com/office/drawing/2018/hyperlinkcolor" val="tx"/>
                    </a:ext>
                  </a:extLst>
                </a:hlinkClick>
              </a:rPr>
              <a:t>@campbell.edu</a:t>
            </a:r>
            <a:endPar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BFB98178-AEB7-4656-8D0C-65CEBABC4FCC}"/>
              </a:ext>
            </a:extLst>
          </p:cNvPr>
          <p:cNvSpPr txBox="1"/>
          <p:nvPr/>
        </p:nvSpPr>
        <p:spPr>
          <a:xfrm>
            <a:off x="7414752" y="3429000"/>
            <a:ext cx="4340563" cy="1754326"/>
          </a:xfrm>
          <a:prstGeom prst="rect">
            <a:avLst/>
          </a:prstGeom>
          <a:noFill/>
        </p:spPr>
        <p:txBody>
          <a:bodyPr wrap="square">
            <a:spAutoFit/>
          </a:bodyPr>
          <a:lstStyle/>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lang="en-US" sz="3000" dirty="0">
                <a:solidFill>
                  <a:srgbClr val="EA7125"/>
                </a:solidFill>
                <a:latin typeface="Corbel" panose="020B0503020204020204"/>
              </a:rPr>
              <a:t>Student Financial Services</a:t>
            </a:r>
            <a:endPar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endParaRPr>
          </a:p>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Campbell University</a:t>
            </a:r>
          </a:p>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lang="en-US" sz="3000" dirty="0">
                <a:solidFill>
                  <a:srgbClr val="EA7125"/>
                </a:solidFill>
                <a:latin typeface="Corbel" panose="020B0503020204020204"/>
              </a:rPr>
              <a:t>40 T.T. Lanier Street</a:t>
            </a:r>
            <a:endPar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endParaRPr>
          </a:p>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kumimoji="0" lang="en-US" sz="3000" b="0" i="0" u="none" strike="noStrike" kern="1200" cap="none" spc="0" normalizeH="0" baseline="0" noProof="0" dirty="0" err="1">
                <a:ln>
                  <a:noFill/>
                </a:ln>
                <a:solidFill>
                  <a:srgbClr val="EA7125"/>
                </a:solidFill>
                <a:effectLst/>
                <a:uLnTx/>
                <a:uFillTx/>
                <a:latin typeface="Corbel" panose="020B0503020204020204"/>
                <a:ea typeface="+mn-ea"/>
                <a:cs typeface="+mn-cs"/>
              </a:rPr>
              <a:t>Buies</a:t>
            </a: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 Creek, NC 27506</a:t>
            </a:r>
          </a:p>
        </p:txBody>
      </p:sp>
      <p:pic>
        <p:nvPicPr>
          <p:cNvPr id="19" name="Picture 18">
            <a:extLst>
              <a:ext uri="{FF2B5EF4-FFF2-40B4-BE49-F238E27FC236}">
                <a16:creationId xmlns:a16="http://schemas.microsoft.com/office/drawing/2014/main" id="{0861050D-51C1-4D90-A6D9-74538E6E0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591" y="1756116"/>
            <a:ext cx="1672884" cy="1672884"/>
          </a:xfrm>
          <a:prstGeom prst="rect">
            <a:avLst/>
          </a:prstGeom>
        </p:spPr>
      </p:pic>
      <p:pic>
        <p:nvPicPr>
          <p:cNvPr id="16" name="Picture 15">
            <a:extLst>
              <a:ext uri="{FF2B5EF4-FFF2-40B4-BE49-F238E27FC236}">
                <a16:creationId xmlns:a16="http://schemas.microsoft.com/office/drawing/2014/main" id="{1FC69F70-0F94-496C-A010-9EF142E95B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690" y="5518080"/>
            <a:ext cx="763715" cy="763715"/>
          </a:xfrm>
          <a:prstGeom prst="rect">
            <a:avLst/>
          </a:prstGeom>
        </p:spPr>
      </p:pic>
      <p:sp>
        <p:nvSpPr>
          <p:cNvPr id="20" name="TextBox 19">
            <a:extLst>
              <a:ext uri="{FF2B5EF4-FFF2-40B4-BE49-F238E27FC236}">
                <a16:creationId xmlns:a16="http://schemas.microsoft.com/office/drawing/2014/main" id="{014E548B-63C9-4D28-A46E-A77F5FFD216D}"/>
              </a:ext>
            </a:extLst>
          </p:cNvPr>
          <p:cNvSpPr txBox="1"/>
          <p:nvPr/>
        </p:nvSpPr>
        <p:spPr>
          <a:xfrm>
            <a:off x="1553651" y="5622938"/>
            <a:ext cx="8768518" cy="553998"/>
          </a:xfrm>
          <a:prstGeom prst="rect">
            <a:avLst/>
          </a:prstGeom>
          <a:noFill/>
        </p:spPr>
        <p:txBody>
          <a:bodyPr wrap="square" rtlCol="0">
            <a:spAutoFit/>
          </a:bodyPr>
          <a:lstStyle/>
          <a:p>
            <a:r>
              <a:rPr lang="en-US" sz="3000" dirty="0">
                <a:solidFill>
                  <a:srgbClr val="EA7125"/>
                </a:solidFill>
                <a:hlinkClick r:id="rId7">
                  <a:extLst>
                    <a:ext uri="{A12FA001-AC4F-418D-AE19-62706E023703}">
                      <ahyp:hlinkClr xmlns:ahyp="http://schemas.microsoft.com/office/drawing/2018/hyperlinkcolor" val="tx"/>
                    </a:ext>
                  </a:extLst>
                </a:hlinkClick>
              </a:rPr>
              <a:t>https://www.campbell.edu/student-financial-services/</a:t>
            </a:r>
            <a:r>
              <a:rPr lang="en-US" sz="3000" dirty="0">
                <a:solidFill>
                  <a:srgbClr val="EA7125"/>
                </a:solidFill>
              </a:rPr>
              <a:t>  </a:t>
            </a:r>
          </a:p>
        </p:txBody>
      </p:sp>
      <p:pic>
        <p:nvPicPr>
          <p:cNvPr id="21" name="Picture 20">
            <a:extLst>
              <a:ext uri="{FF2B5EF4-FFF2-40B4-BE49-F238E27FC236}">
                <a16:creationId xmlns:a16="http://schemas.microsoft.com/office/drawing/2014/main" id="{0308C97D-17FC-430E-9274-C24C50F1D2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236" y="3152360"/>
            <a:ext cx="493070" cy="493070"/>
          </a:xfrm>
          <a:prstGeom prst="rect">
            <a:avLst/>
          </a:prstGeom>
        </p:spPr>
      </p:pic>
    </p:spTree>
    <p:extLst>
      <p:ext uri="{BB962C8B-B14F-4D97-AF65-F5344CB8AC3E}">
        <p14:creationId xmlns:p14="http://schemas.microsoft.com/office/powerpoint/2010/main" val="378307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70" y="1830795"/>
            <a:ext cx="4977308" cy="3785652"/>
          </a:xfrm>
          <a:prstGeom prst="rect">
            <a:avLst/>
          </a:prstGeom>
          <a:noFill/>
        </p:spPr>
        <p:txBody>
          <a:bodyPr wrap="square" rtlCol="0">
            <a:spAutoFit/>
          </a:bodyPr>
          <a:lstStyle/>
          <a:p>
            <a:pPr algn="ctr"/>
            <a:r>
              <a:rPr lang="en-US" sz="4800" b="1" dirty="0">
                <a:solidFill>
                  <a:schemeClr val="accent2"/>
                </a:solidFill>
                <a:latin typeface="Corbel" panose="020B0503020204020204" pitchFamily="34" charset="0"/>
              </a:rPr>
              <a:t>Important Information</a:t>
            </a:r>
          </a:p>
          <a:p>
            <a:pPr algn="ctr"/>
            <a:r>
              <a:rPr lang="en-US" sz="4800" b="1" dirty="0">
                <a:solidFill>
                  <a:schemeClr val="accent2"/>
                </a:solidFill>
                <a:latin typeface="Corbel" panose="020B0503020204020204" pitchFamily="34" charset="0"/>
              </a:rPr>
              <a:t> from </a:t>
            </a:r>
          </a:p>
          <a:p>
            <a:pPr algn="ctr"/>
            <a:r>
              <a:rPr lang="en-US" sz="4800" b="1" dirty="0">
                <a:solidFill>
                  <a:schemeClr val="accent2"/>
                </a:solidFill>
                <a:latin typeface="Corbel" panose="020B0503020204020204" pitchFamily="34" charset="0"/>
              </a:rPr>
              <a:t>Student Financial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6740" y="1602501"/>
            <a:ext cx="5287072" cy="4941735"/>
          </a:xfrm>
          <a:prstGeom prst="rect">
            <a:avLst/>
          </a:prstGeom>
        </p:spPr>
      </p:pic>
    </p:spTree>
    <p:extLst>
      <p:ext uri="{BB962C8B-B14F-4D97-AF65-F5344CB8AC3E}">
        <p14:creationId xmlns:p14="http://schemas.microsoft.com/office/powerpoint/2010/main" val="84713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5BB0F5C-2333-4773-8BB1-C08E14B94703}"/>
              </a:ext>
            </a:extLst>
          </p:cNvPr>
          <p:cNvSpPr txBox="1">
            <a:spLocks/>
          </p:cNvSpPr>
          <p:nvPr/>
        </p:nvSpPr>
        <p:spPr>
          <a:xfrm>
            <a:off x="924097" y="1300014"/>
            <a:ext cx="9098792"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EA7125"/>
                </a:solidFill>
                <a:latin typeface="Corbel" panose="020B0503020204020204"/>
              </a:rPr>
              <a:t>Student Email &amp; Self-Service</a:t>
            </a:r>
            <a:endParaRPr kumimoji="0" lang="en-US" b="1" i="0" u="none" strike="noStrike" kern="1200" cap="none" spc="0" normalizeH="0" baseline="0" noProof="0" dirty="0">
              <a:ln>
                <a:noFill/>
              </a:ln>
              <a:solidFill>
                <a:srgbClr val="EA7125"/>
              </a:solidFill>
              <a:effectLst/>
              <a:uLnTx/>
              <a:uFillTx/>
              <a:latin typeface="Corbel" panose="020B0503020204020204"/>
            </a:endParaRPr>
          </a:p>
        </p:txBody>
      </p:sp>
      <p:sp>
        <p:nvSpPr>
          <p:cNvPr id="14" name="Content Placeholder 2">
            <a:extLst>
              <a:ext uri="{FF2B5EF4-FFF2-40B4-BE49-F238E27FC236}">
                <a16:creationId xmlns:a16="http://schemas.microsoft.com/office/drawing/2014/main" id="{2689A98C-F01C-4DFE-B7AC-73515BC1B77F}"/>
              </a:ext>
            </a:extLst>
          </p:cNvPr>
          <p:cNvSpPr txBox="1">
            <a:spLocks/>
          </p:cNvSpPr>
          <p:nvPr/>
        </p:nvSpPr>
        <p:spPr>
          <a:xfrm>
            <a:off x="924097" y="2690394"/>
            <a:ext cx="4332315" cy="4332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sz="3600" dirty="0">
              <a:solidFill>
                <a:schemeClr val="accent2"/>
              </a:solidFill>
              <a:latin typeface="Corbel" panose="020B0503020204020204" pitchFamily="34" charset="0"/>
            </a:endParaRPr>
          </a:p>
        </p:txBody>
      </p:sp>
      <p:sp>
        <p:nvSpPr>
          <p:cNvPr id="6" name="TextBox 5">
            <a:extLst>
              <a:ext uri="{FF2B5EF4-FFF2-40B4-BE49-F238E27FC236}">
                <a16:creationId xmlns:a16="http://schemas.microsoft.com/office/drawing/2014/main" id="{F008A6FD-4D74-49F2-9687-E3F9B547B052}"/>
              </a:ext>
            </a:extLst>
          </p:cNvPr>
          <p:cNvSpPr txBox="1"/>
          <p:nvPr/>
        </p:nvSpPr>
        <p:spPr>
          <a:xfrm>
            <a:off x="641838" y="2811191"/>
            <a:ext cx="7710854" cy="3456331"/>
          </a:xfrm>
          <a:prstGeom prst="rect">
            <a:avLst/>
          </a:prstGeom>
          <a:noFill/>
        </p:spPr>
        <p:txBody>
          <a:bodyPr wrap="square" lIns="91440" tIns="45720" rIns="91440" bIns="45720" anchor="t">
            <a:spAutoFit/>
          </a:bodyPr>
          <a:lstStyle/>
          <a:p>
            <a:pPr marL="502920" marR="0" lvl="0" indent="-457200" algn="l" defTabSz="914400" rtl="0" eaLnBrk="1" fontAlgn="auto" latinLnBrk="0" hangingPunct="1">
              <a:lnSpc>
                <a:spcPct val="90000"/>
              </a:lnSpc>
              <a:spcBef>
                <a:spcPts val="1400"/>
              </a:spcBef>
              <a:spcAft>
                <a:spcPts val="0"/>
              </a:spcAft>
              <a:buClr>
                <a:srgbClr val="EA7125"/>
              </a:buClr>
              <a:buSzPct val="80000"/>
              <a:buFont typeface="Arial" panose="020B0604020202020204" pitchFamily="34" charset="0"/>
              <a:buChar char="•"/>
              <a:tabLst/>
              <a:defRPr/>
            </a:pPr>
            <a:r>
              <a:rPr lang="en-US" sz="3000" dirty="0">
                <a:solidFill>
                  <a:srgbClr val="EA7125"/>
                </a:solidFill>
                <a:latin typeface="Corbel" panose="020B0503020204020204"/>
              </a:rPr>
              <a:t>Access or login </a:t>
            </a: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information is sent from     ITS Team (via personal email provided at time of application)</a:t>
            </a:r>
          </a:p>
          <a:p>
            <a:pPr marL="502920" marR="0" lvl="0" indent="-457200" algn="l" defTabSz="914400" rtl="0" eaLnBrk="1" fontAlgn="auto" latinLnBrk="0" hangingPunct="1">
              <a:lnSpc>
                <a:spcPct val="90000"/>
              </a:lnSpc>
              <a:spcBef>
                <a:spcPts val="1400"/>
              </a:spcBef>
              <a:spcAft>
                <a:spcPts val="0"/>
              </a:spcAft>
              <a:buClr>
                <a:srgbClr val="EA7125"/>
              </a:buClr>
              <a:buSzPct val="80000"/>
              <a:buFont typeface="Arial" panose="020B0604020202020204" pitchFamily="34" charset="0"/>
              <a:buChar char="•"/>
              <a:tabLst/>
              <a:defRPr/>
            </a:pP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Email is the primary communication platform used by Student Financial Services</a:t>
            </a:r>
          </a:p>
          <a:p>
            <a:pPr marL="502920" marR="0" lvl="0" indent="-457200" algn="l" defTabSz="914400" rtl="0" eaLnBrk="1" fontAlgn="auto" latinLnBrk="0" hangingPunct="1">
              <a:lnSpc>
                <a:spcPct val="90000"/>
              </a:lnSpc>
              <a:spcBef>
                <a:spcPts val="1400"/>
              </a:spcBef>
              <a:spcAft>
                <a:spcPts val="0"/>
              </a:spcAft>
              <a:buClr>
                <a:srgbClr val="EA7125"/>
              </a:buClr>
              <a:buSzPct val="80000"/>
              <a:buFont typeface="Arial" panose="020B0604020202020204" pitchFamily="34" charset="0"/>
              <a:buChar char="•"/>
              <a:tabLst/>
              <a:defRPr/>
            </a:pPr>
            <a:r>
              <a:rPr lang="en-US" sz="3000" dirty="0">
                <a:solidFill>
                  <a:srgbClr val="EA7125"/>
                </a:solidFill>
                <a:latin typeface="Corbel" panose="020B0503020204020204"/>
              </a:rPr>
              <a:t>Students should check email weekly </a:t>
            </a:r>
          </a:p>
          <a:p>
            <a:pPr marL="45720" marR="0" lvl="0" indent="0" algn="l" defTabSz="914400" rtl="0" eaLnBrk="1" fontAlgn="auto" latinLnBrk="0" hangingPunct="1">
              <a:lnSpc>
                <a:spcPct val="90000"/>
              </a:lnSpc>
              <a:spcBef>
                <a:spcPts val="1400"/>
              </a:spcBef>
              <a:spcAft>
                <a:spcPts val="0"/>
              </a:spcAft>
              <a:buClr>
                <a:srgbClr val="EA7125"/>
              </a:buClr>
              <a:buSzPct val="80000"/>
              <a:buFont typeface="Corbel" pitchFamily="34" charset="0"/>
              <a:buNone/>
              <a:tabLst/>
              <a:defRPr/>
            </a:pPr>
            <a:endParaRPr kumimoji="0" lang="en-US" sz="2400" b="0" i="0" u="none" strike="noStrike" kern="1200" cap="none" spc="0" normalizeH="0" baseline="0" noProof="0" dirty="0">
              <a:ln>
                <a:noFill/>
              </a:ln>
              <a:solidFill>
                <a:srgbClr val="EA7125"/>
              </a:solidFill>
              <a:effectLst/>
              <a:uLnTx/>
              <a:uFillTx/>
              <a:latin typeface="Corbel" panose="020B0503020204020204"/>
            </a:endParaRPr>
          </a:p>
        </p:txBody>
      </p:sp>
      <p:pic>
        <p:nvPicPr>
          <p:cNvPr id="7" name="Picture 6" descr="Email with solid fill">
            <a:extLst>
              <a:ext uri="{FF2B5EF4-FFF2-40B4-BE49-F238E27FC236}">
                <a16:creationId xmlns:a16="http://schemas.microsoft.com/office/drawing/2014/main" id="{AFEB12FE-30BF-4175-8CA0-9E5CD0B44A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60485" y="2875374"/>
            <a:ext cx="2438095" cy="2438095"/>
          </a:xfrm>
          <a:prstGeom prst="rect">
            <a:avLst/>
          </a:prstGeom>
        </p:spPr>
      </p:pic>
    </p:spTree>
    <p:extLst>
      <p:ext uri="{BB962C8B-B14F-4D97-AF65-F5344CB8AC3E}">
        <p14:creationId xmlns:p14="http://schemas.microsoft.com/office/powerpoint/2010/main" val="163461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5BB0F5C-2333-4773-8BB1-C08E14B94703}"/>
              </a:ext>
            </a:extLst>
          </p:cNvPr>
          <p:cNvSpPr txBox="1">
            <a:spLocks/>
          </p:cNvSpPr>
          <p:nvPr/>
        </p:nvSpPr>
        <p:spPr>
          <a:xfrm>
            <a:off x="1056444" y="1431894"/>
            <a:ext cx="7704041"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EA7125"/>
                </a:solidFill>
                <a:latin typeface="Corbel" panose="020B0503020204020204"/>
              </a:rPr>
              <a:t>Family Educational Rights and Privacy Act (F</a:t>
            </a:r>
            <a:r>
              <a:rPr kumimoji="0" lang="en-US" sz="4000" b="1" i="0" u="none" strike="noStrike" kern="1200" cap="none" spc="0" normalizeH="0" baseline="0" noProof="0" dirty="0">
                <a:ln>
                  <a:noFill/>
                </a:ln>
                <a:solidFill>
                  <a:srgbClr val="EA7125"/>
                </a:solidFill>
                <a:effectLst/>
                <a:uLnTx/>
                <a:uFillTx/>
                <a:latin typeface="Corbel" panose="020B0503020204020204"/>
              </a:rPr>
              <a:t>ERPA)</a:t>
            </a:r>
          </a:p>
        </p:txBody>
      </p:sp>
      <p:sp>
        <p:nvSpPr>
          <p:cNvPr id="14" name="Content Placeholder 2">
            <a:extLst>
              <a:ext uri="{FF2B5EF4-FFF2-40B4-BE49-F238E27FC236}">
                <a16:creationId xmlns:a16="http://schemas.microsoft.com/office/drawing/2014/main" id="{2689A98C-F01C-4DFE-B7AC-73515BC1B77F}"/>
              </a:ext>
            </a:extLst>
          </p:cNvPr>
          <p:cNvSpPr txBox="1">
            <a:spLocks/>
          </p:cNvSpPr>
          <p:nvPr/>
        </p:nvSpPr>
        <p:spPr>
          <a:xfrm>
            <a:off x="924097" y="2690394"/>
            <a:ext cx="4332315" cy="4332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sz="3600" dirty="0">
              <a:solidFill>
                <a:schemeClr val="accent2"/>
              </a:solidFill>
              <a:latin typeface="Corbel" panose="020B0503020204020204" pitchFamily="34" charset="0"/>
            </a:endParaRPr>
          </a:p>
        </p:txBody>
      </p:sp>
      <p:sp>
        <p:nvSpPr>
          <p:cNvPr id="6" name="TextBox 5">
            <a:extLst>
              <a:ext uri="{FF2B5EF4-FFF2-40B4-BE49-F238E27FC236}">
                <a16:creationId xmlns:a16="http://schemas.microsoft.com/office/drawing/2014/main" id="{F008A6FD-4D74-49F2-9687-E3F9B547B052}"/>
              </a:ext>
            </a:extLst>
          </p:cNvPr>
          <p:cNvSpPr txBox="1"/>
          <p:nvPr/>
        </p:nvSpPr>
        <p:spPr>
          <a:xfrm>
            <a:off x="641838" y="3039783"/>
            <a:ext cx="7781193" cy="1781000"/>
          </a:xfrm>
          <a:prstGeom prst="rect">
            <a:avLst/>
          </a:prstGeom>
          <a:noFill/>
        </p:spPr>
        <p:txBody>
          <a:bodyPr wrap="square" lIns="91440" tIns="45720" rIns="91440" bIns="45720" anchor="t">
            <a:spAutoFit/>
          </a:bodyPr>
          <a:lstStyle/>
          <a:p>
            <a:pPr marL="685800" lvl="1" indent="-182880" defTabSz="914400">
              <a:lnSpc>
                <a:spcPct val="90000"/>
              </a:lnSpc>
              <a:spcBef>
                <a:spcPts val="1400"/>
              </a:spcBef>
              <a:buClr>
                <a:srgbClr val="EA7125"/>
              </a:buClr>
              <a:buSzPct val="80000"/>
              <a:buFont typeface="Corbel" pitchFamily="34" charset="0"/>
              <a:buChar char="•"/>
              <a:defRPr/>
            </a:pPr>
            <a:r>
              <a:rPr kumimoji="0" lang="en-US" sz="2400" b="0" i="0" u="none" strike="noStrike" kern="1200" cap="none" spc="0" normalizeH="0" baseline="0" noProof="0" dirty="0">
                <a:ln>
                  <a:noFill/>
                </a:ln>
                <a:solidFill>
                  <a:srgbClr val="EA7125"/>
                </a:solidFill>
                <a:effectLst/>
                <a:uLnTx/>
                <a:uFillTx/>
                <a:latin typeface="Corbel" panose="020B0503020204020204"/>
              </a:rPr>
              <a:t>Campbell can only provide account details to persons the student authorizes</a:t>
            </a:r>
            <a:r>
              <a:rPr lang="en-US" sz="2400" dirty="0">
                <a:solidFill>
                  <a:srgbClr val="EA7125"/>
                </a:solidFill>
                <a:latin typeface="Corbel" panose="020B0503020204020204"/>
              </a:rPr>
              <a:t> to receive information </a:t>
            </a:r>
          </a:p>
          <a:p>
            <a:pPr marL="685800" lvl="1" indent="-182880" defTabSz="914400">
              <a:lnSpc>
                <a:spcPct val="90000"/>
              </a:lnSpc>
              <a:spcBef>
                <a:spcPts val="1400"/>
              </a:spcBef>
              <a:buClr>
                <a:srgbClr val="EA7125"/>
              </a:buClr>
              <a:buSzPct val="80000"/>
              <a:buFont typeface="Corbel" pitchFamily="34" charset="0"/>
              <a:buChar char="•"/>
              <a:defRPr/>
            </a:pPr>
            <a:r>
              <a:rPr lang="en-US" sz="2400" dirty="0">
                <a:solidFill>
                  <a:srgbClr val="EA7125"/>
                </a:solidFill>
                <a:latin typeface="Corbel" panose="020B0503020204020204"/>
              </a:rPr>
              <a:t>Students are able to submit the FERPA form online</a:t>
            </a:r>
          </a:p>
          <a:p>
            <a:pPr marL="1303020" lvl="2" indent="-342900" defTabSz="914400">
              <a:lnSpc>
                <a:spcPct val="90000"/>
              </a:lnSpc>
              <a:spcBef>
                <a:spcPts val="1400"/>
              </a:spcBef>
              <a:buClr>
                <a:srgbClr val="EA7125"/>
              </a:buClr>
              <a:buSzPct val="80000"/>
              <a:buFont typeface="Courier New" panose="02070309020205020404" pitchFamily="49" charset="0"/>
              <a:buChar char="o"/>
              <a:defRPr/>
            </a:pPr>
            <a:r>
              <a:rPr kumimoji="0" lang="en-US" sz="2400" b="0" i="0" u="none" strike="noStrike" kern="1200" cap="none" spc="0" normalizeH="0" baseline="0" noProof="0" dirty="0">
                <a:ln>
                  <a:noFill/>
                </a:ln>
                <a:solidFill>
                  <a:srgbClr val="EA7125"/>
                </a:solidFill>
                <a:effectLst/>
                <a:uLnTx/>
                <a:uFillTx/>
                <a:latin typeface="Corbel" panose="020B0503020204020204"/>
              </a:rPr>
              <a:t>Refer to the </a:t>
            </a:r>
            <a:r>
              <a:rPr kumimoji="0" lang="en-US" sz="2400" b="0" i="0" u="none" strike="noStrike" kern="1200" cap="none" spc="0" normalizeH="0" baseline="0" noProof="0" dirty="0">
                <a:ln>
                  <a:noFill/>
                </a:ln>
                <a:solidFill>
                  <a:srgbClr val="EA7125"/>
                </a:solidFill>
                <a:effectLst/>
                <a:uLnTx/>
                <a:uFillTx/>
                <a:latin typeface="Corbel" panose="020B0503020204020204"/>
                <a:hlinkClick r:id="rId2">
                  <a:extLst>
                    <a:ext uri="{A12FA001-AC4F-418D-AE19-62706E023703}">
                      <ahyp:hlinkClr xmlns:ahyp="http://schemas.microsoft.com/office/drawing/2018/hyperlinkcolor" val="tx"/>
                    </a:ext>
                  </a:extLst>
                </a:hlinkClick>
              </a:rPr>
              <a:t>Registrar’s Office website </a:t>
            </a:r>
            <a:r>
              <a:rPr kumimoji="0" lang="en-US" sz="2400" b="0" i="0" u="none" strike="noStrike" kern="1200" cap="none" spc="0" normalizeH="0" baseline="0" noProof="0" dirty="0">
                <a:ln>
                  <a:noFill/>
                </a:ln>
                <a:solidFill>
                  <a:srgbClr val="EA7125"/>
                </a:solidFill>
                <a:effectLst/>
                <a:uLnTx/>
                <a:uFillTx/>
                <a:latin typeface="Corbel" panose="020B0503020204020204"/>
              </a:rPr>
              <a:t>for details</a:t>
            </a:r>
          </a:p>
        </p:txBody>
      </p:sp>
      <p:pic>
        <p:nvPicPr>
          <p:cNvPr id="7" name="Picture 6" descr="Document with solid fill">
            <a:extLst>
              <a:ext uri="{FF2B5EF4-FFF2-40B4-BE49-F238E27FC236}">
                <a16:creationId xmlns:a16="http://schemas.microsoft.com/office/drawing/2014/main" id="{AFEB12FE-30BF-4175-8CA0-9E5CD0B44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812498">
            <a:off x="8769277" y="2565850"/>
            <a:ext cx="2438095" cy="2438095"/>
          </a:xfrm>
          <a:prstGeom prst="rect">
            <a:avLst/>
          </a:prstGeom>
        </p:spPr>
      </p:pic>
    </p:spTree>
    <p:extLst>
      <p:ext uri="{BB962C8B-B14F-4D97-AF65-F5344CB8AC3E}">
        <p14:creationId xmlns:p14="http://schemas.microsoft.com/office/powerpoint/2010/main" val="1761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5BB0F5C-2333-4773-8BB1-C08E14B94703}"/>
              </a:ext>
            </a:extLst>
          </p:cNvPr>
          <p:cNvSpPr txBox="1">
            <a:spLocks/>
          </p:cNvSpPr>
          <p:nvPr/>
        </p:nvSpPr>
        <p:spPr>
          <a:xfrm>
            <a:off x="1056443" y="1300014"/>
            <a:ext cx="10484527"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b="1" dirty="0">
                <a:solidFill>
                  <a:srgbClr val="EA7125"/>
                </a:solidFill>
                <a:latin typeface="Corbel" panose="020B0503020204020204"/>
              </a:rPr>
              <a:t>Student Heath Insurance</a:t>
            </a:r>
          </a:p>
        </p:txBody>
      </p:sp>
      <p:sp>
        <p:nvSpPr>
          <p:cNvPr id="14" name="Content Placeholder 2">
            <a:extLst>
              <a:ext uri="{FF2B5EF4-FFF2-40B4-BE49-F238E27FC236}">
                <a16:creationId xmlns:a16="http://schemas.microsoft.com/office/drawing/2014/main" id="{2689A98C-F01C-4DFE-B7AC-73515BC1B77F}"/>
              </a:ext>
            </a:extLst>
          </p:cNvPr>
          <p:cNvSpPr txBox="1">
            <a:spLocks/>
          </p:cNvSpPr>
          <p:nvPr/>
        </p:nvSpPr>
        <p:spPr>
          <a:xfrm>
            <a:off x="924097" y="2690394"/>
            <a:ext cx="4332315" cy="4332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sz="3600" dirty="0">
              <a:solidFill>
                <a:schemeClr val="accent2"/>
              </a:solidFill>
              <a:latin typeface="Corbel" panose="020B0503020204020204" pitchFamily="34" charset="0"/>
            </a:endParaRPr>
          </a:p>
        </p:txBody>
      </p:sp>
      <p:sp>
        <p:nvSpPr>
          <p:cNvPr id="6" name="TextBox 5">
            <a:extLst>
              <a:ext uri="{FF2B5EF4-FFF2-40B4-BE49-F238E27FC236}">
                <a16:creationId xmlns:a16="http://schemas.microsoft.com/office/drawing/2014/main" id="{F008A6FD-4D74-49F2-9687-E3F9B547B052}"/>
              </a:ext>
            </a:extLst>
          </p:cNvPr>
          <p:cNvSpPr txBox="1"/>
          <p:nvPr/>
        </p:nvSpPr>
        <p:spPr>
          <a:xfrm>
            <a:off x="924097" y="2690393"/>
            <a:ext cx="8992261" cy="3649204"/>
          </a:xfrm>
          <a:prstGeom prst="rect">
            <a:avLst/>
          </a:prstGeom>
          <a:noFill/>
        </p:spPr>
        <p:txBody>
          <a:bodyPr wrap="square" lIns="91440" tIns="45720" rIns="91440" bIns="45720" anchor="t">
            <a:spAutoFit/>
          </a:bodyPr>
          <a:lstStyle/>
          <a:p>
            <a:pPr marL="845820" lvl="1" indent="-342900" defTabSz="914400">
              <a:lnSpc>
                <a:spcPct val="90000"/>
              </a:lnSpc>
              <a:spcBef>
                <a:spcPts val="1400"/>
              </a:spcBef>
              <a:buClr>
                <a:srgbClr val="EA7125"/>
              </a:buClr>
              <a:buSzPct val="80000"/>
              <a:buFont typeface="Wingdings" panose="05000000000000000000" pitchFamily="2" charset="2"/>
              <a:buChar char="ü"/>
              <a:defRPr/>
            </a:pPr>
            <a:r>
              <a:rPr kumimoji="0" lang="en-US" sz="2400" b="0" i="0" u="none" strike="noStrike" kern="1200" cap="none" spc="0" normalizeH="0" baseline="0" noProof="0" dirty="0">
                <a:ln>
                  <a:noFill/>
                </a:ln>
                <a:solidFill>
                  <a:srgbClr val="EA7125"/>
                </a:solidFill>
                <a:effectLst/>
                <a:uLnTx/>
                <a:uFillTx/>
                <a:latin typeface="Corbel" panose="020B0503020204020204"/>
              </a:rPr>
              <a:t>Students are required to have health insurance coverage.</a:t>
            </a:r>
          </a:p>
          <a:p>
            <a:pPr marL="845820" lvl="1" indent="-342900" defTabSz="914400">
              <a:lnSpc>
                <a:spcPct val="90000"/>
              </a:lnSpc>
              <a:spcBef>
                <a:spcPts val="1400"/>
              </a:spcBef>
              <a:buClr>
                <a:srgbClr val="EA7125"/>
              </a:buClr>
              <a:buSzPct val="80000"/>
              <a:buFont typeface="Wingdings" panose="05000000000000000000" pitchFamily="2" charset="2"/>
              <a:buChar char="ü"/>
              <a:defRPr/>
            </a:pPr>
            <a:r>
              <a:rPr kumimoji="0" lang="en-US" sz="2400" b="0" i="0" u="none" strike="noStrike" kern="1200" cap="none" spc="0" normalizeH="0" baseline="0" noProof="0" dirty="0">
                <a:ln>
                  <a:noFill/>
                </a:ln>
                <a:solidFill>
                  <a:srgbClr val="EA7125"/>
                </a:solidFill>
                <a:effectLst/>
                <a:uLnTx/>
                <a:uFillTx/>
                <a:latin typeface="Corbel" panose="020B0503020204020204"/>
              </a:rPr>
              <a:t>The online portal to submit a waiver is open:</a:t>
            </a:r>
          </a:p>
          <a:p>
            <a:pPr marL="1303020" lvl="2" indent="-342900" defTabSz="914400">
              <a:lnSpc>
                <a:spcPct val="90000"/>
              </a:lnSpc>
              <a:spcBef>
                <a:spcPts val="1400"/>
              </a:spcBef>
              <a:buClr>
                <a:srgbClr val="EA7125"/>
              </a:buClr>
              <a:buSzPct val="80000"/>
              <a:buFont typeface="Arial" panose="020B0604020202020204" pitchFamily="34" charset="0"/>
              <a:buChar char="•"/>
              <a:defRPr/>
            </a:pPr>
            <a:r>
              <a:rPr kumimoji="0" lang="en-US" sz="2400" b="1" i="0" u="none" strike="noStrike" kern="1200" cap="none" spc="0" normalizeH="0" baseline="0" noProof="0" dirty="0">
                <a:ln>
                  <a:noFill/>
                </a:ln>
                <a:solidFill>
                  <a:srgbClr val="EA7125"/>
                </a:solidFill>
                <a:effectLst/>
                <a:uLnTx/>
                <a:uFillTx/>
                <a:latin typeface="Corbel" panose="020B0503020204020204"/>
              </a:rPr>
              <a:t>Fall semester: July 1–Aug 31 </a:t>
            </a:r>
          </a:p>
          <a:p>
            <a:pPr marL="1303020" lvl="2" indent="-342900" defTabSz="914400">
              <a:lnSpc>
                <a:spcPct val="90000"/>
              </a:lnSpc>
              <a:spcBef>
                <a:spcPts val="1400"/>
              </a:spcBef>
              <a:buClr>
                <a:srgbClr val="EA7125"/>
              </a:buClr>
              <a:buSzPct val="80000"/>
              <a:buFont typeface="Arial" panose="020B0604020202020204" pitchFamily="34" charset="0"/>
              <a:buChar char="•"/>
              <a:defRPr/>
            </a:pPr>
            <a:r>
              <a:rPr kumimoji="0" lang="en-US" sz="2400" b="1" i="0" u="none" strike="noStrike" kern="1200" cap="none" spc="0" normalizeH="0" baseline="0" noProof="0" dirty="0">
                <a:ln>
                  <a:noFill/>
                </a:ln>
                <a:solidFill>
                  <a:srgbClr val="EA7125"/>
                </a:solidFill>
                <a:effectLst/>
                <a:uLnTx/>
                <a:uFillTx/>
                <a:latin typeface="Corbel" panose="020B0503020204020204"/>
              </a:rPr>
              <a:t>Spring semester:  Dec 1– Jan 31 </a:t>
            </a:r>
          </a:p>
          <a:p>
            <a:pPr marL="845820" lvl="1" indent="-342900" defTabSz="914400">
              <a:lnSpc>
                <a:spcPct val="90000"/>
              </a:lnSpc>
              <a:spcBef>
                <a:spcPts val="1400"/>
              </a:spcBef>
              <a:buClr>
                <a:srgbClr val="EA7125"/>
              </a:buClr>
              <a:buSzPct val="80000"/>
              <a:buFont typeface="Wingdings" panose="05000000000000000000" pitchFamily="2" charset="2"/>
              <a:buChar char="ü"/>
              <a:defRPr/>
            </a:pPr>
            <a:r>
              <a:rPr lang="en-US" sz="2400" dirty="0">
                <a:solidFill>
                  <a:srgbClr val="EA7125"/>
                </a:solidFill>
                <a:latin typeface="Corbel" panose="020B0503020204020204"/>
              </a:rPr>
              <a:t>Students who do not waive will be enrolled in the policy and the charge will remain </a:t>
            </a:r>
          </a:p>
          <a:p>
            <a:pPr marL="845820" lvl="1" indent="-342900" defTabSz="914400">
              <a:lnSpc>
                <a:spcPct val="90000"/>
              </a:lnSpc>
              <a:spcBef>
                <a:spcPts val="1400"/>
              </a:spcBef>
              <a:buClr>
                <a:srgbClr val="EA7125"/>
              </a:buClr>
              <a:buSzPct val="80000"/>
              <a:buFont typeface="Wingdings" panose="05000000000000000000" pitchFamily="2" charset="2"/>
              <a:buChar char="ü"/>
              <a:defRPr/>
            </a:pPr>
            <a:r>
              <a:rPr kumimoji="0" lang="en-US" sz="2400" b="0" i="0" u="none" strike="noStrike" kern="1200" cap="none" spc="0" normalizeH="0" baseline="0" noProof="0" dirty="0">
                <a:ln>
                  <a:noFill/>
                </a:ln>
                <a:solidFill>
                  <a:srgbClr val="EA7125"/>
                </a:solidFill>
                <a:effectLst/>
                <a:uLnTx/>
                <a:uFillTx/>
                <a:latin typeface="Corbel" panose="020B0503020204020204"/>
              </a:rPr>
              <a:t>Additional information is sent via CU email and found on the  Bursar’s Office website.</a:t>
            </a:r>
          </a:p>
        </p:txBody>
      </p:sp>
      <p:pic>
        <p:nvPicPr>
          <p:cNvPr id="3" name="Graphic 2" descr="Medical with solid fill">
            <a:extLst>
              <a:ext uri="{FF2B5EF4-FFF2-40B4-BE49-F238E27FC236}">
                <a16:creationId xmlns:a16="http://schemas.microsoft.com/office/drawing/2014/main" id="{2381A90A-6E57-8425-9BE3-83CFE0FBC2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7185" y="2725617"/>
            <a:ext cx="2441448" cy="2441448"/>
          </a:xfrm>
          <a:prstGeom prst="rect">
            <a:avLst/>
          </a:prstGeom>
        </p:spPr>
      </p:pic>
    </p:spTree>
    <p:extLst>
      <p:ext uri="{BB962C8B-B14F-4D97-AF65-F5344CB8AC3E}">
        <p14:creationId xmlns:p14="http://schemas.microsoft.com/office/powerpoint/2010/main" val="306188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8991" y="1400909"/>
            <a:ext cx="8308731" cy="779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accent2"/>
                </a:solidFill>
                <a:latin typeface="Corbel" panose="020B0503020204020204" pitchFamily="34" charset="0"/>
              </a:rPr>
              <a:t>Apply For Financial Aid</a:t>
            </a:r>
          </a:p>
        </p:txBody>
      </p:sp>
      <p:sp>
        <p:nvSpPr>
          <p:cNvPr id="3" name="Content Placeholder 2"/>
          <p:cNvSpPr txBox="1">
            <a:spLocks/>
          </p:cNvSpPr>
          <p:nvPr/>
        </p:nvSpPr>
        <p:spPr>
          <a:xfrm>
            <a:off x="564574" y="2497014"/>
            <a:ext cx="9702114" cy="38106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en-US" dirty="0">
                <a:solidFill>
                  <a:schemeClr val="accent2"/>
                </a:solidFill>
                <a:latin typeface="Corbel"/>
              </a:rPr>
              <a:t>Complete the Free Application for Federal Student Aid (FAFSA)</a:t>
            </a:r>
          </a:p>
          <a:p>
            <a:pPr marL="45720" indent="0">
              <a:buNone/>
            </a:pPr>
            <a:endParaRPr lang="en-US" sz="2000" dirty="0">
              <a:solidFill>
                <a:schemeClr val="accent2"/>
              </a:solidFill>
              <a:latin typeface="Corbel"/>
            </a:endParaRPr>
          </a:p>
          <a:p>
            <a:pPr lvl="1"/>
            <a:r>
              <a:rPr lang="en-US" sz="2800" dirty="0">
                <a:solidFill>
                  <a:schemeClr val="accent2"/>
                </a:solidFill>
                <a:latin typeface="Corbel" panose="020B0503020204020204" pitchFamily="34" charset="0"/>
              </a:rPr>
              <a:t>Studentaid.ed.gov/</a:t>
            </a:r>
            <a:r>
              <a:rPr lang="en-US" sz="2800" dirty="0" err="1">
                <a:solidFill>
                  <a:schemeClr val="accent2"/>
                </a:solidFill>
                <a:latin typeface="Corbel" panose="020B0503020204020204" pitchFamily="34" charset="0"/>
              </a:rPr>
              <a:t>sa</a:t>
            </a:r>
            <a:r>
              <a:rPr lang="en-US" sz="2800" dirty="0">
                <a:solidFill>
                  <a:schemeClr val="accent2"/>
                </a:solidFill>
                <a:latin typeface="Corbel" panose="020B0503020204020204" pitchFamily="34" charset="0"/>
              </a:rPr>
              <a:t>/</a:t>
            </a:r>
            <a:r>
              <a:rPr lang="en-US" sz="2800" dirty="0" err="1">
                <a:solidFill>
                  <a:schemeClr val="accent2"/>
                </a:solidFill>
                <a:latin typeface="Corbel" panose="020B0503020204020204" pitchFamily="34" charset="0"/>
              </a:rPr>
              <a:t>fafsa</a:t>
            </a:r>
            <a:endParaRPr lang="en-US" sz="2800" dirty="0">
              <a:solidFill>
                <a:schemeClr val="accent2"/>
              </a:solidFill>
              <a:latin typeface="Corbel" panose="020B0503020204020204" pitchFamily="34" charset="0"/>
            </a:endParaRPr>
          </a:p>
          <a:p>
            <a:pPr lvl="1"/>
            <a:r>
              <a:rPr lang="en-US" sz="2800" dirty="0">
                <a:solidFill>
                  <a:schemeClr val="accent2"/>
                </a:solidFill>
                <a:latin typeface="Corbel" panose="020B0503020204020204" pitchFamily="34" charset="0"/>
              </a:rPr>
              <a:t>The FAFSA is free</a:t>
            </a:r>
          </a:p>
          <a:p>
            <a:pPr lvl="1"/>
            <a:r>
              <a:rPr lang="en-US" sz="2800" dirty="0">
                <a:solidFill>
                  <a:schemeClr val="accent2"/>
                </a:solidFill>
                <a:latin typeface="Corbel" panose="020B0503020204020204" pitchFamily="34" charset="0"/>
              </a:rPr>
              <a:t>Apply as early as </a:t>
            </a:r>
            <a:r>
              <a:rPr lang="en-US" sz="2800" b="1" dirty="0">
                <a:solidFill>
                  <a:schemeClr val="accent2"/>
                </a:solidFill>
                <a:latin typeface="Corbel" panose="020B0503020204020204" pitchFamily="34" charset="0"/>
              </a:rPr>
              <a:t>October 1</a:t>
            </a:r>
          </a:p>
          <a:p>
            <a:pPr lvl="1"/>
            <a:r>
              <a:rPr lang="en-US" sz="2800" dirty="0">
                <a:solidFill>
                  <a:schemeClr val="accent2"/>
                </a:solidFill>
                <a:latin typeface="Corbel" panose="020B0503020204020204" pitchFamily="34" charset="0"/>
              </a:rPr>
              <a:t>Must be completed each year</a:t>
            </a:r>
          </a:p>
          <a:p>
            <a:endParaRPr lang="en-US" dirty="0"/>
          </a:p>
        </p:txBody>
      </p:sp>
      <p:pic>
        <p:nvPicPr>
          <p:cNvPr id="5" name="Graphic 4" descr="Bank outline">
            <a:extLst>
              <a:ext uri="{FF2B5EF4-FFF2-40B4-BE49-F238E27FC236}">
                <a16:creationId xmlns:a16="http://schemas.microsoft.com/office/drawing/2014/main" id="{8DCB928E-8DFA-AF76-C8B8-0609AC013B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4212" y="3668723"/>
            <a:ext cx="2441448" cy="2441448"/>
          </a:xfrm>
          <a:prstGeom prst="rect">
            <a:avLst/>
          </a:prstGeom>
        </p:spPr>
      </p:pic>
    </p:spTree>
    <p:extLst>
      <p:ext uri="{BB962C8B-B14F-4D97-AF65-F5344CB8AC3E}">
        <p14:creationId xmlns:p14="http://schemas.microsoft.com/office/powerpoint/2010/main" val="8046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5748" y="1567961"/>
            <a:ext cx="10246555" cy="9730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accent2"/>
                </a:solidFill>
                <a:latin typeface="Corbel" panose="020B0503020204020204" pitchFamily="34" charset="0"/>
              </a:rPr>
              <a:t>Loan Options</a:t>
            </a:r>
          </a:p>
        </p:txBody>
      </p:sp>
      <p:sp>
        <p:nvSpPr>
          <p:cNvPr id="6" name="Content Placeholder 2"/>
          <p:cNvSpPr txBox="1">
            <a:spLocks/>
          </p:cNvSpPr>
          <p:nvPr/>
        </p:nvSpPr>
        <p:spPr>
          <a:xfrm>
            <a:off x="566811" y="2540977"/>
            <a:ext cx="9166274" cy="39160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2"/>
                </a:solidFill>
                <a:latin typeface="Corbel"/>
              </a:rPr>
              <a:t>Federal Student Loans</a:t>
            </a:r>
          </a:p>
          <a:p>
            <a:pPr lvl="1"/>
            <a:r>
              <a:rPr lang="en-US" dirty="0">
                <a:solidFill>
                  <a:schemeClr val="accent2"/>
                </a:solidFill>
                <a:latin typeface="Corbel"/>
              </a:rPr>
              <a:t>Unsubsidized Loan (6.54% for 22-23)</a:t>
            </a:r>
          </a:p>
          <a:p>
            <a:pPr lvl="2"/>
            <a:r>
              <a:rPr lang="en-US" dirty="0">
                <a:solidFill>
                  <a:schemeClr val="accent2"/>
                </a:solidFill>
                <a:latin typeface="Corbel"/>
              </a:rPr>
              <a:t>Combined aggregate loan limit of $224,000 (Includes Undergrad)</a:t>
            </a:r>
          </a:p>
          <a:p>
            <a:pPr lvl="2"/>
            <a:r>
              <a:rPr lang="en-US" dirty="0">
                <a:solidFill>
                  <a:schemeClr val="accent2"/>
                </a:solidFill>
                <a:latin typeface="Corbel"/>
              </a:rPr>
              <a:t>DO1 and DO2= Annual limit of $40,500</a:t>
            </a:r>
          </a:p>
          <a:p>
            <a:pPr lvl="2"/>
            <a:r>
              <a:rPr lang="en-US" dirty="0">
                <a:solidFill>
                  <a:schemeClr val="accent2"/>
                </a:solidFill>
                <a:latin typeface="Corbel"/>
              </a:rPr>
              <a:t>DO3 and DO4 = Annual limit of $47,167</a:t>
            </a:r>
          </a:p>
          <a:p>
            <a:pPr lvl="1"/>
            <a:r>
              <a:rPr lang="en-US" dirty="0">
                <a:solidFill>
                  <a:schemeClr val="accent2"/>
                </a:solidFill>
                <a:latin typeface="Corbel"/>
              </a:rPr>
              <a:t>Graduate PLUS Loan (7.54% for 22-23)</a:t>
            </a:r>
          </a:p>
          <a:p>
            <a:pPr lvl="2"/>
            <a:r>
              <a:rPr lang="en-US" dirty="0">
                <a:solidFill>
                  <a:schemeClr val="accent2"/>
                </a:solidFill>
                <a:latin typeface="Corbel"/>
              </a:rPr>
              <a:t>Up to Cost of Attendance</a:t>
            </a:r>
            <a:endParaRPr lang="en-US" sz="3200" dirty="0">
              <a:solidFill>
                <a:schemeClr val="accent2"/>
              </a:solidFill>
              <a:latin typeface="Corbel"/>
            </a:endParaRPr>
          </a:p>
          <a:p>
            <a:pPr marL="0" indent="0">
              <a:buNone/>
            </a:pPr>
            <a:r>
              <a:rPr lang="en-US" sz="3200" dirty="0">
                <a:solidFill>
                  <a:schemeClr val="accent2"/>
                </a:solidFill>
                <a:latin typeface="Corbel"/>
              </a:rPr>
              <a:t>Private Options</a:t>
            </a:r>
          </a:p>
          <a:p>
            <a:pPr lvl="1"/>
            <a:r>
              <a:rPr lang="en-US" dirty="0" err="1">
                <a:solidFill>
                  <a:schemeClr val="accent2"/>
                </a:solidFill>
                <a:latin typeface="Corbel"/>
              </a:rPr>
              <a:t>FastChoice</a:t>
            </a:r>
            <a:r>
              <a:rPr lang="en-US" dirty="0">
                <a:solidFill>
                  <a:schemeClr val="accent2"/>
                </a:solidFill>
                <a:latin typeface="Corbel"/>
              </a:rPr>
              <a:t>: </a:t>
            </a:r>
            <a:r>
              <a:rPr lang="en-US" dirty="0">
                <a:solidFill>
                  <a:schemeClr val="accent2"/>
                </a:solidFill>
                <a:latin typeface="Corbel"/>
                <a:hlinkClick r:id="rId2"/>
              </a:rPr>
              <a:t>https://choice.fastproducts.org/FastChoice/home/291300</a:t>
            </a:r>
            <a:r>
              <a:rPr lang="en-US" dirty="0">
                <a:solidFill>
                  <a:schemeClr val="accent2"/>
                </a:solidFill>
                <a:latin typeface="Corbel"/>
              </a:rPr>
              <a:t> </a:t>
            </a:r>
            <a:endParaRPr lang="en-US" dirty="0"/>
          </a:p>
          <a:p>
            <a:endParaRPr lang="en-US" dirty="0">
              <a:cs typeface="Calibri" panose="020F0502020204030204"/>
            </a:endParaRPr>
          </a:p>
        </p:txBody>
      </p:sp>
    </p:spTree>
    <p:extLst>
      <p:ext uri="{BB962C8B-B14F-4D97-AF65-F5344CB8AC3E}">
        <p14:creationId xmlns:p14="http://schemas.microsoft.com/office/powerpoint/2010/main" val="10904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9A0D3C-4C2F-4995-9191-DA497153DBBC}"/>
              </a:ext>
            </a:extLst>
          </p:cNvPr>
          <p:cNvSpPr txBox="1"/>
          <p:nvPr/>
        </p:nvSpPr>
        <p:spPr>
          <a:xfrm>
            <a:off x="79131" y="1434862"/>
            <a:ext cx="11983915" cy="830997"/>
          </a:xfrm>
          <a:prstGeom prst="rect">
            <a:avLst/>
          </a:prstGeom>
          <a:noFill/>
        </p:spPr>
        <p:txBody>
          <a:bodyPr wrap="square" lIns="91440" tIns="45720" rIns="91440" bIns="45720" anchor="t">
            <a:spAutoFit/>
          </a:bodyPr>
          <a:lstStyle/>
          <a:p>
            <a:pPr algn="ctr" defTabSz="914400">
              <a:spcBef>
                <a:spcPts val="1000"/>
              </a:spcBef>
              <a:defRPr/>
            </a:pPr>
            <a:r>
              <a:rPr lang="en" sz="4800" b="1" dirty="0">
                <a:solidFill>
                  <a:schemeClr val="accent2"/>
                </a:solidFill>
                <a:latin typeface="Corbel"/>
              </a:rPr>
              <a:t>Outside Scholarships</a:t>
            </a:r>
          </a:p>
        </p:txBody>
      </p:sp>
      <p:sp>
        <p:nvSpPr>
          <p:cNvPr id="7" name="TextBox 6">
            <a:extLst>
              <a:ext uri="{FF2B5EF4-FFF2-40B4-BE49-F238E27FC236}">
                <a16:creationId xmlns:a16="http://schemas.microsoft.com/office/drawing/2014/main" id="{0A0F974A-7683-4647-A100-28BC60888665}"/>
              </a:ext>
            </a:extLst>
          </p:cNvPr>
          <p:cNvSpPr txBox="1"/>
          <p:nvPr/>
        </p:nvSpPr>
        <p:spPr>
          <a:xfrm>
            <a:off x="7250224" y="2358451"/>
            <a:ext cx="4572000" cy="240065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sz="2800" b="1" dirty="0">
                <a:solidFill>
                  <a:schemeClr val="accent2"/>
                </a:solidFill>
                <a:latin typeface="Corbel"/>
              </a:rPr>
              <a:t>McLeod Admission &amp; Financial Aid Building </a:t>
            </a:r>
          </a:p>
          <a:p>
            <a:pPr algn="ctr"/>
            <a:r>
              <a:rPr lang="en-US" sz="2800" dirty="0">
                <a:solidFill>
                  <a:schemeClr val="accent2"/>
                </a:solidFill>
                <a:latin typeface="Corbel"/>
              </a:rPr>
              <a:t>(2nd Floor)</a:t>
            </a:r>
          </a:p>
          <a:p>
            <a:pPr algn="ctr"/>
            <a:endParaRPr lang="en-US" sz="1400" b="1" dirty="0">
              <a:solidFill>
                <a:schemeClr val="accent2"/>
              </a:solidFill>
              <a:latin typeface="Corbel"/>
            </a:endParaRPr>
          </a:p>
          <a:p>
            <a:pPr marL="457200" indent="-457200">
              <a:buFont typeface="Arial"/>
              <a:buChar char="•"/>
            </a:pPr>
            <a:r>
              <a:rPr lang="en-US" sz="2400" b="1" dirty="0">
                <a:solidFill>
                  <a:schemeClr val="accent2"/>
                </a:solidFill>
                <a:latin typeface="Corbel"/>
              </a:rPr>
              <a:t>Available 8:30 –5:00 (M-F)</a:t>
            </a:r>
          </a:p>
          <a:p>
            <a:pPr marL="457200" indent="-457200">
              <a:buFont typeface="Arial"/>
              <a:buChar char="•"/>
            </a:pPr>
            <a:endParaRPr lang="en-US" sz="2800" b="1" dirty="0">
              <a:solidFill>
                <a:schemeClr val="accent2"/>
              </a:solidFill>
              <a:latin typeface="Corbel"/>
            </a:endParaRPr>
          </a:p>
        </p:txBody>
      </p:sp>
      <p:sp>
        <p:nvSpPr>
          <p:cNvPr id="11" name="TextBox 10">
            <a:extLst>
              <a:ext uri="{FF2B5EF4-FFF2-40B4-BE49-F238E27FC236}">
                <a16:creationId xmlns:a16="http://schemas.microsoft.com/office/drawing/2014/main" id="{385061C4-078B-433B-A3B1-2A175AA414EE}"/>
              </a:ext>
            </a:extLst>
          </p:cNvPr>
          <p:cNvSpPr txBox="1"/>
          <p:nvPr/>
        </p:nvSpPr>
        <p:spPr>
          <a:xfrm>
            <a:off x="367219" y="2749629"/>
            <a:ext cx="6675120" cy="349634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45720" algn="ctr" defTabSz="914400">
              <a:lnSpc>
                <a:spcPct val="90000"/>
              </a:lnSpc>
              <a:spcBef>
                <a:spcPts val="1400"/>
              </a:spcBef>
              <a:defRPr/>
            </a:pPr>
            <a:r>
              <a:rPr lang="en-US" sz="2800" dirty="0">
                <a:solidFill>
                  <a:srgbClr val="EA7125"/>
                </a:solidFill>
                <a:latin typeface="Corbel"/>
                <a:ea typeface="Calibri"/>
                <a:cs typeface="Calibri"/>
              </a:rPr>
              <a:t>Donors should provide a letter including:</a:t>
            </a:r>
          </a:p>
          <a:p>
            <a:pPr marL="502920" indent="-457200" defTabSz="914400">
              <a:lnSpc>
                <a:spcPct val="90000"/>
              </a:lnSpc>
              <a:spcBef>
                <a:spcPts val="1400"/>
              </a:spcBef>
              <a:buFont typeface="Arial"/>
              <a:buChar char="•"/>
              <a:defRPr/>
            </a:pPr>
            <a:r>
              <a:rPr lang="en-US" sz="2000" dirty="0">
                <a:solidFill>
                  <a:srgbClr val="EA7125"/>
                </a:solidFill>
                <a:latin typeface="Corbel"/>
                <a:ea typeface="Calibri"/>
                <a:cs typeface="Calibri"/>
              </a:rPr>
              <a:t>Student name &amp; CU ID</a:t>
            </a:r>
          </a:p>
          <a:p>
            <a:pPr marL="502920" indent="-457200" defTabSz="914400">
              <a:lnSpc>
                <a:spcPct val="90000"/>
              </a:lnSpc>
              <a:spcBef>
                <a:spcPts val="1400"/>
              </a:spcBef>
              <a:buFont typeface="Arial"/>
              <a:buChar char="•"/>
              <a:defRPr/>
            </a:pPr>
            <a:r>
              <a:rPr lang="en-US" sz="2000" dirty="0">
                <a:solidFill>
                  <a:srgbClr val="EA7125"/>
                </a:solidFill>
                <a:latin typeface="Corbel"/>
                <a:ea typeface="Calibri"/>
                <a:cs typeface="Calibri"/>
              </a:rPr>
              <a:t>Donor name &amp; address</a:t>
            </a:r>
          </a:p>
          <a:p>
            <a:pPr marL="502920" indent="-457200" defTabSz="914400">
              <a:lnSpc>
                <a:spcPct val="90000"/>
              </a:lnSpc>
              <a:spcBef>
                <a:spcPts val="1400"/>
              </a:spcBef>
              <a:buFont typeface="Arial"/>
              <a:buChar char="•"/>
              <a:defRPr/>
            </a:pPr>
            <a:r>
              <a:rPr lang="en-US" sz="2000" dirty="0">
                <a:solidFill>
                  <a:srgbClr val="EA7125"/>
                </a:solidFill>
                <a:latin typeface="Corbel"/>
                <a:ea typeface="Calibri"/>
                <a:cs typeface="Calibri"/>
              </a:rPr>
              <a:t>Primary contact name &amp; phone number</a:t>
            </a:r>
            <a:endParaRPr lang="en-US" sz="2000" dirty="0">
              <a:ea typeface="Calibri"/>
              <a:cs typeface="Calibri"/>
            </a:endParaRPr>
          </a:p>
          <a:p>
            <a:pPr marL="502920" indent="-457200" defTabSz="914400">
              <a:lnSpc>
                <a:spcPct val="90000"/>
              </a:lnSpc>
              <a:spcBef>
                <a:spcPts val="1400"/>
              </a:spcBef>
              <a:buFont typeface="Arial"/>
              <a:buChar char="•"/>
              <a:defRPr/>
            </a:pPr>
            <a:r>
              <a:rPr lang="en-US" sz="2000" dirty="0">
                <a:solidFill>
                  <a:srgbClr val="EA7125"/>
                </a:solidFill>
                <a:latin typeface="Corbel" panose="020B0503020204020204"/>
                <a:ea typeface="Calibri"/>
                <a:cs typeface="Calibri"/>
              </a:rPr>
              <a:t>Scholarship amount</a:t>
            </a:r>
          </a:p>
          <a:p>
            <a:pPr marL="502920" indent="-457200" defTabSz="914400">
              <a:lnSpc>
                <a:spcPct val="90000"/>
              </a:lnSpc>
              <a:spcBef>
                <a:spcPts val="1400"/>
              </a:spcBef>
              <a:buFont typeface="Arial"/>
              <a:buChar char="•"/>
              <a:defRPr/>
            </a:pPr>
            <a:r>
              <a:rPr lang="en-US" sz="2000" dirty="0">
                <a:solidFill>
                  <a:srgbClr val="EA7125"/>
                </a:solidFill>
                <a:latin typeface="Corbel" panose="020B0503020204020204"/>
                <a:ea typeface="Calibri"/>
                <a:cs typeface="Calibri"/>
              </a:rPr>
              <a:t>Semester(s) to apply the scholarship</a:t>
            </a:r>
          </a:p>
          <a:p>
            <a:pPr marL="502920" indent="-457200" defTabSz="914400">
              <a:lnSpc>
                <a:spcPct val="90000"/>
              </a:lnSpc>
              <a:spcBef>
                <a:spcPts val="1400"/>
              </a:spcBef>
              <a:buFont typeface="Arial"/>
              <a:buChar char="•"/>
              <a:defRPr/>
            </a:pPr>
            <a:r>
              <a:rPr lang="en-US" sz="2000" dirty="0">
                <a:solidFill>
                  <a:srgbClr val="EA7125"/>
                </a:solidFill>
                <a:latin typeface="Corbel" panose="020B0503020204020204"/>
                <a:ea typeface="Calibri"/>
                <a:cs typeface="Calibri"/>
              </a:rPr>
              <a:t>Form &amp; instructions available on Bursar's Office webpage</a:t>
            </a:r>
          </a:p>
        </p:txBody>
      </p:sp>
      <p:sp>
        <p:nvSpPr>
          <p:cNvPr id="2" name="TextBox 1">
            <a:extLst>
              <a:ext uri="{FF2B5EF4-FFF2-40B4-BE49-F238E27FC236}">
                <a16:creationId xmlns:a16="http://schemas.microsoft.com/office/drawing/2014/main" id="{46C4F0D7-5C9B-E7A4-8B12-CEF0985F7DF6}"/>
              </a:ext>
            </a:extLst>
          </p:cNvPr>
          <p:cNvSpPr txBox="1"/>
          <p:nvPr/>
        </p:nvSpPr>
        <p:spPr>
          <a:xfrm>
            <a:off x="7265636" y="4851701"/>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EA7125"/>
                </a:solidFill>
                <a:cs typeface="Calibri"/>
              </a:rPr>
              <a:t>Mail to:</a:t>
            </a:r>
            <a:endParaRPr lang="en-US" b="1" dirty="0">
              <a:solidFill>
                <a:srgbClr val="000000"/>
              </a:solidFill>
              <a:cs typeface="Calibri"/>
            </a:endParaRPr>
          </a:p>
          <a:p>
            <a:pPr algn="ctr"/>
            <a:r>
              <a:rPr lang="en-US" b="1" dirty="0">
                <a:solidFill>
                  <a:srgbClr val="EA7125"/>
                </a:solidFill>
                <a:cs typeface="Calibri"/>
              </a:rPr>
              <a:t>Bursar's Office</a:t>
            </a:r>
            <a:endParaRPr lang="en-US" b="1" dirty="0">
              <a:solidFill>
                <a:srgbClr val="000000"/>
              </a:solidFill>
              <a:cs typeface="Calibri"/>
            </a:endParaRPr>
          </a:p>
          <a:p>
            <a:pPr algn="ctr"/>
            <a:r>
              <a:rPr lang="en-US" b="1" dirty="0">
                <a:solidFill>
                  <a:srgbClr val="EA7125"/>
                </a:solidFill>
                <a:cs typeface="Calibri"/>
              </a:rPr>
              <a:t>Attention:  University Cashier</a:t>
            </a:r>
            <a:endParaRPr lang="en-US" b="1" dirty="0">
              <a:solidFill>
                <a:srgbClr val="000000"/>
              </a:solidFill>
              <a:cs typeface="Calibri"/>
            </a:endParaRPr>
          </a:p>
          <a:p>
            <a:pPr algn="ctr"/>
            <a:r>
              <a:rPr lang="en-US" b="1" dirty="0">
                <a:solidFill>
                  <a:srgbClr val="EA7125"/>
                </a:solidFill>
                <a:cs typeface="Calibri"/>
              </a:rPr>
              <a:t>PO Box 97</a:t>
            </a:r>
            <a:endParaRPr lang="en-US" b="1" dirty="0">
              <a:solidFill>
                <a:srgbClr val="000000"/>
              </a:solidFill>
              <a:cs typeface="Calibri"/>
            </a:endParaRPr>
          </a:p>
          <a:p>
            <a:pPr algn="ctr"/>
            <a:r>
              <a:rPr lang="en-US" b="1" dirty="0">
                <a:solidFill>
                  <a:srgbClr val="EA7125"/>
                </a:solidFill>
                <a:cs typeface="Calibri"/>
              </a:rPr>
              <a:t>Buies Creek, NC 27506</a:t>
            </a:r>
            <a:endParaRPr lang="en-US" b="1" dirty="0">
              <a:ea typeface="Calibri" panose="020F0502020204030204"/>
              <a:cs typeface="Calibri" panose="020F0502020204030204"/>
            </a:endParaRPr>
          </a:p>
        </p:txBody>
      </p:sp>
    </p:spTree>
    <p:extLst>
      <p:ext uri="{BB962C8B-B14F-4D97-AF65-F5344CB8AC3E}">
        <p14:creationId xmlns:p14="http://schemas.microsoft.com/office/powerpoint/2010/main" val="391956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5BB0F5C-2333-4773-8BB1-C08E14B94703}"/>
              </a:ext>
            </a:extLst>
          </p:cNvPr>
          <p:cNvSpPr txBox="1">
            <a:spLocks/>
          </p:cNvSpPr>
          <p:nvPr/>
        </p:nvSpPr>
        <p:spPr>
          <a:xfrm>
            <a:off x="1162922" y="1334034"/>
            <a:ext cx="2844677"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A7125"/>
              </a:solidFill>
              <a:effectLst/>
              <a:uLnTx/>
              <a:uFillTx/>
              <a:latin typeface="Corbel" panose="020B0503020204020204"/>
              <a:ea typeface="+mj-ea"/>
              <a:cs typeface="+mj-cs"/>
            </a:endParaRPr>
          </a:p>
        </p:txBody>
      </p:sp>
      <p:sp>
        <p:nvSpPr>
          <p:cNvPr id="14" name="Content Placeholder 2">
            <a:extLst>
              <a:ext uri="{FF2B5EF4-FFF2-40B4-BE49-F238E27FC236}">
                <a16:creationId xmlns:a16="http://schemas.microsoft.com/office/drawing/2014/main" id="{2689A98C-F01C-4DFE-B7AC-73515BC1B77F}"/>
              </a:ext>
            </a:extLst>
          </p:cNvPr>
          <p:cNvSpPr txBox="1">
            <a:spLocks/>
          </p:cNvSpPr>
          <p:nvPr/>
        </p:nvSpPr>
        <p:spPr>
          <a:xfrm>
            <a:off x="1553651" y="2619446"/>
            <a:ext cx="2587526" cy="6249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400"/>
              </a:spcBef>
              <a:spcAft>
                <a:spcPts val="0"/>
              </a:spcAft>
              <a:buClr>
                <a:srgbClr val="EA7125"/>
              </a:buClr>
              <a:buSzPct val="80000"/>
              <a:buFont typeface="Corbel" pitchFamily="34" charset="0"/>
              <a:buNone/>
              <a:tabLst/>
              <a:defRPr/>
            </a:pP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(910) 893-1294</a:t>
            </a:r>
          </a:p>
        </p:txBody>
      </p:sp>
      <p:sp>
        <p:nvSpPr>
          <p:cNvPr id="8" name="TextBox 7">
            <a:extLst>
              <a:ext uri="{FF2B5EF4-FFF2-40B4-BE49-F238E27FC236}">
                <a16:creationId xmlns:a16="http://schemas.microsoft.com/office/drawing/2014/main" id="{927AA116-02D4-4769-856E-BDFA7B17F96A}"/>
              </a:ext>
            </a:extLst>
          </p:cNvPr>
          <p:cNvSpPr txBox="1"/>
          <p:nvPr/>
        </p:nvSpPr>
        <p:spPr>
          <a:xfrm>
            <a:off x="791690" y="1549083"/>
            <a:ext cx="6910372" cy="830997"/>
          </a:xfrm>
          <a:prstGeom prst="rect">
            <a:avLst/>
          </a:prstGeom>
          <a:noFill/>
        </p:spPr>
        <p:txBody>
          <a:bodyPr wrap="square">
            <a:spAutoFit/>
          </a:bodyPr>
          <a:lstStyle/>
          <a:p>
            <a:r>
              <a:rPr kumimoji="0" lang="en-US" sz="4800" b="1" i="0" u="none" strike="noStrike" kern="1200" cap="none" spc="0" normalizeH="0" baseline="0" noProof="0" dirty="0">
                <a:ln>
                  <a:noFill/>
                </a:ln>
                <a:solidFill>
                  <a:srgbClr val="EA7125"/>
                </a:solidFill>
                <a:effectLst/>
                <a:uLnTx/>
                <a:uFillTx/>
                <a:latin typeface="Corbel" panose="020B0503020204020204"/>
                <a:ea typeface="+mj-ea"/>
                <a:cs typeface="+mj-cs"/>
              </a:rPr>
              <a:t>Contact </a:t>
            </a:r>
            <a:r>
              <a:rPr lang="en-US" sz="4800" b="1" dirty="0">
                <a:solidFill>
                  <a:srgbClr val="EA7125"/>
                </a:solidFill>
                <a:latin typeface="Corbel" panose="020B0503020204020204"/>
                <a:ea typeface="+mj-ea"/>
                <a:cs typeface="+mj-cs"/>
              </a:rPr>
              <a:t>Veterans Affairs</a:t>
            </a:r>
            <a:endParaRPr lang="en-US" b="1" dirty="0"/>
          </a:p>
        </p:txBody>
      </p:sp>
      <p:pic>
        <p:nvPicPr>
          <p:cNvPr id="10" name="Picture 9">
            <a:extLst>
              <a:ext uri="{FF2B5EF4-FFF2-40B4-BE49-F238E27FC236}">
                <a16:creationId xmlns:a16="http://schemas.microsoft.com/office/drawing/2014/main" id="{B0665952-0E36-409D-930A-CFA939F72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751" y="2736539"/>
            <a:ext cx="390729" cy="390729"/>
          </a:xfrm>
          <a:prstGeom prst="rect">
            <a:avLst/>
          </a:prstGeom>
        </p:spPr>
      </p:pic>
      <p:pic>
        <p:nvPicPr>
          <p:cNvPr id="15" name="Picture 14">
            <a:extLst>
              <a:ext uri="{FF2B5EF4-FFF2-40B4-BE49-F238E27FC236}">
                <a16:creationId xmlns:a16="http://schemas.microsoft.com/office/drawing/2014/main" id="{49758EC6-A780-4E8B-BC3D-CD05D679B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18" y="4126774"/>
            <a:ext cx="650764" cy="650764"/>
          </a:xfrm>
          <a:prstGeom prst="rect">
            <a:avLst/>
          </a:prstGeom>
        </p:spPr>
      </p:pic>
      <p:sp>
        <p:nvSpPr>
          <p:cNvPr id="18" name="TextBox 17">
            <a:extLst>
              <a:ext uri="{FF2B5EF4-FFF2-40B4-BE49-F238E27FC236}">
                <a16:creationId xmlns:a16="http://schemas.microsoft.com/office/drawing/2014/main" id="{BFB98178-AEB7-4656-8D0C-65CEBABC4FCC}"/>
              </a:ext>
            </a:extLst>
          </p:cNvPr>
          <p:cNvSpPr txBox="1"/>
          <p:nvPr/>
        </p:nvSpPr>
        <p:spPr>
          <a:xfrm>
            <a:off x="7414752" y="3429000"/>
            <a:ext cx="3895583" cy="1754326"/>
          </a:xfrm>
          <a:prstGeom prst="rect">
            <a:avLst/>
          </a:prstGeom>
          <a:noFill/>
        </p:spPr>
        <p:txBody>
          <a:bodyPr wrap="square">
            <a:spAutoFit/>
          </a:bodyPr>
          <a:lstStyle/>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Veterans Affairs</a:t>
            </a:r>
          </a:p>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Campbell University</a:t>
            </a:r>
          </a:p>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lang="en-US" sz="3000" dirty="0">
                <a:solidFill>
                  <a:srgbClr val="EA7125"/>
                </a:solidFill>
                <a:latin typeface="Corbel" panose="020B0503020204020204"/>
              </a:rPr>
              <a:t>79 Bolton Lane</a:t>
            </a:r>
            <a:endPar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endParaRPr>
          </a:p>
          <a:p>
            <a:pPr marL="45720" marR="0" lvl="0" indent="0" algn="l" defTabSz="914400" rtl="0" eaLnBrk="1" fontAlgn="auto" latinLnBrk="0" hangingPunct="1">
              <a:lnSpc>
                <a:spcPct val="90000"/>
              </a:lnSpc>
              <a:spcBef>
                <a:spcPts val="0"/>
              </a:spcBef>
              <a:spcAft>
                <a:spcPts val="0"/>
              </a:spcAft>
              <a:buClr>
                <a:srgbClr val="EA7125"/>
              </a:buClr>
              <a:buSzPct val="80000"/>
              <a:buFont typeface="Corbel" pitchFamily="34" charset="0"/>
              <a:buNone/>
              <a:tabLst/>
              <a:defRPr/>
            </a:pPr>
            <a:r>
              <a:rPr kumimoji="0" lang="en-US" sz="3000" b="0" i="0" u="none" strike="noStrike" kern="1200" cap="none" spc="0" normalizeH="0" baseline="0" noProof="0" dirty="0" err="1">
                <a:ln>
                  <a:noFill/>
                </a:ln>
                <a:solidFill>
                  <a:srgbClr val="EA7125"/>
                </a:solidFill>
                <a:effectLst/>
                <a:uLnTx/>
                <a:uFillTx/>
                <a:latin typeface="Corbel" panose="020B0503020204020204"/>
                <a:ea typeface="+mn-ea"/>
                <a:cs typeface="+mn-cs"/>
              </a:rPr>
              <a:t>Buies</a:t>
            </a:r>
            <a:r>
              <a:rPr kumimoji="0" lang="en-US" sz="3000" b="0" i="0" u="none" strike="noStrike" kern="1200" cap="none" spc="0" normalizeH="0" baseline="0" noProof="0" dirty="0">
                <a:ln>
                  <a:noFill/>
                </a:ln>
                <a:solidFill>
                  <a:srgbClr val="EA7125"/>
                </a:solidFill>
                <a:effectLst/>
                <a:uLnTx/>
                <a:uFillTx/>
                <a:latin typeface="Corbel" panose="020B0503020204020204"/>
                <a:ea typeface="+mn-ea"/>
                <a:cs typeface="+mn-cs"/>
              </a:rPr>
              <a:t> Creek, NC 27506</a:t>
            </a:r>
          </a:p>
        </p:txBody>
      </p:sp>
      <p:pic>
        <p:nvPicPr>
          <p:cNvPr id="19" name="Picture 18">
            <a:extLst>
              <a:ext uri="{FF2B5EF4-FFF2-40B4-BE49-F238E27FC236}">
                <a16:creationId xmlns:a16="http://schemas.microsoft.com/office/drawing/2014/main" id="{0861050D-51C1-4D90-A6D9-74538E6E0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403" y="1783004"/>
            <a:ext cx="1672884" cy="1672884"/>
          </a:xfrm>
          <a:prstGeom prst="rect">
            <a:avLst/>
          </a:prstGeom>
        </p:spPr>
      </p:pic>
      <p:sp>
        <p:nvSpPr>
          <p:cNvPr id="3" name="TextBox 2"/>
          <p:cNvSpPr txBox="1"/>
          <p:nvPr/>
        </p:nvSpPr>
        <p:spPr>
          <a:xfrm>
            <a:off x="1613960" y="3900375"/>
            <a:ext cx="4097216" cy="1754326"/>
          </a:xfrm>
          <a:prstGeom prst="rect">
            <a:avLst/>
          </a:prstGeom>
          <a:noFill/>
        </p:spPr>
        <p:txBody>
          <a:bodyPr wrap="square" lIns="91440" tIns="45720" rIns="91440" bIns="45720" rtlCol="0" anchor="t">
            <a:spAutoFit/>
          </a:bodyPr>
          <a:lstStyle/>
          <a:p>
            <a:r>
              <a:rPr lang="en-US" sz="3000" dirty="0">
                <a:solidFill>
                  <a:srgbClr val="EA7125"/>
                </a:solidFill>
                <a:latin typeface="Corbel"/>
                <a:hlinkClick r:id="rId5">
                  <a:extLst>
                    <a:ext uri="{A12FA001-AC4F-418D-AE19-62706E023703}">
                      <ahyp:hlinkClr xmlns:ahyp="http://schemas.microsoft.com/office/drawing/2018/hyperlinkcolor" val="tx"/>
                    </a:ext>
                  </a:extLst>
                </a:hlinkClick>
              </a:rPr>
              <a:t>coxj@campbell.edu</a:t>
            </a:r>
            <a:endParaRPr lang="en-US" sz="3000" dirty="0">
              <a:solidFill>
                <a:srgbClr val="EA7125"/>
              </a:solidFill>
              <a:latin typeface="Corbel"/>
            </a:endParaRPr>
          </a:p>
          <a:p>
            <a:r>
              <a:rPr lang="en-US" sz="3000" u="sng" dirty="0">
                <a:solidFill>
                  <a:srgbClr val="EA7125"/>
                </a:solidFill>
                <a:latin typeface="Corbel"/>
              </a:rPr>
              <a:t>mcraea@campbell.edu</a:t>
            </a:r>
            <a:endParaRPr lang="en-US" u="sng" dirty="0">
              <a:solidFill>
                <a:srgbClr val="EA7125"/>
              </a:solidFill>
            </a:endParaRPr>
          </a:p>
          <a:p>
            <a:endParaRPr lang="en-US" sz="3000" dirty="0">
              <a:solidFill>
                <a:srgbClr val="EA7125"/>
              </a:solidFill>
              <a:latin typeface="Corbel"/>
              <a:cs typeface="Calibri"/>
            </a:endParaRPr>
          </a:p>
          <a:p>
            <a:endParaRPr lang="en-US" dirty="0">
              <a:cs typeface="Calibri"/>
            </a:endParaRPr>
          </a:p>
        </p:txBody>
      </p:sp>
      <p:sp>
        <p:nvSpPr>
          <p:cNvPr id="4" name="TextBox 3"/>
          <p:cNvSpPr txBox="1"/>
          <p:nvPr/>
        </p:nvSpPr>
        <p:spPr>
          <a:xfrm>
            <a:off x="1352704" y="5087852"/>
            <a:ext cx="2654895" cy="1477328"/>
          </a:xfrm>
          <a:prstGeom prst="rect">
            <a:avLst/>
          </a:prstGeom>
          <a:noFill/>
        </p:spPr>
        <p:txBody>
          <a:bodyPr wrap="square" rtlCol="0">
            <a:spAutoFit/>
          </a:bodyPr>
          <a:lstStyle/>
          <a:p>
            <a:r>
              <a:rPr lang="en-US" sz="3000" b="1" dirty="0">
                <a:solidFill>
                  <a:schemeClr val="accent2"/>
                </a:solidFill>
                <a:latin typeface="Corbel" panose="020B0503020204020204" pitchFamily="34" charset="0"/>
              </a:rPr>
              <a:t>Office Hours</a:t>
            </a:r>
          </a:p>
          <a:p>
            <a:r>
              <a:rPr lang="en-US" sz="3000" dirty="0">
                <a:solidFill>
                  <a:schemeClr val="accent2"/>
                </a:solidFill>
                <a:latin typeface="Corbel" panose="020B0503020204020204" pitchFamily="34" charset="0"/>
              </a:rPr>
              <a:t>Monday–Friday </a:t>
            </a:r>
          </a:p>
          <a:p>
            <a:r>
              <a:rPr lang="en-US" sz="3000" dirty="0">
                <a:solidFill>
                  <a:schemeClr val="accent2"/>
                </a:solidFill>
                <a:latin typeface="Corbel" panose="020B0503020204020204" pitchFamily="34" charset="0"/>
              </a:rPr>
              <a:t>8:30–5:00 p.m. </a:t>
            </a:r>
          </a:p>
        </p:txBody>
      </p:sp>
      <p:pic>
        <p:nvPicPr>
          <p:cNvPr id="11" name="Picture 10">
            <a:extLst>
              <a:ext uri="{FF2B5EF4-FFF2-40B4-BE49-F238E27FC236}">
                <a16:creationId xmlns:a16="http://schemas.microsoft.com/office/drawing/2014/main" id="{0308C97D-17FC-430E-9274-C24C50F1D2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665" y="3358490"/>
            <a:ext cx="493070" cy="493070"/>
          </a:xfrm>
          <a:prstGeom prst="rect">
            <a:avLst/>
          </a:prstGeom>
        </p:spPr>
      </p:pic>
      <p:sp>
        <p:nvSpPr>
          <p:cNvPr id="2" name="Rectangle 1"/>
          <p:cNvSpPr/>
          <p:nvPr/>
        </p:nvSpPr>
        <p:spPr>
          <a:xfrm>
            <a:off x="1546225" y="3358491"/>
            <a:ext cx="2797175" cy="507831"/>
          </a:xfrm>
          <a:prstGeom prst="rect">
            <a:avLst/>
          </a:prstGeom>
        </p:spPr>
        <p:txBody>
          <a:bodyPr wrap="square" lIns="91440" tIns="45720" rIns="91440" bIns="45720" anchor="t">
            <a:spAutoFit/>
          </a:bodyPr>
          <a:lstStyle/>
          <a:p>
            <a:pPr marL="45720" lvl="0" defTabSz="914400">
              <a:lnSpc>
                <a:spcPct val="90000"/>
              </a:lnSpc>
              <a:spcBef>
                <a:spcPts val="1400"/>
              </a:spcBef>
              <a:buClr>
                <a:srgbClr val="EA7125"/>
              </a:buClr>
              <a:buSzPct val="80000"/>
              <a:defRPr/>
            </a:pPr>
            <a:r>
              <a:rPr lang="en-US" sz="3000" dirty="0">
                <a:solidFill>
                  <a:srgbClr val="EA7125"/>
                </a:solidFill>
                <a:latin typeface="Corbel" panose="020B0503020204020204"/>
              </a:rPr>
              <a:t>(910) 814-4736</a:t>
            </a:r>
          </a:p>
        </p:txBody>
      </p:sp>
    </p:spTree>
    <p:extLst>
      <p:ext uri="{BB962C8B-B14F-4D97-AF65-F5344CB8AC3E}">
        <p14:creationId xmlns:p14="http://schemas.microsoft.com/office/powerpoint/2010/main" val="2897365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4616</TotalTime>
  <Words>1414</Words>
  <Application>Microsoft Office PowerPoint</Application>
  <PresentationFormat>Widescreen</PresentationFormat>
  <Paragraphs>147</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Chronicle Text G2</vt:lpstr>
      <vt:lpstr>Corbel</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Severin, Benjamin M</dc:creator>
  <cp:lastModifiedBy>Pipes, Deborah A</cp:lastModifiedBy>
  <cp:revision>2064</cp:revision>
  <dcterms:created xsi:type="dcterms:W3CDTF">2019-09-24T19:57:37Z</dcterms:created>
  <dcterms:modified xsi:type="dcterms:W3CDTF">2023-05-19T14:16:56Z</dcterms:modified>
</cp:coreProperties>
</file>