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0" r:id="rId2"/>
    <p:sldId id="288" r:id="rId3"/>
    <p:sldId id="272" r:id="rId4"/>
    <p:sldId id="261" r:id="rId5"/>
    <p:sldId id="258" r:id="rId6"/>
    <p:sldId id="262" r:id="rId7"/>
    <p:sldId id="281" r:id="rId8"/>
    <p:sldId id="269" r:id="rId9"/>
    <p:sldId id="284" r:id="rId10"/>
    <p:sldId id="285" r:id="rId11"/>
    <p:sldId id="289" r:id="rId12"/>
    <p:sldId id="286" r:id="rId13"/>
    <p:sldId id="287" r:id="rId14"/>
    <p:sldId id="283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222AF-91E7-4137-9CBC-B85E7F6FA67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088BF-4F4E-4C71-A7CB-D0B8E257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8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1115" y="1078789"/>
            <a:ext cx="5669771" cy="470042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8664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21" y="5752048"/>
            <a:ext cx="2593203" cy="87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67E2-C781-4B4C-AC7D-E093843A148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6DE-94A3-44CB-911A-FDDCEDA03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6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21" y="5752048"/>
            <a:ext cx="2593203" cy="87078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67E2-C781-4B4C-AC7D-E093843A148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6DE-94A3-44CB-911A-FDDCEDA03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1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21" y="5752048"/>
            <a:ext cx="2593203" cy="87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67E2-C781-4B4C-AC7D-E093843A148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8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21" y="5752048"/>
            <a:ext cx="2593203" cy="87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67E2-C781-4B4C-AC7D-E093843A148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6DE-94A3-44CB-911A-FDDCEDA036C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4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21" y="5752048"/>
            <a:ext cx="2593203" cy="87078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67E2-C781-4B4C-AC7D-E093843A148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6DE-94A3-44CB-911A-FDDCEDA03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9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21" y="5752048"/>
            <a:ext cx="2593203" cy="870784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67E2-C781-4B4C-AC7D-E093843A148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6DE-94A3-44CB-911A-FDDCEDA03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1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21" y="5752048"/>
            <a:ext cx="2593203" cy="87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67E2-C781-4B4C-AC7D-E093843A148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6DE-94A3-44CB-911A-FDDCEDA03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0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21" y="5752048"/>
            <a:ext cx="2593203" cy="87078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67E2-C781-4B4C-AC7D-E093843A148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6DE-94A3-44CB-911A-FDDCEDA03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0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21" y="5752048"/>
            <a:ext cx="2593203" cy="87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67E2-C781-4B4C-AC7D-E093843A148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6DE-94A3-44CB-911A-FDDCEDA03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8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21" y="5752048"/>
            <a:ext cx="2593203" cy="87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67E2-C781-4B4C-AC7D-E093843A148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6DE-94A3-44CB-911A-FDDCEDA03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4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4A667E2-C781-4B4C-AC7D-E093843A148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04B26DE-94A3-44CB-911A-FDDCEDA03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aid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348" r="305" b="121"/>
          <a:stretch/>
        </p:blipFill>
        <p:spPr>
          <a:xfrm>
            <a:off x="3264160" y="1081695"/>
            <a:ext cx="5663681" cy="469461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9587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DF89-B425-B207-48D2-58BCB565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Viewing Financial Aid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CF0E-5456-4776-28F8-04CB9F7D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receive an email notification once FA has been awarded</a:t>
            </a:r>
          </a:p>
          <a:p>
            <a:r>
              <a:rPr lang="en-US" dirty="0"/>
              <a:t>To view award package:</a:t>
            </a:r>
          </a:p>
          <a:p>
            <a:pPr marL="4572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◦ Login to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Self-Service portal</a:t>
            </a:r>
          </a:p>
          <a:p>
            <a:pPr marL="4572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° Select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Financial Aid</a:t>
            </a:r>
          </a:p>
          <a:p>
            <a:pPr marL="4572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◦ Select the correct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Award Year</a:t>
            </a:r>
          </a:p>
          <a:p>
            <a:pPr marL="4572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° From the 3 bars upper left, then select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Financial Information</a:t>
            </a:r>
          </a:p>
          <a:p>
            <a:pPr marL="4572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◦ Select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Financial Aid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 Awards</a:t>
            </a:r>
          </a:p>
          <a:p>
            <a:pPr marL="4572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4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E0A7-5F29-3AAD-5166-1FCA7770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Accepting Financial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58EBB-23EC-6572-CF77-1084F1A49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Accept loans from the “My Awards” page</a:t>
            </a:r>
          </a:p>
          <a:p>
            <a:r>
              <a:rPr lang="en-US" dirty="0"/>
              <a:t>Accept first from any unsubsidized loan eligibility before accepting from the Graduate Plus loan</a:t>
            </a:r>
          </a:p>
          <a:p>
            <a:r>
              <a:rPr lang="en-US" dirty="0"/>
              <a:t>Use our </a:t>
            </a:r>
            <a:r>
              <a:rPr lang="en-US" b="1" dirty="0"/>
              <a:t>Federal Loan Calculator </a:t>
            </a:r>
            <a:r>
              <a:rPr lang="en-US" dirty="0"/>
              <a:t>found on Financial Aid/Loans webpage to factor processing fees on federal loans 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/>
              <a:t>Per federal guidelines, loans must be accepted for both fall and spring and in equal disbursements</a:t>
            </a:r>
          </a:p>
          <a:p>
            <a:r>
              <a:rPr lang="en-US" dirty="0"/>
              <a:t>First time borrowers at Campbell must complete Direct Loan Entrance Counseling and MPN’s for the Direct Unsubsidized Loan as well as the Graduate Plus MPN on </a:t>
            </a:r>
            <a:r>
              <a:rPr lang="en-US" sz="2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www.studentaid.gov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6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5C289-A1C5-92AF-409E-1907875B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Temporarily lift any Credit FREEZE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4E3C0-0E84-CEB3-6D43-705A3A501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 you have a FREEZE on your credit, you will need to lift it before applying for the Graduate Plus loan or an Alternative loan</a:t>
            </a:r>
          </a:p>
          <a:p>
            <a:endParaRPr lang="en-US" dirty="0"/>
          </a:p>
          <a:p>
            <a:r>
              <a:rPr lang="en-US" dirty="0"/>
              <a:t>Once credit check has been completed, you may reinstate the freeze</a:t>
            </a:r>
          </a:p>
          <a:p>
            <a:endParaRPr lang="en-US" dirty="0"/>
          </a:p>
          <a:p>
            <a:r>
              <a:rPr lang="en-US" dirty="0"/>
              <a:t>Graduate Plus applications, open </a:t>
            </a:r>
            <a:r>
              <a:rPr lang="en-US" b="1" dirty="0"/>
              <a:t>May 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  <a:r>
              <a:rPr lang="en-US" dirty="0"/>
              <a:t>for the 23/24 award year</a:t>
            </a:r>
          </a:p>
        </p:txBody>
      </p:sp>
    </p:spTree>
    <p:extLst>
      <p:ext uri="{BB962C8B-B14F-4D97-AF65-F5344CB8AC3E}">
        <p14:creationId xmlns:p14="http://schemas.microsoft.com/office/powerpoint/2010/main" val="429345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5BCE-B089-4190-921E-F7108540D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Disbursement of Financial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DDBB7-5BB6-FAC2-BEB5-8766083BB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long as all requirements are met, FA disburses to student’s Campbell account on/around the first day of class</a:t>
            </a:r>
          </a:p>
          <a:p>
            <a:r>
              <a:rPr lang="en-US" dirty="0"/>
              <a:t>Students will receive an email notification of disbursement</a:t>
            </a:r>
          </a:p>
          <a:p>
            <a:r>
              <a:rPr lang="en-US" dirty="0"/>
              <a:t>Once charges are paid, any remaining credit will be sent as a refund by the Bursar’s Office within 14 days</a:t>
            </a:r>
          </a:p>
          <a:p>
            <a:r>
              <a:rPr lang="en-US" dirty="0"/>
              <a:t>It is recommended that students sign up for the electronic refund on </a:t>
            </a:r>
            <a:r>
              <a:rPr lang="en-US" dirty="0" err="1"/>
              <a:t>TouchNet</a:t>
            </a:r>
            <a:r>
              <a:rPr lang="en-US" dirty="0"/>
              <a:t> for refunds to be sent directly to their personal checking account</a:t>
            </a:r>
          </a:p>
        </p:txBody>
      </p:sp>
    </p:spTree>
    <p:extLst>
      <p:ext uri="{BB962C8B-B14F-4D97-AF65-F5344CB8AC3E}">
        <p14:creationId xmlns:p14="http://schemas.microsoft.com/office/powerpoint/2010/main" val="164085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Student Financial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2441" y="2057400"/>
            <a:ext cx="3592286" cy="4023360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endParaRPr lang="en-US" sz="2400" dirty="0"/>
          </a:p>
          <a:p>
            <a:pPr marL="45720" indent="0">
              <a:spcBef>
                <a:spcPts val="0"/>
              </a:spcBef>
              <a:buNone/>
            </a:pPr>
            <a:endParaRPr lang="en-US" sz="2400" dirty="0"/>
          </a:p>
          <a:p>
            <a:pPr marL="45720" indent="0">
              <a:spcBef>
                <a:spcPts val="0"/>
              </a:spcBef>
              <a:buNone/>
            </a:pPr>
            <a:endParaRPr lang="en-US" sz="2400" dirty="0"/>
          </a:p>
          <a:p>
            <a:pPr marL="45720" indent="0">
              <a:spcBef>
                <a:spcPts val="0"/>
              </a:spcBef>
              <a:buNone/>
            </a:pPr>
            <a:endParaRPr lang="en-US" sz="2400" dirty="0"/>
          </a:p>
          <a:p>
            <a:pPr marL="45720" indent="0">
              <a:spcBef>
                <a:spcPts val="0"/>
              </a:spcBef>
              <a:buNone/>
            </a:pPr>
            <a:r>
              <a:rPr lang="en-US" sz="2400" dirty="0"/>
              <a:t>Student Financial Services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400" dirty="0"/>
              <a:t>Campbell University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400" dirty="0"/>
              <a:t>P.O. Box 36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400" dirty="0" err="1"/>
              <a:t>Buies</a:t>
            </a:r>
            <a:r>
              <a:rPr lang="en-US" sz="2400" dirty="0"/>
              <a:t> Creek, NC 27506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10" y="1205436"/>
            <a:ext cx="2231875" cy="2231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73" y="1906371"/>
            <a:ext cx="493069" cy="493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72" y="2480004"/>
            <a:ext cx="493070" cy="493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4508559"/>
            <a:ext cx="1591888" cy="1591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6042" y="1911749"/>
            <a:ext cx="250545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defTabSz="914400">
              <a:lnSpc>
                <a:spcPct val="90000"/>
              </a:lnSpc>
              <a:spcBef>
                <a:spcPts val="1400"/>
              </a:spcBef>
              <a:buClr>
                <a:srgbClr val="EA7125"/>
              </a:buClr>
              <a:buSzPct val="80000"/>
            </a:pPr>
            <a:r>
              <a:rPr lang="en-US" sz="2800" dirty="0">
                <a:solidFill>
                  <a:srgbClr val="EA71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(910) 893-1244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6042" y="2488202"/>
            <a:ext cx="250545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defTabSz="914400">
              <a:lnSpc>
                <a:spcPct val="90000"/>
              </a:lnSpc>
              <a:spcBef>
                <a:spcPts val="1400"/>
              </a:spcBef>
              <a:buClr>
                <a:srgbClr val="EA7125"/>
              </a:buClr>
              <a:buSzPct val="80000"/>
            </a:pPr>
            <a:r>
              <a:rPr lang="en-US" sz="2800" dirty="0">
                <a:solidFill>
                  <a:srgbClr val="EA71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(910) 814-5788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6042" y="2997193"/>
            <a:ext cx="492966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defTabSz="914400">
              <a:lnSpc>
                <a:spcPct val="90000"/>
              </a:lnSpc>
              <a:spcBef>
                <a:spcPts val="1400"/>
              </a:spcBef>
              <a:buClr>
                <a:srgbClr val="EA7125"/>
              </a:buClr>
              <a:buSzPct val="80000"/>
            </a:pPr>
            <a:r>
              <a:rPr lang="en-US" sz="2800" dirty="0">
                <a:solidFill>
                  <a:srgbClr val="EA71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(910) 407-1512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2430" y="4602839"/>
            <a:ext cx="439623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defTabSz="914400">
              <a:lnSpc>
                <a:spcPct val="90000"/>
              </a:lnSpc>
              <a:spcBef>
                <a:spcPts val="1400"/>
              </a:spcBef>
              <a:buClr>
                <a:srgbClr val="EA7125"/>
              </a:buClr>
              <a:buSzPct val="80000"/>
            </a:pPr>
            <a:r>
              <a:rPr lang="en-US" sz="2800" dirty="0">
                <a:solidFill>
                  <a:srgbClr val="EA7125"/>
                </a:solidFill>
                <a:cs typeface="Calibri" panose="020F0502020204030204" pitchFamily="34" charset="0"/>
              </a:rPr>
              <a:t>sfs@campbell.edu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2430" y="5082970"/>
            <a:ext cx="439623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defTabSz="914400">
              <a:lnSpc>
                <a:spcPct val="90000"/>
              </a:lnSpc>
              <a:spcBef>
                <a:spcPts val="1400"/>
              </a:spcBef>
              <a:buClr>
                <a:srgbClr val="EA7125"/>
              </a:buClr>
              <a:buSzPct val="80000"/>
            </a:pPr>
            <a:r>
              <a:rPr lang="en-US" sz="2800" dirty="0">
                <a:solidFill>
                  <a:srgbClr val="EA7125"/>
                </a:solidFill>
                <a:cs typeface="Calibri" panose="020F0502020204030204" pitchFamily="34" charset="0"/>
              </a:rPr>
              <a:t>loanteam@campbell.edu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72" y="2977785"/>
            <a:ext cx="493070" cy="4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51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38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DA2D5-7FBD-000B-BC4F-EAFE7701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4" y="609600"/>
            <a:ext cx="10423998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Student Email &amp; Self-Service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E0CD5-A248-8F77-50CA-E77969196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064" y="2057399"/>
            <a:ext cx="7478546" cy="404314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Access or login information is sent from the 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US" sz="2800" dirty="0"/>
              <a:t>   ITS Team (via personal email provided at time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US" sz="2800" dirty="0"/>
              <a:t>   of application)</a:t>
            </a:r>
          </a:p>
          <a:p>
            <a:pPr marL="45720" indent="0">
              <a:spcBef>
                <a:spcPts val="600"/>
              </a:spcBef>
              <a:buNone/>
            </a:pP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Email is the primary communication platform used by </a:t>
            </a:r>
            <a:r>
              <a:rPr lang="en-US" sz="2800" b="1" dirty="0"/>
              <a:t>Student Financial Services</a:t>
            </a:r>
          </a:p>
          <a:p>
            <a:pPr marL="45720" indent="0">
              <a:spcBef>
                <a:spcPts val="600"/>
              </a:spcBef>
              <a:buNone/>
            </a:pP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Students should check email weekly</a:t>
            </a:r>
          </a:p>
        </p:txBody>
      </p:sp>
      <p:pic>
        <p:nvPicPr>
          <p:cNvPr id="5" name="Picture 6" descr="Email with solid fill">
            <a:extLst>
              <a:ext uri="{FF2B5EF4-FFF2-40B4-BE49-F238E27FC236}">
                <a16:creationId xmlns:a16="http://schemas.microsoft.com/office/drawing/2014/main" id="{BD0FF2D6-A540-A79A-A2B2-857C4A7114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8185610" y="1860302"/>
            <a:ext cx="3135414" cy="3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1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FERPA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195782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/>
              <a:t>Family Educational Rights and Privacy Act</a:t>
            </a:r>
          </a:p>
          <a:p>
            <a:r>
              <a:rPr lang="en-US" sz="2800" dirty="0"/>
              <a:t>Campbell can only provide account details to persons student authorizes to receive information</a:t>
            </a:r>
          </a:p>
          <a:p>
            <a:r>
              <a:rPr lang="en-US" sz="2800" dirty="0"/>
              <a:t>Students are able to submit the FERPA form online</a:t>
            </a:r>
          </a:p>
          <a:p>
            <a:r>
              <a:rPr lang="en-US" sz="2800" dirty="0"/>
              <a:t>https://www.campbell.edu/registrar/family-education-rights-and-privacy-act-ferpa/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25" y="2057400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2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For 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4451465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/>
              <a:t>Create an FSA ID</a:t>
            </a:r>
          </a:p>
          <a:p>
            <a:r>
              <a:rPr lang="en-US" dirty="0"/>
              <a:t>Studentaid.gov</a:t>
            </a:r>
          </a:p>
          <a:p>
            <a:r>
              <a:rPr lang="en-US" dirty="0"/>
              <a:t>We encourage you to use a permanent e-mail address as well as your phone number for account recovery</a:t>
            </a:r>
          </a:p>
          <a:p>
            <a:r>
              <a:rPr lang="en-US" dirty="0"/>
              <a:t>Never share your FSA 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381" y="1738619"/>
            <a:ext cx="5085917" cy="41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For 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800" dirty="0"/>
              <a:t>Complete the Free Application for Federal Student Aid (FAFSA)</a:t>
            </a:r>
            <a:endParaRPr lang="en-US" dirty="0"/>
          </a:p>
          <a:p>
            <a:r>
              <a:rPr lang="en-US" dirty="0"/>
              <a:t>Studentaid.gov</a:t>
            </a:r>
          </a:p>
          <a:p>
            <a:r>
              <a:rPr lang="en-US" dirty="0"/>
              <a:t>The FAFSA is </a:t>
            </a:r>
            <a:r>
              <a:rPr lang="en-US" u="sng" dirty="0"/>
              <a:t>free</a:t>
            </a:r>
          </a:p>
          <a:p>
            <a:r>
              <a:rPr lang="en-US" dirty="0"/>
              <a:t>Apply as early as </a:t>
            </a:r>
            <a:r>
              <a:rPr lang="en-US" b="1" dirty="0"/>
              <a:t>October 1</a:t>
            </a:r>
          </a:p>
          <a:p>
            <a:r>
              <a:rPr lang="en-US" dirty="0"/>
              <a:t>Must be completed each year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701" y="2681753"/>
            <a:ext cx="6028479" cy="27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45" y="592333"/>
            <a:ext cx="9875520" cy="1356360"/>
          </a:xfrm>
        </p:spPr>
        <p:txBody>
          <a:bodyPr/>
          <a:lstStyle/>
          <a:p>
            <a:r>
              <a:rPr lang="en-US" dirty="0"/>
              <a:t>Applying For 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4983480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/>
              <a:t>Use the IRS Data Retrieval Tool</a:t>
            </a:r>
          </a:p>
          <a:p>
            <a:r>
              <a:rPr lang="en-US" dirty="0"/>
              <a:t>The 23/24 FAFSA uses </a:t>
            </a:r>
            <a:r>
              <a:rPr lang="en-US" b="1" dirty="0"/>
              <a:t>2021</a:t>
            </a:r>
            <a:r>
              <a:rPr lang="en-US" dirty="0"/>
              <a:t> tax data</a:t>
            </a:r>
          </a:p>
          <a:p>
            <a:r>
              <a:rPr lang="en-US" dirty="0"/>
              <a:t>Data retrieved will read    </a:t>
            </a:r>
            <a:r>
              <a:rPr lang="en-US" b="1" dirty="0"/>
              <a:t>Transferred from the IRS</a:t>
            </a:r>
            <a:endParaRPr lang="en-US" dirty="0"/>
          </a:p>
          <a:p>
            <a:r>
              <a:rPr lang="en-US" dirty="0"/>
              <a:t>If you are unable to use the DRT, you can still manually type in your financial information</a:t>
            </a:r>
          </a:p>
          <a:p>
            <a:endParaRPr lang="en-US" dirty="0"/>
          </a:p>
        </p:txBody>
      </p:sp>
      <p:pic>
        <p:nvPicPr>
          <p:cNvPr id="10" name="Picture 9" descr="This is the bottom half of the 2019-2020 “Student Tax Filing Status” Web view.&#10;"/>
          <p:cNvPicPr>
            <a:picLocks noChangeAspect="1"/>
          </p:cNvPicPr>
          <p:nvPr/>
        </p:nvPicPr>
        <p:blipFill rotWithShape="1">
          <a:blip r:embed="rId2"/>
          <a:srcRect l="26759" t="47284" r="26852" b="31358"/>
          <a:stretch/>
        </p:blipFill>
        <p:spPr>
          <a:xfrm>
            <a:off x="1472671" y="5032023"/>
            <a:ext cx="4324139" cy="149316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Picture 10" descr="2019-2020 IRS Data Retrieval Tool, view 2, containing user-specific IRS data. &#10;&#10;In this view, the user can check the &quot;Transfer my tax information&quot; checkbox and click the &quot;Transfer Now&quot; button to transfer their data back into fafsa.gov.&#10;&#10;The user can check the “Do Not Transfer…” checkbox and click “Do Not Transfer” button to discontinue use of the IRS DRT and return to fafsa.gov.&#10;&#10;The user can click the “Print this view” icon in order to print the data that is displayed on this view.&#10;&#10;The applicant is also notified on the IRS view that the information will not display on the IRS view or on the fafsa.gov site.&#10;"/>
          <p:cNvPicPr>
            <a:picLocks noChangeAspect="1"/>
          </p:cNvPicPr>
          <p:nvPr/>
        </p:nvPicPr>
        <p:blipFill rotWithShape="1">
          <a:blip r:embed="rId3"/>
          <a:srcRect l="25222" t="2566" r="25142" b="21796"/>
          <a:stretch/>
        </p:blipFill>
        <p:spPr>
          <a:xfrm>
            <a:off x="7772400" y="1478466"/>
            <a:ext cx="3914217" cy="447344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2" name="Rectangle 11"/>
          <p:cNvSpPr/>
          <p:nvPr/>
        </p:nvSpPr>
        <p:spPr>
          <a:xfrm>
            <a:off x="7888778" y="2169622"/>
            <a:ext cx="224443" cy="124691"/>
          </a:xfrm>
          <a:prstGeom prst="rect">
            <a:avLst/>
          </a:prstGeom>
          <a:solidFill>
            <a:srgbClr val="EA71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664334" y="4899019"/>
            <a:ext cx="216131" cy="266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11088000" y="4677091"/>
            <a:ext cx="285452" cy="424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42926" y="1621461"/>
            <a:ext cx="5343525" cy="4439526"/>
            <a:chOff x="409575" y="1085851"/>
            <a:chExt cx="5467349" cy="5106275"/>
          </a:xfrm>
        </p:grpSpPr>
        <p:sp>
          <p:nvSpPr>
            <p:cNvPr id="13" name="Freeform 12"/>
            <p:cNvSpPr/>
            <p:nvPr/>
          </p:nvSpPr>
          <p:spPr>
            <a:xfrm>
              <a:off x="409575" y="1089206"/>
              <a:ext cx="1280153" cy="1828790"/>
            </a:xfrm>
            <a:custGeom>
              <a:avLst/>
              <a:gdLst>
                <a:gd name="connsiteX0" fmla="*/ 0 w 1828789"/>
                <a:gd name="connsiteY0" fmla="*/ 0 h 1280152"/>
                <a:gd name="connsiteX1" fmla="*/ 1188713 w 1828789"/>
                <a:gd name="connsiteY1" fmla="*/ 0 h 1280152"/>
                <a:gd name="connsiteX2" fmla="*/ 1828789 w 1828789"/>
                <a:gd name="connsiteY2" fmla="*/ 640076 h 1280152"/>
                <a:gd name="connsiteX3" fmla="*/ 1188713 w 1828789"/>
                <a:gd name="connsiteY3" fmla="*/ 1280152 h 1280152"/>
                <a:gd name="connsiteX4" fmla="*/ 0 w 1828789"/>
                <a:gd name="connsiteY4" fmla="*/ 1280152 h 1280152"/>
                <a:gd name="connsiteX5" fmla="*/ 640076 w 1828789"/>
                <a:gd name="connsiteY5" fmla="*/ 640076 h 1280152"/>
                <a:gd name="connsiteX6" fmla="*/ 0 w 1828789"/>
                <a:gd name="connsiteY6" fmla="*/ 0 h 128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8789" h="1280152">
                  <a:moveTo>
                    <a:pt x="1828788" y="0"/>
                  </a:moveTo>
                  <a:lnTo>
                    <a:pt x="1828788" y="832099"/>
                  </a:lnTo>
                  <a:lnTo>
                    <a:pt x="914395" y="1280152"/>
                  </a:lnTo>
                  <a:lnTo>
                    <a:pt x="1" y="832099"/>
                  </a:lnTo>
                  <a:lnTo>
                    <a:pt x="1" y="0"/>
                  </a:lnTo>
                  <a:lnTo>
                    <a:pt x="914395" y="448053"/>
                  </a:lnTo>
                  <a:lnTo>
                    <a:pt x="1828788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1" tIns="662936" rIns="22860" bIns="66293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689727" y="1085851"/>
              <a:ext cx="4187197" cy="1188713"/>
            </a:xfrm>
            <a:custGeom>
              <a:avLst/>
              <a:gdLst>
                <a:gd name="connsiteX0" fmla="*/ 198123 w 1188713"/>
                <a:gd name="connsiteY0" fmla="*/ 0 h 4187197"/>
                <a:gd name="connsiteX1" fmla="*/ 990590 w 1188713"/>
                <a:gd name="connsiteY1" fmla="*/ 0 h 4187197"/>
                <a:gd name="connsiteX2" fmla="*/ 1188713 w 1188713"/>
                <a:gd name="connsiteY2" fmla="*/ 198123 h 4187197"/>
                <a:gd name="connsiteX3" fmla="*/ 1188713 w 1188713"/>
                <a:gd name="connsiteY3" fmla="*/ 4187197 h 4187197"/>
                <a:gd name="connsiteX4" fmla="*/ 1188713 w 1188713"/>
                <a:gd name="connsiteY4" fmla="*/ 4187197 h 4187197"/>
                <a:gd name="connsiteX5" fmla="*/ 0 w 1188713"/>
                <a:gd name="connsiteY5" fmla="*/ 4187197 h 4187197"/>
                <a:gd name="connsiteX6" fmla="*/ 0 w 1188713"/>
                <a:gd name="connsiteY6" fmla="*/ 4187197 h 4187197"/>
                <a:gd name="connsiteX7" fmla="*/ 0 w 1188713"/>
                <a:gd name="connsiteY7" fmla="*/ 198123 h 4187197"/>
                <a:gd name="connsiteX8" fmla="*/ 198123 w 1188713"/>
                <a:gd name="connsiteY8" fmla="*/ 0 h 418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713" h="4187197">
                  <a:moveTo>
                    <a:pt x="1188713" y="697881"/>
                  </a:moveTo>
                  <a:lnTo>
                    <a:pt x="1188713" y="3489316"/>
                  </a:lnTo>
                  <a:cubicBezTo>
                    <a:pt x="1188713" y="3874744"/>
                    <a:pt x="1163531" y="4187197"/>
                    <a:pt x="1132467" y="4187197"/>
                  </a:cubicBezTo>
                  <a:lnTo>
                    <a:pt x="0" y="4187197"/>
                  </a:lnTo>
                  <a:lnTo>
                    <a:pt x="0" y="41871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32467" y="0"/>
                  </a:lnTo>
                  <a:cubicBezTo>
                    <a:pt x="1163531" y="0"/>
                    <a:pt x="1188713" y="312453"/>
                    <a:pt x="1188713" y="697881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56032" tIns="80888" rIns="80888" bIns="80888" numCol="1" spcCol="1270" anchor="ctr" anchorCtr="0">
              <a:noAutofit/>
            </a:bodyPr>
            <a:lstStyle/>
            <a:p>
              <a:pPr marL="0" lvl="1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kern="1200" dirty="0">
                  <a:solidFill>
                    <a:srgbClr val="EA7125"/>
                  </a:solidFill>
                </a:rPr>
                <a:t>Submit FAFSA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09575" y="2726271"/>
              <a:ext cx="1280153" cy="1828790"/>
            </a:xfrm>
            <a:custGeom>
              <a:avLst/>
              <a:gdLst>
                <a:gd name="connsiteX0" fmla="*/ 0 w 1828789"/>
                <a:gd name="connsiteY0" fmla="*/ 0 h 1280152"/>
                <a:gd name="connsiteX1" fmla="*/ 1188713 w 1828789"/>
                <a:gd name="connsiteY1" fmla="*/ 0 h 1280152"/>
                <a:gd name="connsiteX2" fmla="*/ 1828789 w 1828789"/>
                <a:gd name="connsiteY2" fmla="*/ 640076 h 1280152"/>
                <a:gd name="connsiteX3" fmla="*/ 1188713 w 1828789"/>
                <a:gd name="connsiteY3" fmla="*/ 1280152 h 1280152"/>
                <a:gd name="connsiteX4" fmla="*/ 0 w 1828789"/>
                <a:gd name="connsiteY4" fmla="*/ 1280152 h 1280152"/>
                <a:gd name="connsiteX5" fmla="*/ 640076 w 1828789"/>
                <a:gd name="connsiteY5" fmla="*/ 640076 h 1280152"/>
                <a:gd name="connsiteX6" fmla="*/ 0 w 1828789"/>
                <a:gd name="connsiteY6" fmla="*/ 0 h 128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8789" h="1280152">
                  <a:moveTo>
                    <a:pt x="1828788" y="0"/>
                  </a:moveTo>
                  <a:lnTo>
                    <a:pt x="1828788" y="832099"/>
                  </a:lnTo>
                  <a:lnTo>
                    <a:pt x="914395" y="1280152"/>
                  </a:lnTo>
                  <a:lnTo>
                    <a:pt x="1" y="832099"/>
                  </a:lnTo>
                  <a:lnTo>
                    <a:pt x="1" y="0"/>
                  </a:lnTo>
                  <a:lnTo>
                    <a:pt x="914395" y="448053"/>
                  </a:lnTo>
                  <a:lnTo>
                    <a:pt x="1828788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1" tIns="662936" rIns="22860" bIns="66293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689727" y="2726272"/>
              <a:ext cx="4187197" cy="1188714"/>
            </a:xfrm>
            <a:custGeom>
              <a:avLst/>
              <a:gdLst>
                <a:gd name="connsiteX0" fmla="*/ 198123 w 1188713"/>
                <a:gd name="connsiteY0" fmla="*/ 0 h 4187197"/>
                <a:gd name="connsiteX1" fmla="*/ 990590 w 1188713"/>
                <a:gd name="connsiteY1" fmla="*/ 0 h 4187197"/>
                <a:gd name="connsiteX2" fmla="*/ 1188713 w 1188713"/>
                <a:gd name="connsiteY2" fmla="*/ 198123 h 4187197"/>
                <a:gd name="connsiteX3" fmla="*/ 1188713 w 1188713"/>
                <a:gd name="connsiteY3" fmla="*/ 4187197 h 4187197"/>
                <a:gd name="connsiteX4" fmla="*/ 1188713 w 1188713"/>
                <a:gd name="connsiteY4" fmla="*/ 4187197 h 4187197"/>
                <a:gd name="connsiteX5" fmla="*/ 0 w 1188713"/>
                <a:gd name="connsiteY5" fmla="*/ 4187197 h 4187197"/>
                <a:gd name="connsiteX6" fmla="*/ 0 w 1188713"/>
                <a:gd name="connsiteY6" fmla="*/ 4187197 h 4187197"/>
                <a:gd name="connsiteX7" fmla="*/ 0 w 1188713"/>
                <a:gd name="connsiteY7" fmla="*/ 198123 h 4187197"/>
                <a:gd name="connsiteX8" fmla="*/ 198123 w 1188713"/>
                <a:gd name="connsiteY8" fmla="*/ 0 h 418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713" h="4187197">
                  <a:moveTo>
                    <a:pt x="1188713" y="697881"/>
                  </a:moveTo>
                  <a:lnTo>
                    <a:pt x="1188713" y="3489316"/>
                  </a:lnTo>
                  <a:cubicBezTo>
                    <a:pt x="1188713" y="3874744"/>
                    <a:pt x="1163531" y="4187197"/>
                    <a:pt x="1132467" y="4187197"/>
                  </a:cubicBezTo>
                  <a:lnTo>
                    <a:pt x="0" y="4187197"/>
                  </a:lnTo>
                  <a:lnTo>
                    <a:pt x="0" y="41871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32467" y="0"/>
                  </a:lnTo>
                  <a:cubicBezTo>
                    <a:pt x="1163531" y="0"/>
                    <a:pt x="1188713" y="312453"/>
                    <a:pt x="1188713" y="697881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56032" tIns="80888" rIns="80888" bIns="80889" numCol="1" spcCol="1270" anchor="ctr" anchorCtr="0">
              <a:noAutofit/>
            </a:bodyPr>
            <a:lstStyle/>
            <a:p>
              <a:pPr marL="0" lvl="1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kern="1200" dirty="0">
                  <a:solidFill>
                    <a:srgbClr val="EA7125"/>
                  </a:solidFill>
                </a:rPr>
                <a:t>School receives FAFSA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09575" y="4363336"/>
              <a:ext cx="1280153" cy="1828790"/>
            </a:xfrm>
            <a:custGeom>
              <a:avLst/>
              <a:gdLst>
                <a:gd name="connsiteX0" fmla="*/ 0 w 1828789"/>
                <a:gd name="connsiteY0" fmla="*/ 0 h 1280152"/>
                <a:gd name="connsiteX1" fmla="*/ 1188713 w 1828789"/>
                <a:gd name="connsiteY1" fmla="*/ 0 h 1280152"/>
                <a:gd name="connsiteX2" fmla="*/ 1828789 w 1828789"/>
                <a:gd name="connsiteY2" fmla="*/ 640076 h 1280152"/>
                <a:gd name="connsiteX3" fmla="*/ 1188713 w 1828789"/>
                <a:gd name="connsiteY3" fmla="*/ 1280152 h 1280152"/>
                <a:gd name="connsiteX4" fmla="*/ 0 w 1828789"/>
                <a:gd name="connsiteY4" fmla="*/ 1280152 h 1280152"/>
                <a:gd name="connsiteX5" fmla="*/ 640076 w 1828789"/>
                <a:gd name="connsiteY5" fmla="*/ 640076 h 1280152"/>
                <a:gd name="connsiteX6" fmla="*/ 0 w 1828789"/>
                <a:gd name="connsiteY6" fmla="*/ 0 h 128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8789" h="1280152">
                  <a:moveTo>
                    <a:pt x="1828788" y="0"/>
                  </a:moveTo>
                  <a:lnTo>
                    <a:pt x="1828788" y="832099"/>
                  </a:lnTo>
                  <a:lnTo>
                    <a:pt x="914395" y="1280152"/>
                  </a:lnTo>
                  <a:lnTo>
                    <a:pt x="1" y="832099"/>
                  </a:lnTo>
                  <a:lnTo>
                    <a:pt x="1" y="0"/>
                  </a:lnTo>
                  <a:lnTo>
                    <a:pt x="914395" y="448053"/>
                  </a:lnTo>
                  <a:lnTo>
                    <a:pt x="1828788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1" tIns="662936" rIns="22860" bIns="66293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689727" y="4363335"/>
              <a:ext cx="4187197" cy="1188714"/>
            </a:xfrm>
            <a:custGeom>
              <a:avLst/>
              <a:gdLst>
                <a:gd name="connsiteX0" fmla="*/ 198123 w 1188713"/>
                <a:gd name="connsiteY0" fmla="*/ 0 h 4187197"/>
                <a:gd name="connsiteX1" fmla="*/ 990590 w 1188713"/>
                <a:gd name="connsiteY1" fmla="*/ 0 h 4187197"/>
                <a:gd name="connsiteX2" fmla="*/ 1188713 w 1188713"/>
                <a:gd name="connsiteY2" fmla="*/ 198123 h 4187197"/>
                <a:gd name="connsiteX3" fmla="*/ 1188713 w 1188713"/>
                <a:gd name="connsiteY3" fmla="*/ 4187197 h 4187197"/>
                <a:gd name="connsiteX4" fmla="*/ 1188713 w 1188713"/>
                <a:gd name="connsiteY4" fmla="*/ 4187197 h 4187197"/>
                <a:gd name="connsiteX5" fmla="*/ 0 w 1188713"/>
                <a:gd name="connsiteY5" fmla="*/ 4187197 h 4187197"/>
                <a:gd name="connsiteX6" fmla="*/ 0 w 1188713"/>
                <a:gd name="connsiteY6" fmla="*/ 4187197 h 4187197"/>
                <a:gd name="connsiteX7" fmla="*/ 0 w 1188713"/>
                <a:gd name="connsiteY7" fmla="*/ 198123 h 4187197"/>
                <a:gd name="connsiteX8" fmla="*/ 198123 w 1188713"/>
                <a:gd name="connsiteY8" fmla="*/ 0 h 418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713" h="4187197">
                  <a:moveTo>
                    <a:pt x="1188713" y="697881"/>
                  </a:moveTo>
                  <a:lnTo>
                    <a:pt x="1188713" y="3489316"/>
                  </a:lnTo>
                  <a:cubicBezTo>
                    <a:pt x="1188713" y="3874744"/>
                    <a:pt x="1163531" y="4187197"/>
                    <a:pt x="1132467" y="4187197"/>
                  </a:cubicBezTo>
                  <a:lnTo>
                    <a:pt x="0" y="4187197"/>
                  </a:lnTo>
                  <a:lnTo>
                    <a:pt x="0" y="41871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32467" y="0"/>
                  </a:lnTo>
                  <a:cubicBezTo>
                    <a:pt x="1163531" y="0"/>
                    <a:pt x="1188713" y="312453"/>
                    <a:pt x="1188713" y="697881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56032" tIns="80889" rIns="80888" bIns="80888" numCol="1" spcCol="1270" anchor="ctr" anchorCtr="0">
              <a:noAutofit/>
            </a:bodyPr>
            <a:lstStyle/>
            <a:p>
              <a:pPr marL="0" lvl="1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kern="1200" dirty="0">
                  <a:solidFill>
                    <a:srgbClr val="EA7125"/>
                  </a:solidFill>
                </a:rPr>
                <a:t>School determines aid eligibility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53176" y="1621461"/>
            <a:ext cx="5343525" cy="4439526"/>
            <a:chOff x="6315075" y="1051106"/>
            <a:chExt cx="5467349" cy="5102920"/>
          </a:xfrm>
        </p:grpSpPr>
        <p:sp>
          <p:nvSpPr>
            <p:cNvPr id="20" name="Freeform 19"/>
            <p:cNvSpPr/>
            <p:nvPr/>
          </p:nvSpPr>
          <p:spPr>
            <a:xfrm>
              <a:off x="6315075" y="1051106"/>
              <a:ext cx="1280153" cy="1828790"/>
            </a:xfrm>
            <a:custGeom>
              <a:avLst/>
              <a:gdLst>
                <a:gd name="connsiteX0" fmla="*/ 0 w 1828789"/>
                <a:gd name="connsiteY0" fmla="*/ 0 h 1280152"/>
                <a:gd name="connsiteX1" fmla="*/ 1188713 w 1828789"/>
                <a:gd name="connsiteY1" fmla="*/ 0 h 1280152"/>
                <a:gd name="connsiteX2" fmla="*/ 1828789 w 1828789"/>
                <a:gd name="connsiteY2" fmla="*/ 640076 h 1280152"/>
                <a:gd name="connsiteX3" fmla="*/ 1188713 w 1828789"/>
                <a:gd name="connsiteY3" fmla="*/ 1280152 h 1280152"/>
                <a:gd name="connsiteX4" fmla="*/ 0 w 1828789"/>
                <a:gd name="connsiteY4" fmla="*/ 1280152 h 1280152"/>
                <a:gd name="connsiteX5" fmla="*/ 640076 w 1828789"/>
                <a:gd name="connsiteY5" fmla="*/ 640076 h 1280152"/>
                <a:gd name="connsiteX6" fmla="*/ 0 w 1828789"/>
                <a:gd name="connsiteY6" fmla="*/ 0 h 128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8789" h="1280152">
                  <a:moveTo>
                    <a:pt x="1828788" y="0"/>
                  </a:moveTo>
                  <a:lnTo>
                    <a:pt x="1828788" y="832099"/>
                  </a:lnTo>
                  <a:lnTo>
                    <a:pt x="914395" y="1280152"/>
                  </a:lnTo>
                  <a:lnTo>
                    <a:pt x="1" y="832099"/>
                  </a:lnTo>
                  <a:lnTo>
                    <a:pt x="1" y="0"/>
                  </a:lnTo>
                  <a:lnTo>
                    <a:pt x="914395" y="448053"/>
                  </a:lnTo>
                  <a:lnTo>
                    <a:pt x="1828788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1" tIns="662936" rIns="22860" bIns="66293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595227" y="1051108"/>
              <a:ext cx="4187197" cy="1188713"/>
            </a:xfrm>
            <a:custGeom>
              <a:avLst/>
              <a:gdLst>
                <a:gd name="connsiteX0" fmla="*/ 198123 w 1188713"/>
                <a:gd name="connsiteY0" fmla="*/ 0 h 4187197"/>
                <a:gd name="connsiteX1" fmla="*/ 990590 w 1188713"/>
                <a:gd name="connsiteY1" fmla="*/ 0 h 4187197"/>
                <a:gd name="connsiteX2" fmla="*/ 1188713 w 1188713"/>
                <a:gd name="connsiteY2" fmla="*/ 198123 h 4187197"/>
                <a:gd name="connsiteX3" fmla="*/ 1188713 w 1188713"/>
                <a:gd name="connsiteY3" fmla="*/ 4187197 h 4187197"/>
                <a:gd name="connsiteX4" fmla="*/ 1188713 w 1188713"/>
                <a:gd name="connsiteY4" fmla="*/ 4187197 h 4187197"/>
                <a:gd name="connsiteX5" fmla="*/ 0 w 1188713"/>
                <a:gd name="connsiteY5" fmla="*/ 4187197 h 4187197"/>
                <a:gd name="connsiteX6" fmla="*/ 0 w 1188713"/>
                <a:gd name="connsiteY6" fmla="*/ 4187197 h 4187197"/>
                <a:gd name="connsiteX7" fmla="*/ 0 w 1188713"/>
                <a:gd name="connsiteY7" fmla="*/ 198123 h 4187197"/>
                <a:gd name="connsiteX8" fmla="*/ 198123 w 1188713"/>
                <a:gd name="connsiteY8" fmla="*/ 0 h 418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713" h="4187197">
                  <a:moveTo>
                    <a:pt x="1188713" y="697881"/>
                  </a:moveTo>
                  <a:lnTo>
                    <a:pt x="1188713" y="3489316"/>
                  </a:lnTo>
                  <a:cubicBezTo>
                    <a:pt x="1188713" y="3874744"/>
                    <a:pt x="1163531" y="4187197"/>
                    <a:pt x="1132467" y="4187197"/>
                  </a:cubicBezTo>
                  <a:lnTo>
                    <a:pt x="0" y="4187197"/>
                  </a:lnTo>
                  <a:lnTo>
                    <a:pt x="0" y="41871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32467" y="0"/>
                  </a:lnTo>
                  <a:cubicBezTo>
                    <a:pt x="1163531" y="0"/>
                    <a:pt x="1188713" y="312453"/>
                    <a:pt x="1188713" y="697881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48920" tIns="80253" rIns="80253" bIns="80253" numCol="1" spcCol="1270" anchor="ctr" anchorCtr="0">
              <a:noAutofit/>
            </a:bodyPr>
            <a:lstStyle/>
            <a:p>
              <a:pPr marL="0" lvl="1" algn="l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500" kern="1200" dirty="0">
                  <a:solidFill>
                    <a:srgbClr val="EA7125"/>
                  </a:solidFill>
                </a:rPr>
                <a:t>Student accepts financial aid 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315075" y="2688171"/>
              <a:ext cx="1280153" cy="1828790"/>
            </a:xfrm>
            <a:custGeom>
              <a:avLst/>
              <a:gdLst>
                <a:gd name="connsiteX0" fmla="*/ 0 w 1828789"/>
                <a:gd name="connsiteY0" fmla="*/ 0 h 1280152"/>
                <a:gd name="connsiteX1" fmla="*/ 1188713 w 1828789"/>
                <a:gd name="connsiteY1" fmla="*/ 0 h 1280152"/>
                <a:gd name="connsiteX2" fmla="*/ 1828789 w 1828789"/>
                <a:gd name="connsiteY2" fmla="*/ 640076 h 1280152"/>
                <a:gd name="connsiteX3" fmla="*/ 1188713 w 1828789"/>
                <a:gd name="connsiteY3" fmla="*/ 1280152 h 1280152"/>
                <a:gd name="connsiteX4" fmla="*/ 0 w 1828789"/>
                <a:gd name="connsiteY4" fmla="*/ 1280152 h 1280152"/>
                <a:gd name="connsiteX5" fmla="*/ 640076 w 1828789"/>
                <a:gd name="connsiteY5" fmla="*/ 640076 h 1280152"/>
                <a:gd name="connsiteX6" fmla="*/ 0 w 1828789"/>
                <a:gd name="connsiteY6" fmla="*/ 0 h 128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8789" h="1280152">
                  <a:moveTo>
                    <a:pt x="1828788" y="0"/>
                  </a:moveTo>
                  <a:lnTo>
                    <a:pt x="1828788" y="832099"/>
                  </a:lnTo>
                  <a:lnTo>
                    <a:pt x="914395" y="1280152"/>
                  </a:lnTo>
                  <a:lnTo>
                    <a:pt x="1" y="832099"/>
                  </a:lnTo>
                  <a:lnTo>
                    <a:pt x="1" y="0"/>
                  </a:lnTo>
                  <a:lnTo>
                    <a:pt x="914395" y="448053"/>
                  </a:lnTo>
                  <a:lnTo>
                    <a:pt x="1828788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1" tIns="662936" rIns="22860" bIns="66293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595227" y="2688172"/>
              <a:ext cx="4187197" cy="1188714"/>
            </a:xfrm>
            <a:custGeom>
              <a:avLst/>
              <a:gdLst>
                <a:gd name="connsiteX0" fmla="*/ 198123 w 1188713"/>
                <a:gd name="connsiteY0" fmla="*/ 0 h 4187197"/>
                <a:gd name="connsiteX1" fmla="*/ 990590 w 1188713"/>
                <a:gd name="connsiteY1" fmla="*/ 0 h 4187197"/>
                <a:gd name="connsiteX2" fmla="*/ 1188713 w 1188713"/>
                <a:gd name="connsiteY2" fmla="*/ 198123 h 4187197"/>
                <a:gd name="connsiteX3" fmla="*/ 1188713 w 1188713"/>
                <a:gd name="connsiteY3" fmla="*/ 4187197 h 4187197"/>
                <a:gd name="connsiteX4" fmla="*/ 1188713 w 1188713"/>
                <a:gd name="connsiteY4" fmla="*/ 4187197 h 4187197"/>
                <a:gd name="connsiteX5" fmla="*/ 0 w 1188713"/>
                <a:gd name="connsiteY5" fmla="*/ 4187197 h 4187197"/>
                <a:gd name="connsiteX6" fmla="*/ 0 w 1188713"/>
                <a:gd name="connsiteY6" fmla="*/ 4187197 h 4187197"/>
                <a:gd name="connsiteX7" fmla="*/ 0 w 1188713"/>
                <a:gd name="connsiteY7" fmla="*/ 198123 h 4187197"/>
                <a:gd name="connsiteX8" fmla="*/ 198123 w 1188713"/>
                <a:gd name="connsiteY8" fmla="*/ 0 h 418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713" h="4187197">
                  <a:moveTo>
                    <a:pt x="1188713" y="697881"/>
                  </a:moveTo>
                  <a:lnTo>
                    <a:pt x="1188713" y="3489316"/>
                  </a:lnTo>
                  <a:cubicBezTo>
                    <a:pt x="1188713" y="3874744"/>
                    <a:pt x="1163531" y="4187197"/>
                    <a:pt x="1132467" y="4187197"/>
                  </a:cubicBezTo>
                  <a:lnTo>
                    <a:pt x="0" y="4187197"/>
                  </a:lnTo>
                  <a:lnTo>
                    <a:pt x="0" y="41871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32467" y="0"/>
                  </a:lnTo>
                  <a:cubicBezTo>
                    <a:pt x="1163531" y="0"/>
                    <a:pt x="1188713" y="312453"/>
                    <a:pt x="1188713" y="697881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48920" tIns="80253" rIns="80253" bIns="80254" numCol="1" spcCol="1270" anchor="ctr" anchorCtr="0">
              <a:noAutofit/>
            </a:bodyPr>
            <a:lstStyle/>
            <a:p>
              <a:pPr marL="0" lvl="1" algn="l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500" kern="1200" dirty="0">
                  <a:solidFill>
                    <a:srgbClr val="EA7125"/>
                  </a:solidFill>
                </a:rPr>
                <a:t>Student completes requirements 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15075" y="4325236"/>
              <a:ext cx="1280153" cy="1828790"/>
            </a:xfrm>
            <a:custGeom>
              <a:avLst/>
              <a:gdLst>
                <a:gd name="connsiteX0" fmla="*/ 0 w 1828789"/>
                <a:gd name="connsiteY0" fmla="*/ 0 h 1280152"/>
                <a:gd name="connsiteX1" fmla="*/ 1188713 w 1828789"/>
                <a:gd name="connsiteY1" fmla="*/ 0 h 1280152"/>
                <a:gd name="connsiteX2" fmla="*/ 1828789 w 1828789"/>
                <a:gd name="connsiteY2" fmla="*/ 640076 h 1280152"/>
                <a:gd name="connsiteX3" fmla="*/ 1188713 w 1828789"/>
                <a:gd name="connsiteY3" fmla="*/ 1280152 h 1280152"/>
                <a:gd name="connsiteX4" fmla="*/ 0 w 1828789"/>
                <a:gd name="connsiteY4" fmla="*/ 1280152 h 1280152"/>
                <a:gd name="connsiteX5" fmla="*/ 640076 w 1828789"/>
                <a:gd name="connsiteY5" fmla="*/ 640076 h 1280152"/>
                <a:gd name="connsiteX6" fmla="*/ 0 w 1828789"/>
                <a:gd name="connsiteY6" fmla="*/ 0 h 128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8789" h="1280152">
                  <a:moveTo>
                    <a:pt x="1828788" y="0"/>
                  </a:moveTo>
                  <a:lnTo>
                    <a:pt x="1828788" y="832099"/>
                  </a:lnTo>
                  <a:lnTo>
                    <a:pt x="914395" y="1280152"/>
                  </a:lnTo>
                  <a:lnTo>
                    <a:pt x="1" y="832099"/>
                  </a:lnTo>
                  <a:lnTo>
                    <a:pt x="1" y="0"/>
                  </a:lnTo>
                  <a:lnTo>
                    <a:pt x="914395" y="448053"/>
                  </a:lnTo>
                  <a:lnTo>
                    <a:pt x="1828788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61" tIns="662936" rIns="22860" bIns="66293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595226" y="4325236"/>
              <a:ext cx="4187197" cy="1188714"/>
            </a:xfrm>
            <a:custGeom>
              <a:avLst/>
              <a:gdLst>
                <a:gd name="connsiteX0" fmla="*/ 198123 w 1188713"/>
                <a:gd name="connsiteY0" fmla="*/ 0 h 4187197"/>
                <a:gd name="connsiteX1" fmla="*/ 990590 w 1188713"/>
                <a:gd name="connsiteY1" fmla="*/ 0 h 4187197"/>
                <a:gd name="connsiteX2" fmla="*/ 1188713 w 1188713"/>
                <a:gd name="connsiteY2" fmla="*/ 198123 h 4187197"/>
                <a:gd name="connsiteX3" fmla="*/ 1188713 w 1188713"/>
                <a:gd name="connsiteY3" fmla="*/ 4187197 h 4187197"/>
                <a:gd name="connsiteX4" fmla="*/ 1188713 w 1188713"/>
                <a:gd name="connsiteY4" fmla="*/ 4187197 h 4187197"/>
                <a:gd name="connsiteX5" fmla="*/ 0 w 1188713"/>
                <a:gd name="connsiteY5" fmla="*/ 4187197 h 4187197"/>
                <a:gd name="connsiteX6" fmla="*/ 0 w 1188713"/>
                <a:gd name="connsiteY6" fmla="*/ 4187197 h 4187197"/>
                <a:gd name="connsiteX7" fmla="*/ 0 w 1188713"/>
                <a:gd name="connsiteY7" fmla="*/ 198123 h 4187197"/>
                <a:gd name="connsiteX8" fmla="*/ 198123 w 1188713"/>
                <a:gd name="connsiteY8" fmla="*/ 0 h 418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713" h="4187197">
                  <a:moveTo>
                    <a:pt x="1188713" y="697881"/>
                  </a:moveTo>
                  <a:lnTo>
                    <a:pt x="1188713" y="3489316"/>
                  </a:lnTo>
                  <a:cubicBezTo>
                    <a:pt x="1188713" y="3874744"/>
                    <a:pt x="1163531" y="4187197"/>
                    <a:pt x="1132467" y="4187197"/>
                  </a:cubicBezTo>
                  <a:lnTo>
                    <a:pt x="0" y="4187197"/>
                  </a:lnTo>
                  <a:lnTo>
                    <a:pt x="0" y="41871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32467" y="0"/>
                  </a:lnTo>
                  <a:cubicBezTo>
                    <a:pt x="1163531" y="0"/>
                    <a:pt x="1188713" y="312453"/>
                    <a:pt x="1188713" y="697881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48920" tIns="80254" rIns="80253" bIns="80253" numCol="1" spcCol="1270" anchor="ctr" anchorCtr="0">
              <a:noAutofit/>
            </a:bodyPr>
            <a:lstStyle/>
            <a:p>
              <a:pPr marL="0" lvl="1" algn="l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500" kern="1200" dirty="0">
                  <a:solidFill>
                    <a:srgbClr val="EA7125"/>
                  </a:solidFill>
                </a:rPr>
                <a:t>Aid disburses to Student Account</a:t>
              </a:r>
            </a:p>
          </p:txBody>
        </p:sp>
      </p:grp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158240" y="520222"/>
            <a:ext cx="9875520" cy="904875"/>
          </a:xfrm>
        </p:spPr>
        <p:txBody>
          <a:bodyPr/>
          <a:lstStyle/>
          <a:p>
            <a:pPr algn="ctr"/>
            <a:r>
              <a:rPr lang="en-US" b="1" dirty="0"/>
              <a:t>Financial Aid Process</a:t>
            </a:r>
          </a:p>
        </p:txBody>
      </p:sp>
    </p:spTree>
    <p:extLst>
      <p:ext uri="{BB962C8B-B14F-4D97-AF65-F5344CB8AC3E}">
        <p14:creationId xmlns:p14="http://schemas.microsoft.com/office/powerpoint/2010/main" val="175494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643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Graduate &amp; Professional Students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80007"/>
            <a:ext cx="4754880" cy="482079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/>
              <a:t>Federal Unsubsidized Loans </a:t>
            </a:r>
          </a:p>
          <a:p>
            <a:pPr lvl="1"/>
            <a:r>
              <a:rPr lang="en-US" sz="2400" dirty="0"/>
              <a:t>Accrues interest while enrolled</a:t>
            </a:r>
          </a:p>
          <a:p>
            <a:pPr lvl="1"/>
            <a:r>
              <a:rPr lang="en-US" sz="2400" dirty="0"/>
              <a:t>Repayment begins 6 months after you leave or drop below half-time</a:t>
            </a:r>
          </a:p>
          <a:p>
            <a:pPr lvl="1"/>
            <a:r>
              <a:rPr lang="en-US" sz="2400" dirty="0"/>
              <a:t>Accept Unsubsidized loan prior to graduate plus </a:t>
            </a:r>
          </a:p>
          <a:p>
            <a:pPr lvl="1"/>
            <a:r>
              <a:rPr lang="en-US" sz="2400" dirty="0"/>
              <a:t>$40,500 annual eligibility</a:t>
            </a:r>
          </a:p>
          <a:p>
            <a:pPr lvl="1"/>
            <a:r>
              <a:rPr lang="en-US" sz="2400" dirty="0"/>
              <a:t>22/23 rate was 6.54%</a:t>
            </a:r>
          </a:p>
          <a:p>
            <a:pPr marL="45720" indent="0">
              <a:buNone/>
            </a:pPr>
            <a:r>
              <a:rPr lang="en-US" sz="2000" dirty="0">
                <a:solidFill>
                  <a:srgbClr val="EA7125"/>
                </a:solidFill>
              </a:rPr>
              <a:t>NOTE: New interest rates for federal direct loans become published in June for loans disbursed after July 1</a:t>
            </a:r>
            <a:r>
              <a:rPr lang="en-US" sz="2000" baseline="30000" dirty="0">
                <a:solidFill>
                  <a:srgbClr val="EA7125"/>
                </a:solidFill>
              </a:rPr>
              <a:t>st</a:t>
            </a:r>
            <a:r>
              <a:rPr lang="en-US" sz="2000" dirty="0">
                <a:solidFill>
                  <a:srgbClr val="EA7125"/>
                </a:solidFill>
              </a:rPr>
              <a:t> each  academic year.</a:t>
            </a:r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1" y="1580007"/>
            <a:ext cx="5305690" cy="494362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/>
              <a:t>Federal Graduate PLUS Loan </a:t>
            </a:r>
          </a:p>
          <a:p>
            <a:pPr lvl="1"/>
            <a:r>
              <a:rPr lang="en-US" sz="2400" dirty="0"/>
              <a:t>Accrues interest while enrolled</a:t>
            </a:r>
          </a:p>
          <a:p>
            <a:pPr lvl="1"/>
            <a:r>
              <a:rPr lang="en-US" sz="2400" dirty="0"/>
              <a:t>Can request in school deferment</a:t>
            </a:r>
          </a:p>
          <a:p>
            <a:pPr lvl="1"/>
            <a:r>
              <a:rPr lang="en-US" sz="2400" dirty="0"/>
              <a:t>Credit based loan</a:t>
            </a:r>
          </a:p>
          <a:p>
            <a:pPr lvl="1"/>
            <a:r>
              <a:rPr lang="en-US" sz="2400" dirty="0"/>
              <a:t>22/23 rate was 7.54%</a:t>
            </a:r>
          </a:p>
          <a:p>
            <a:pPr marL="45720" indent="0">
              <a:buNone/>
            </a:pPr>
            <a:r>
              <a:rPr lang="en-US" sz="2400" dirty="0"/>
              <a:t> </a:t>
            </a:r>
            <a:r>
              <a:rPr lang="en-US" sz="2800" dirty="0"/>
              <a:t>Alternative Loans</a:t>
            </a:r>
          </a:p>
          <a:p>
            <a:pPr lvl="1"/>
            <a:r>
              <a:rPr lang="en-US" sz="2400" dirty="0"/>
              <a:t>Credit based loan</a:t>
            </a:r>
          </a:p>
          <a:p>
            <a:pPr lvl="1"/>
            <a:r>
              <a:rPr lang="en-US" sz="2400" dirty="0"/>
              <a:t>Rates and terms vary</a:t>
            </a:r>
          </a:p>
          <a:p>
            <a:pPr lvl="1"/>
            <a:r>
              <a:rPr lang="en-US" sz="2400" dirty="0"/>
              <a:t>https://www.campbell.edu/financial-aid/available-aid/student-loan-options/</a:t>
            </a:r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868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FD1B-21E2-7B0E-9D83-EF1C1218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Annual and Aggregate Federal Loan Limits for CUSOM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2CBAC-77B6-3459-A340-748BFF2E2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spcBef>
                <a:spcPts val="600"/>
              </a:spcBef>
              <a:buNone/>
            </a:pPr>
            <a:r>
              <a:rPr lang="en-US" b="1" dirty="0"/>
              <a:t>Unsubsidized Annual Loan Limits:</a:t>
            </a:r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DO1 &amp; DO2 - </a:t>
            </a:r>
            <a:r>
              <a:rPr lang="en-US" sz="2800" dirty="0"/>
              <a:t>$40,500</a:t>
            </a:r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DO3 &amp; DO4 - </a:t>
            </a:r>
            <a:r>
              <a:rPr lang="en-US" sz="2800" dirty="0"/>
              <a:t>$47,167</a:t>
            </a:r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45720" indent="0">
              <a:buNone/>
            </a:pPr>
            <a:r>
              <a:rPr lang="en-US" b="1" dirty="0"/>
              <a:t>Aggregate loan limits per Federal regulations:</a:t>
            </a:r>
          </a:p>
          <a:p>
            <a:r>
              <a:rPr lang="en-US" dirty="0"/>
              <a:t>The aggregate amount for the Unsubsidized loan is </a:t>
            </a:r>
            <a:r>
              <a:rPr lang="en-US" b="1" dirty="0"/>
              <a:t>$224,000 </a:t>
            </a:r>
            <a:r>
              <a:rPr lang="en-US" dirty="0"/>
              <a:t>and includes subsidized and unsubsidized loans for undergraduate study.</a:t>
            </a:r>
          </a:p>
          <a:p>
            <a:r>
              <a:rPr lang="en-US" dirty="0"/>
              <a:t>The Graduate Plus loan does not have a limit but the school cannot award eligibility over the COA (cost of attendance) per academic year.</a:t>
            </a:r>
          </a:p>
        </p:txBody>
      </p:sp>
    </p:spTree>
    <p:extLst>
      <p:ext uri="{BB962C8B-B14F-4D97-AF65-F5344CB8AC3E}">
        <p14:creationId xmlns:p14="http://schemas.microsoft.com/office/powerpoint/2010/main" val="37020271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3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EA7125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3951</TotalTime>
  <Words>740</Words>
  <Application>Microsoft Office PowerPoint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Corbel</vt:lpstr>
      <vt:lpstr>Basis</vt:lpstr>
      <vt:lpstr>PowerPoint Presentation</vt:lpstr>
      <vt:lpstr>Student Email &amp; Self-Service</vt:lpstr>
      <vt:lpstr>FERPA</vt:lpstr>
      <vt:lpstr>Applying For Financial Aid</vt:lpstr>
      <vt:lpstr>Applying For Financial Aid</vt:lpstr>
      <vt:lpstr>Applying For Financial Aid</vt:lpstr>
      <vt:lpstr>Financial Aid Process</vt:lpstr>
      <vt:lpstr>Graduate &amp; Professional Students Loans</vt:lpstr>
      <vt:lpstr>Annual and Aggregate Federal Loan Limits for CUSOM students</vt:lpstr>
      <vt:lpstr>Viewing Financial Aid Awards</vt:lpstr>
      <vt:lpstr>Accepting Financial Aid</vt:lpstr>
      <vt:lpstr>Temporarily lift any Credit FREEZE</vt:lpstr>
      <vt:lpstr>Disbursement of Financial Aid</vt:lpstr>
      <vt:lpstr>Student Financial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Severin, Benjamin M</dc:creator>
  <cp:lastModifiedBy>Pipes, Deborah A</cp:lastModifiedBy>
  <cp:revision>100</cp:revision>
  <dcterms:created xsi:type="dcterms:W3CDTF">2019-09-24T19:57:37Z</dcterms:created>
  <dcterms:modified xsi:type="dcterms:W3CDTF">2023-02-01T19:56:01Z</dcterms:modified>
</cp:coreProperties>
</file>