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74" r:id="rId5"/>
    <p:sldId id="275" r:id="rId6"/>
    <p:sldId id="279" r:id="rId7"/>
    <p:sldId id="280" r:id="rId8"/>
    <p:sldId id="277" r:id="rId9"/>
    <p:sldId id="278" r:id="rId10"/>
    <p:sldId id="269" r:id="rId11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714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0674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129945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887424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739561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340534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498537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61191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3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 u="heavy">
                <a:solidFill>
                  <a:srgbClr val="EC7C3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 u="heavy">
                <a:solidFill>
                  <a:srgbClr val="EC7C3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79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 u="heavy">
                <a:solidFill>
                  <a:srgbClr val="EC7C3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176771"/>
            <a:ext cx="12192000" cy="681355"/>
          </a:xfrm>
          <a:custGeom>
            <a:avLst/>
            <a:gdLst/>
            <a:ahLst/>
            <a:cxnLst/>
            <a:rect l="l" t="t" r="r" b="b"/>
            <a:pathLst>
              <a:path w="12192000" h="681354">
                <a:moveTo>
                  <a:pt x="0" y="681227"/>
                </a:moveTo>
                <a:lnTo>
                  <a:pt x="12192000" y="681227"/>
                </a:lnTo>
                <a:lnTo>
                  <a:pt x="12192000" y="0"/>
                </a:lnTo>
                <a:lnTo>
                  <a:pt x="0" y="0"/>
                </a:lnTo>
                <a:lnTo>
                  <a:pt x="0" y="681227"/>
                </a:lnTo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34873" y="6286498"/>
            <a:ext cx="4485132" cy="4556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177280"/>
          </a:xfrm>
          <a:custGeom>
            <a:avLst/>
            <a:gdLst/>
            <a:ahLst/>
            <a:cxnLst/>
            <a:rect l="l" t="t" r="r" b="b"/>
            <a:pathLst>
              <a:path w="12192000" h="6177280">
                <a:moveTo>
                  <a:pt x="0" y="6176772"/>
                </a:moveTo>
                <a:lnTo>
                  <a:pt x="12192000" y="6176772"/>
                </a:lnTo>
                <a:lnTo>
                  <a:pt x="12192000" y="0"/>
                </a:lnTo>
                <a:lnTo>
                  <a:pt x="0" y="0"/>
                </a:lnTo>
                <a:lnTo>
                  <a:pt x="0" y="6176772"/>
                </a:lnTo>
                <a:close/>
              </a:path>
            </a:pathLst>
          </a:custGeom>
          <a:solidFill>
            <a:srgbClr val="3742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176771"/>
            <a:ext cx="12192000" cy="681355"/>
          </a:xfrm>
          <a:custGeom>
            <a:avLst/>
            <a:gdLst/>
            <a:ahLst/>
            <a:cxnLst/>
            <a:rect l="l" t="t" r="r" b="b"/>
            <a:pathLst>
              <a:path w="12192000" h="681354">
                <a:moveTo>
                  <a:pt x="0" y="681227"/>
                </a:moveTo>
                <a:lnTo>
                  <a:pt x="12192000" y="681227"/>
                </a:lnTo>
                <a:lnTo>
                  <a:pt x="12192000" y="0"/>
                </a:lnTo>
                <a:lnTo>
                  <a:pt x="0" y="0"/>
                </a:lnTo>
                <a:lnTo>
                  <a:pt x="0" y="681227"/>
                </a:lnTo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34873" y="6286498"/>
            <a:ext cx="4485132" cy="4556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6176771"/>
            <a:ext cx="12192000" cy="0"/>
          </a:xfrm>
          <a:custGeom>
            <a:avLst/>
            <a:gdLst/>
            <a:ahLst/>
            <a:cxnLst/>
            <a:rect l="l" t="t" r="r" b="b"/>
            <a:pathLst>
              <a:path w="12192000">
                <a:moveTo>
                  <a:pt x="0" y="0"/>
                </a:moveTo>
                <a:lnTo>
                  <a:pt x="12192000" y="0"/>
                </a:lnTo>
              </a:path>
            </a:pathLst>
          </a:custGeom>
          <a:ln w="28575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1727" y="104780"/>
            <a:ext cx="11988545" cy="7734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 u="heavy">
                <a:solidFill>
                  <a:srgbClr val="EC7C3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04418" y="1290764"/>
            <a:ext cx="10583163" cy="47351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3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ampbell-edu.zoom.us/j/94278291000?pwd=Jt8WJSDEJmKVDnWcft2FN9xzSp5DcD.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s://mcusercontent.com/ce77b04d21daf1d40d7adfd05/images/8c6e7843-6541-c96d-cee0-383215070c3c.jp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41881" y="457200"/>
            <a:ext cx="9264015" cy="14268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" algn="ctr">
              <a:lnSpc>
                <a:spcPts val="6155"/>
              </a:lnSpc>
              <a:tabLst>
                <a:tab pos="3030220" algn="l"/>
              </a:tabLst>
            </a:pPr>
            <a:r>
              <a:rPr sz="5400" b="1" dirty="0">
                <a:solidFill>
                  <a:srgbClr val="EC7C30"/>
                </a:solidFill>
                <a:latin typeface="Times New Roman"/>
                <a:cs typeface="Times New Roman"/>
              </a:rPr>
              <a:t>Campbell	University</a:t>
            </a:r>
            <a:endParaRPr sz="5400" dirty="0">
              <a:latin typeface="Times New Roman"/>
              <a:cs typeface="Times New Roman"/>
            </a:endParaRPr>
          </a:p>
          <a:p>
            <a:pPr algn="ctr">
              <a:lnSpc>
                <a:spcPts val="6130"/>
              </a:lnSpc>
            </a:pPr>
            <a:r>
              <a:rPr sz="5400" b="1" dirty="0">
                <a:solidFill>
                  <a:srgbClr val="EC7C30"/>
                </a:solidFill>
                <a:latin typeface="Times New Roman"/>
                <a:cs typeface="Times New Roman"/>
              </a:rPr>
              <a:t>School of Ost</a:t>
            </a:r>
            <a:r>
              <a:rPr sz="5400" b="1" spc="-20" dirty="0">
                <a:solidFill>
                  <a:srgbClr val="EC7C30"/>
                </a:solidFill>
                <a:latin typeface="Times New Roman"/>
                <a:cs typeface="Times New Roman"/>
              </a:rPr>
              <a:t>e</a:t>
            </a:r>
            <a:r>
              <a:rPr sz="5400" b="1" dirty="0">
                <a:solidFill>
                  <a:srgbClr val="EC7C30"/>
                </a:solidFill>
                <a:latin typeface="Times New Roman"/>
                <a:cs typeface="Times New Roman"/>
              </a:rPr>
              <a:t>opathic Medi</a:t>
            </a:r>
            <a:r>
              <a:rPr sz="5400" b="1" spc="-20" dirty="0">
                <a:solidFill>
                  <a:srgbClr val="EC7C30"/>
                </a:solidFill>
                <a:latin typeface="Times New Roman"/>
                <a:cs typeface="Times New Roman"/>
              </a:rPr>
              <a:t>c</a:t>
            </a:r>
            <a:r>
              <a:rPr sz="5400" b="1" dirty="0">
                <a:solidFill>
                  <a:srgbClr val="EC7C30"/>
                </a:solidFill>
                <a:latin typeface="Times New Roman"/>
                <a:cs typeface="Times New Roman"/>
              </a:rPr>
              <a:t>ine</a:t>
            </a:r>
            <a:endParaRPr sz="54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08608" y="2209800"/>
            <a:ext cx="8530560" cy="27347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6295"/>
              </a:lnSpc>
              <a:tabLst>
                <a:tab pos="3142615" algn="l"/>
              </a:tabLst>
            </a:pPr>
            <a:r>
              <a:rPr sz="5400" b="1" dirty="0">
                <a:solidFill>
                  <a:srgbClr val="EC7C30"/>
                </a:solidFill>
                <a:latin typeface="Times New Roman"/>
                <a:cs typeface="Times New Roman"/>
              </a:rPr>
              <a:t>Residency	Fair</a:t>
            </a:r>
            <a:r>
              <a:rPr sz="5400" b="1" spc="-95" dirty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sz="5400" b="1" dirty="0" smtClean="0">
                <a:solidFill>
                  <a:srgbClr val="EC7C30"/>
                </a:solidFill>
                <a:latin typeface="Times New Roman"/>
                <a:cs typeface="Times New Roman"/>
              </a:rPr>
              <a:t>202</a:t>
            </a:r>
            <a:r>
              <a:rPr lang="en-US" sz="5400" b="1" dirty="0" smtClean="0">
                <a:solidFill>
                  <a:srgbClr val="EC7C30"/>
                </a:solidFill>
                <a:latin typeface="Times New Roman"/>
                <a:cs typeface="Times New Roman"/>
              </a:rPr>
              <a:t>5</a:t>
            </a:r>
            <a:endParaRPr sz="5400" dirty="0">
              <a:latin typeface="Times New Roman"/>
              <a:cs typeface="Times New Roman"/>
            </a:endParaRPr>
          </a:p>
          <a:p>
            <a:pPr marL="1365250" marR="1357630" algn="ctr">
              <a:lnSpc>
                <a:spcPct val="90700"/>
              </a:lnSpc>
              <a:spcBef>
                <a:spcPts val="215"/>
              </a:spcBef>
            </a:pPr>
            <a:r>
              <a:rPr sz="3600" b="1" dirty="0">
                <a:solidFill>
                  <a:srgbClr val="EC7C30"/>
                </a:solidFill>
                <a:latin typeface="Times New Roman"/>
                <a:cs typeface="Times New Roman"/>
              </a:rPr>
              <a:t>Hosted on Zoom </a:t>
            </a:r>
            <a:r>
              <a:rPr lang="en-US" sz="3200" b="1" spc="-25" dirty="0" smtClean="0">
                <a:solidFill>
                  <a:srgbClr val="EC7C30"/>
                </a:solidFill>
                <a:latin typeface="Times New Roman"/>
                <a:cs typeface="Times New Roman"/>
              </a:rPr>
              <a:t>April 4, 2025</a:t>
            </a:r>
          </a:p>
          <a:p>
            <a:pPr marL="1365250" marR="1357630" algn="ctr">
              <a:lnSpc>
                <a:spcPct val="90700"/>
              </a:lnSpc>
              <a:spcBef>
                <a:spcPts val="215"/>
              </a:spcBef>
            </a:pPr>
            <a:r>
              <a:rPr sz="3200" b="1" spc="-190" dirty="0" smtClean="0">
                <a:solidFill>
                  <a:srgbClr val="EC7C30"/>
                </a:solidFill>
                <a:latin typeface="Times New Roman"/>
                <a:cs typeface="Times New Roman"/>
              </a:rPr>
              <a:t>1</a:t>
            </a:r>
            <a:r>
              <a:rPr sz="3200" b="1" spc="-20" dirty="0" smtClean="0">
                <a:solidFill>
                  <a:srgbClr val="EC7C30"/>
                </a:solidFill>
                <a:latin typeface="Times New Roman"/>
                <a:cs typeface="Times New Roman"/>
              </a:rPr>
              <a:t>1:00am</a:t>
            </a:r>
            <a:r>
              <a:rPr sz="3200" b="1" spc="-10" dirty="0" smtClean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sz="3200" b="1" spc="-20" dirty="0">
                <a:solidFill>
                  <a:srgbClr val="EC7C30"/>
                </a:solidFill>
                <a:latin typeface="Times New Roman"/>
                <a:cs typeface="Times New Roman"/>
              </a:rPr>
              <a:t>–</a:t>
            </a:r>
            <a:r>
              <a:rPr sz="3200" b="1" dirty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sz="3200" b="1" spc="-20" dirty="0">
                <a:solidFill>
                  <a:srgbClr val="EC7C30"/>
                </a:solidFill>
                <a:latin typeface="Times New Roman"/>
                <a:cs typeface="Times New Roman"/>
              </a:rPr>
              <a:t>2:30pm</a:t>
            </a:r>
            <a:endParaRPr sz="3200" dirty="0">
              <a:latin typeface="Times New Roman"/>
              <a:cs typeface="Times New Roman"/>
            </a:endParaRPr>
          </a:p>
          <a:p>
            <a:pPr marL="15875" algn="ctr">
              <a:lnSpc>
                <a:spcPts val="4780"/>
              </a:lnSpc>
              <a:spcBef>
                <a:spcPts val="2395"/>
              </a:spcBef>
            </a:pPr>
            <a:r>
              <a:rPr lang="en-US" sz="4000" b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Program and Panel Information</a:t>
            </a:r>
            <a:endParaRPr sz="4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69340">
              <a:lnSpc>
                <a:spcPct val="100000"/>
              </a:lnSpc>
            </a:pPr>
            <a:r>
              <a:rPr sz="4400" u="none" spc="-25" dirty="0"/>
              <a:t>1:30pm</a:t>
            </a:r>
            <a:r>
              <a:rPr sz="4400" u="none" spc="5" dirty="0"/>
              <a:t> </a:t>
            </a:r>
            <a:r>
              <a:rPr sz="4400" u="none" spc="-25" dirty="0">
                <a:latin typeface="Times New Roman"/>
                <a:cs typeface="Times New Roman"/>
              </a:rPr>
              <a:t>–</a:t>
            </a:r>
            <a:r>
              <a:rPr sz="4400" u="none" dirty="0">
                <a:latin typeface="Times New Roman"/>
                <a:cs typeface="Times New Roman"/>
              </a:rPr>
              <a:t> </a:t>
            </a:r>
            <a:r>
              <a:rPr sz="4400" u="none" spc="-20" dirty="0"/>
              <a:t>Clinical</a:t>
            </a:r>
            <a:r>
              <a:rPr sz="4400" u="none" spc="-5" dirty="0"/>
              <a:t> </a:t>
            </a:r>
            <a:r>
              <a:rPr sz="4400" u="none" spc="-30" dirty="0"/>
              <a:t>Ch</a:t>
            </a:r>
            <a:r>
              <a:rPr sz="4400" u="none" spc="-15" dirty="0"/>
              <a:t>a</a:t>
            </a:r>
            <a:r>
              <a:rPr sz="4400" u="none" spc="-20" dirty="0"/>
              <a:t>ir</a:t>
            </a:r>
            <a:r>
              <a:rPr sz="4400" u="none" spc="-325" dirty="0"/>
              <a:t> </a:t>
            </a:r>
            <a:r>
              <a:rPr sz="4400" u="none" spc="-25" dirty="0"/>
              <a:t>Advising</a:t>
            </a:r>
            <a:r>
              <a:rPr sz="4400" u="none" spc="10" dirty="0"/>
              <a:t> </a:t>
            </a:r>
            <a:r>
              <a:rPr sz="4400" u="none" spc="-20" dirty="0"/>
              <a:t>Session</a:t>
            </a:r>
            <a:endParaRPr sz="4400">
              <a:latin typeface="Times New Roman"/>
              <a:cs typeface="Times New Roman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43252"/>
              </p:ext>
            </p:extLst>
          </p:nvPr>
        </p:nvGraphicFramePr>
        <p:xfrm>
          <a:off x="2933699" y="1066800"/>
          <a:ext cx="6324600" cy="40792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324600">
                  <a:extLst>
                    <a:ext uri="{9D8B030D-6E8A-4147-A177-3AD203B41FA5}">
                      <a16:colId xmlns:a16="http://schemas.microsoft.com/office/drawing/2014/main" val="18363405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Clinical Chair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538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Elizabeth Gignac,</a:t>
                      </a:r>
                      <a:r>
                        <a:rPr lang="en-US" baseline="0" dirty="0" smtClean="0"/>
                        <a:t> DO – Emergency Medicine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9226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James</a:t>
                      </a:r>
                      <a:r>
                        <a:rPr lang="en-US" baseline="0" dirty="0" smtClean="0"/>
                        <a:t> Cappola, MD – Internal Medicine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7541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Nicholas</a:t>
                      </a:r>
                      <a:r>
                        <a:rPr lang="en-US" baseline="0" dirty="0" smtClean="0"/>
                        <a:t> Pennings, DO – Family Medicine – not available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943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Ashraf Mikhail, MD - Psychiatry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077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Kelly Holder, DO – OBGYN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1614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Amanda Baright,</a:t>
                      </a:r>
                      <a:r>
                        <a:rPr lang="en-US" baseline="0" dirty="0" smtClean="0"/>
                        <a:t> DO &amp; Craig Fowler, MD – Surgical Specialties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8518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Alan Proia – Pathology – not available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462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Robert Larson – Radiology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751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David Tolentino,</a:t>
                      </a:r>
                      <a:r>
                        <a:rPr lang="en-US" baseline="0" dirty="0" smtClean="0"/>
                        <a:t> DO – PM&amp;R and Neurology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6315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Lori Langdon,</a:t>
                      </a:r>
                      <a:r>
                        <a:rPr lang="en-US" baseline="0" dirty="0" smtClean="0"/>
                        <a:t> MD – Pediatrics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2682612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904999" y="533463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Reminder: If you plan to apply to Family Medicine or Pathology, please join your parallel plan’s advising session.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95777" y="152400"/>
            <a:ext cx="6426200" cy="558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5260"/>
              </a:lnSpc>
              <a:tabLst>
                <a:tab pos="2573020" algn="l"/>
                <a:tab pos="5263515" algn="l"/>
              </a:tabLst>
            </a:pPr>
            <a:r>
              <a:rPr sz="4400" b="1" dirty="0">
                <a:solidFill>
                  <a:srgbClr val="EC7C30"/>
                </a:solidFill>
                <a:latin typeface="Times New Roman"/>
                <a:cs typeface="Times New Roman"/>
              </a:rPr>
              <a:t>Residency	Fair</a:t>
            </a:r>
            <a:r>
              <a:rPr sz="4400" b="1" spc="-85" dirty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sz="4400" b="1" dirty="0">
                <a:solidFill>
                  <a:srgbClr val="EC7C30"/>
                </a:solidFill>
                <a:latin typeface="Times New Roman"/>
                <a:cs typeface="Times New Roman"/>
              </a:rPr>
              <a:t>Zoom	Link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0727" y="1676400"/>
            <a:ext cx="11036300" cy="27469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8290" algn="ctr">
              <a:lnSpc>
                <a:spcPct val="100000"/>
              </a:lnSpc>
            </a:pP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Pleas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8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log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2800" b="1" spc="-40" dirty="0">
                <a:solidFill>
                  <a:srgbClr val="FFFFFF"/>
                </a:solidFill>
                <a:latin typeface="Calibri"/>
                <a:cs typeface="Calibri"/>
              </a:rPr>
              <a:t>nt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8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45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ollow</a:t>
            </a:r>
            <a:r>
              <a:rPr sz="2800" b="1" spc="-2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ng</a:t>
            </a:r>
            <a:r>
              <a:rPr sz="28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40" dirty="0">
                <a:solidFill>
                  <a:srgbClr val="FFFFFF"/>
                </a:solidFill>
                <a:latin typeface="Calibri"/>
                <a:cs typeface="Calibri"/>
              </a:rPr>
              <a:t>Z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oom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 link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45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3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esidenc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28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85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air</a:t>
            </a:r>
            <a:r>
              <a:rPr sz="2800" b="1" dirty="0" smtClean="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endParaRPr lang="en-US" sz="2800" b="1" dirty="0" smtClean="0">
              <a:solidFill>
                <a:srgbClr val="FFFFFF"/>
              </a:solidFill>
              <a:latin typeface="Calibri"/>
              <a:cs typeface="Calibri"/>
            </a:endParaRPr>
          </a:p>
          <a:p>
            <a:pPr marL="288290" algn="ctr">
              <a:lnSpc>
                <a:spcPct val="100000"/>
              </a:lnSpc>
            </a:pPr>
            <a:endParaRPr sz="2800" dirty="0">
              <a:latin typeface="Calibri"/>
              <a:cs typeface="Calibri"/>
            </a:endParaRPr>
          </a:p>
          <a:p>
            <a:r>
              <a:rPr lang="en-US" b="1" dirty="0">
                <a:solidFill>
                  <a:schemeClr val="bg1"/>
                </a:solidFill>
              </a:rPr>
              <a:t>Join Zoom Meeting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b="1" u="sng" dirty="0">
                <a:hlinkClick r:id="rId3"/>
              </a:rPr>
              <a:t>https://campbell-edu.zoom.us/j/94278291000?pwd=Jt8WJSDEJmKVDnWcft2FN9xzSp5DcD.1</a:t>
            </a:r>
            <a:endParaRPr lang="en-US" dirty="0"/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b="1" dirty="0">
                <a:solidFill>
                  <a:schemeClr val="bg1"/>
                </a:solidFill>
              </a:rPr>
              <a:t>Meeting ID: 942 7829 1000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Passcode: 935900</a:t>
            </a:r>
            <a:endParaRPr lang="en-US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00" dirty="0" smtClean="0">
              <a:latin typeface="Times New Roman"/>
              <a:cs typeface="Times New Roman"/>
            </a:endParaRPr>
          </a:p>
          <a:p>
            <a:pPr marL="290195" algn="ctr">
              <a:lnSpc>
                <a:spcPts val="2050"/>
              </a:lnSpc>
            </a:pPr>
            <a:endParaRPr lang="en-US" sz="1800" b="1" spc="-10" dirty="0" smtClean="0">
              <a:solidFill>
                <a:srgbClr val="FFC00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04567" y="64444"/>
            <a:ext cx="8152765" cy="558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5260"/>
              </a:lnSpc>
              <a:tabLst>
                <a:tab pos="2573020" algn="l"/>
                <a:tab pos="5996940" algn="l"/>
              </a:tabLst>
            </a:pPr>
            <a:r>
              <a:rPr sz="4400" b="1" dirty="0">
                <a:solidFill>
                  <a:srgbClr val="EC7C30"/>
                </a:solidFill>
                <a:latin typeface="Times New Roman"/>
                <a:cs typeface="Times New Roman"/>
              </a:rPr>
              <a:t>Residency	Fair</a:t>
            </a:r>
            <a:r>
              <a:rPr sz="4400" b="1" spc="-85" dirty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sz="4400" b="1" dirty="0">
                <a:solidFill>
                  <a:srgbClr val="EC7C30"/>
                </a:solidFill>
                <a:latin typeface="Times New Roman"/>
                <a:cs typeface="Times New Roman"/>
              </a:rPr>
              <a:t>P</a:t>
            </a:r>
            <a:r>
              <a:rPr sz="4400" b="1" spc="-85" dirty="0">
                <a:solidFill>
                  <a:srgbClr val="EC7C30"/>
                </a:solidFill>
                <a:latin typeface="Times New Roman"/>
                <a:cs typeface="Times New Roman"/>
              </a:rPr>
              <a:t>r</a:t>
            </a:r>
            <a:r>
              <a:rPr sz="4400" b="1" dirty="0">
                <a:solidFill>
                  <a:srgbClr val="EC7C30"/>
                </a:solidFill>
                <a:latin typeface="Times New Roman"/>
                <a:cs typeface="Times New Roman"/>
              </a:rPr>
              <a:t>ogram	Schedule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74005" y="804227"/>
            <a:ext cx="6960234" cy="50626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72515" algn="ctr">
              <a:lnSpc>
                <a:spcPct val="100000"/>
              </a:lnSpc>
              <a:spcBef>
                <a:spcPts val="2160"/>
              </a:spcBef>
            </a:pPr>
            <a:endParaRPr lang="en-US" sz="2400" b="1" spc="-5" dirty="0" smtClean="0">
              <a:solidFill>
                <a:srgbClr val="EC7C30"/>
              </a:solidFill>
              <a:latin typeface="Calibri"/>
              <a:cs typeface="Calibri"/>
            </a:endParaRPr>
          </a:p>
          <a:p>
            <a:pPr marL="1072515" algn="ctr">
              <a:lnSpc>
                <a:spcPct val="100000"/>
              </a:lnSpc>
              <a:spcBef>
                <a:spcPts val="2160"/>
              </a:spcBef>
            </a:pPr>
            <a:r>
              <a:rPr sz="2400" b="1" spc="-5" dirty="0" smtClean="0">
                <a:solidFill>
                  <a:srgbClr val="EC7C30"/>
                </a:solidFill>
                <a:latin typeface="Calibri"/>
                <a:cs typeface="Calibri"/>
              </a:rPr>
              <a:t>Prio</a:t>
            </a:r>
            <a:r>
              <a:rPr sz="2400" b="1" dirty="0" smtClean="0">
                <a:solidFill>
                  <a:srgbClr val="EC7C30"/>
                </a:solidFill>
                <a:latin typeface="Calibri"/>
                <a:cs typeface="Calibri"/>
              </a:rPr>
              <a:t>r</a:t>
            </a:r>
            <a:r>
              <a:rPr sz="2400" b="1" spc="-15" dirty="0" smtClean="0">
                <a:solidFill>
                  <a:srgbClr val="EC7C30"/>
                </a:solidFill>
                <a:latin typeface="Calibri"/>
                <a:cs typeface="Calibri"/>
              </a:rPr>
              <a:t> </a:t>
            </a:r>
            <a:r>
              <a:rPr sz="2400" b="1" spc="-35" dirty="0">
                <a:solidFill>
                  <a:srgbClr val="EC7C30"/>
                </a:solidFill>
                <a:latin typeface="Calibri"/>
                <a:cs typeface="Calibri"/>
              </a:rPr>
              <a:t>t</a:t>
            </a:r>
            <a:r>
              <a:rPr sz="2400" b="1" spc="-15" dirty="0">
                <a:solidFill>
                  <a:srgbClr val="EC7C30"/>
                </a:solidFill>
                <a:latin typeface="Calibri"/>
                <a:cs typeface="Calibri"/>
              </a:rPr>
              <a:t>o</a:t>
            </a:r>
            <a:r>
              <a:rPr sz="2400" b="1" dirty="0">
                <a:solidFill>
                  <a:srgbClr val="EC7C30"/>
                </a:solidFill>
                <a:latin typeface="Calibri"/>
                <a:cs typeface="Calibri"/>
              </a:rPr>
              <a:t> </a:t>
            </a:r>
            <a:r>
              <a:rPr lang="en-US" sz="2400" b="1" dirty="0" smtClean="0">
                <a:solidFill>
                  <a:srgbClr val="EC7C30"/>
                </a:solidFill>
                <a:latin typeface="Calibri"/>
                <a:cs typeface="Calibri"/>
              </a:rPr>
              <a:t>April 4th</a:t>
            </a:r>
            <a:endParaRPr sz="2400" baseline="24305" dirty="0">
              <a:latin typeface="Calibri"/>
              <a:cs typeface="Calibri"/>
            </a:endParaRPr>
          </a:p>
          <a:p>
            <a:pPr marL="1222375" marR="142875" indent="-635" algn="ctr">
              <a:lnSpc>
                <a:spcPct val="100000"/>
              </a:lnSpc>
              <a:spcBef>
                <a:spcPts val="70"/>
              </a:spcBef>
            </a:pP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Stu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d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ents</a:t>
            </a:r>
            <a:r>
              <a:rPr sz="2000" spc="-60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40" dirty="0">
                <a:solidFill>
                  <a:srgbClr val="F1F1F1"/>
                </a:solidFill>
                <a:latin typeface="Times New Roman"/>
                <a:cs typeface="Times New Roman"/>
              </a:rPr>
              <a:t>V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iew</a:t>
            </a:r>
            <a:r>
              <a:rPr sz="2000" spc="5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Resi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d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ency Inf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o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rmat</a:t>
            </a:r>
            <a:r>
              <a:rPr sz="2000" spc="-25" dirty="0">
                <a:solidFill>
                  <a:srgbClr val="F1F1F1"/>
                </a:solidFill>
                <a:latin typeface="Times New Roman"/>
                <a:cs typeface="Times New Roman"/>
              </a:rPr>
              <a:t>i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on</a:t>
            </a:r>
            <a:r>
              <a:rPr sz="2000" spc="-20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Onli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n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e (Provided</a:t>
            </a:r>
            <a:r>
              <a:rPr sz="2000" spc="-20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by</a:t>
            </a:r>
            <a:r>
              <a:rPr sz="2000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Resi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d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ency</a:t>
            </a:r>
            <a:r>
              <a:rPr sz="2000" spc="-15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Fair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F1F1F1"/>
                </a:solidFill>
                <a:latin typeface="Times New Roman"/>
                <a:cs typeface="Times New Roman"/>
              </a:rPr>
              <a:t>H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os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p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ital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Represent</a:t>
            </a:r>
            <a:r>
              <a:rPr sz="2000" spc="-20" dirty="0">
                <a:solidFill>
                  <a:srgbClr val="F1F1F1"/>
                </a:solidFill>
                <a:latin typeface="Times New Roman"/>
                <a:cs typeface="Times New Roman"/>
              </a:rPr>
              <a:t>a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t</a:t>
            </a:r>
            <a:r>
              <a:rPr sz="2000" spc="-20" dirty="0">
                <a:solidFill>
                  <a:srgbClr val="F1F1F1"/>
                </a:solidFill>
                <a:latin typeface="Times New Roman"/>
                <a:cs typeface="Times New Roman"/>
              </a:rPr>
              <a:t>i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ves)</a:t>
            </a: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 dirty="0">
              <a:latin typeface="Times New Roman"/>
              <a:cs typeface="Times New Roman"/>
            </a:endParaRPr>
          </a:p>
          <a:p>
            <a:pPr marL="2367915" marR="1286510" algn="ctr">
              <a:lnSpc>
                <a:spcPct val="100600"/>
              </a:lnSpc>
              <a:spcBef>
                <a:spcPts val="1435"/>
              </a:spcBef>
            </a:pPr>
            <a:r>
              <a:rPr sz="2400" b="1" spc="-10" dirty="0" smtClean="0">
                <a:solidFill>
                  <a:srgbClr val="EC7C30"/>
                </a:solidFill>
                <a:latin typeface="Calibri"/>
                <a:cs typeface="Calibri"/>
              </a:rPr>
              <a:t>Frid</a:t>
            </a:r>
            <a:r>
              <a:rPr sz="2400" b="1" spc="-60" dirty="0" smtClean="0">
                <a:solidFill>
                  <a:srgbClr val="EC7C30"/>
                </a:solidFill>
                <a:latin typeface="Calibri"/>
                <a:cs typeface="Calibri"/>
              </a:rPr>
              <a:t>a</a:t>
            </a:r>
            <a:r>
              <a:rPr sz="2400" b="1" spc="-165" dirty="0" smtClean="0">
                <a:solidFill>
                  <a:srgbClr val="EC7C30"/>
                </a:solidFill>
                <a:latin typeface="Calibri"/>
                <a:cs typeface="Calibri"/>
              </a:rPr>
              <a:t>y</a:t>
            </a:r>
            <a:r>
              <a:rPr lang="en-US" sz="2400" b="1" spc="-10" dirty="0" smtClean="0">
                <a:solidFill>
                  <a:srgbClr val="EC7C30"/>
                </a:solidFill>
                <a:latin typeface="Calibri"/>
                <a:cs typeface="Calibri"/>
              </a:rPr>
              <a:t>, April 4</a:t>
            </a:r>
            <a:r>
              <a:rPr lang="en-US" sz="2400" b="1" spc="-10" baseline="30000" dirty="0" smtClean="0">
                <a:solidFill>
                  <a:srgbClr val="EC7C30"/>
                </a:solidFill>
                <a:latin typeface="Calibri"/>
                <a:cs typeface="Calibri"/>
              </a:rPr>
              <a:t>th</a:t>
            </a:r>
            <a:r>
              <a:rPr lang="en-US" sz="2400" b="1" spc="-10" dirty="0" smtClean="0">
                <a:solidFill>
                  <a:srgbClr val="EC7C30"/>
                </a:solidFill>
                <a:latin typeface="Calibri"/>
                <a:cs typeface="Calibri"/>
              </a:rPr>
              <a:t> </a:t>
            </a:r>
            <a:r>
              <a:rPr sz="2400" b="1" dirty="0" smtClean="0">
                <a:solidFill>
                  <a:srgbClr val="EC7C30"/>
                </a:solidFill>
                <a:latin typeface="Calibri"/>
                <a:cs typeface="Calibri"/>
              </a:rPr>
              <a:t>A</a:t>
            </a:r>
            <a:r>
              <a:rPr sz="2400" b="1" spc="-25" dirty="0" smtClean="0">
                <a:solidFill>
                  <a:srgbClr val="EC7C30"/>
                </a:solidFill>
                <a:latin typeface="Calibri"/>
                <a:cs typeface="Calibri"/>
              </a:rPr>
              <a:t>g</a:t>
            </a:r>
            <a:r>
              <a:rPr sz="2400" b="1" spc="-20" dirty="0" smtClean="0">
                <a:solidFill>
                  <a:srgbClr val="EC7C30"/>
                </a:solidFill>
                <a:latin typeface="Calibri"/>
                <a:cs typeface="Calibri"/>
              </a:rPr>
              <a:t>enda</a:t>
            </a:r>
            <a:r>
              <a:rPr sz="2400" b="1" spc="-15" dirty="0" smtClean="0">
                <a:solidFill>
                  <a:srgbClr val="EC7C30"/>
                </a:solidFill>
                <a:latin typeface="Calibri"/>
                <a:cs typeface="Calibri"/>
              </a:rPr>
              <a:t> </a:t>
            </a:r>
            <a:r>
              <a:rPr sz="2400" b="1" spc="-15" dirty="0">
                <a:solidFill>
                  <a:srgbClr val="EC7C30"/>
                </a:solidFill>
                <a:latin typeface="Calibri"/>
                <a:cs typeface="Calibri"/>
              </a:rPr>
              <a:t>11:00</a:t>
            </a:r>
            <a:r>
              <a:rPr sz="2400" b="1" spc="-30" dirty="0">
                <a:solidFill>
                  <a:srgbClr val="EC7C3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EC7C30"/>
                </a:solidFill>
                <a:latin typeface="Calibri"/>
                <a:cs typeface="Calibri"/>
              </a:rPr>
              <a:t>a.m.</a:t>
            </a:r>
            <a:r>
              <a:rPr sz="2400" b="1" spc="-20" dirty="0">
                <a:solidFill>
                  <a:srgbClr val="EC7C3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EC7C30"/>
                </a:solidFill>
                <a:latin typeface="Calibri"/>
                <a:cs typeface="Calibri"/>
              </a:rPr>
              <a:t>- </a:t>
            </a:r>
            <a:r>
              <a:rPr sz="2400" b="1" spc="-15" dirty="0">
                <a:solidFill>
                  <a:srgbClr val="EC7C30"/>
                </a:solidFill>
                <a:latin typeface="Calibri"/>
                <a:cs typeface="Calibri"/>
              </a:rPr>
              <a:t>1:30</a:t>
            </a:r>
            <a:r>
              <a:rPr sz="2400" b="1" spc="-20" dirty="0">
                <a:solidFill>
                  <a:srgbClr val="EC7C3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EC7C30"/>
                </a:solidFill>
                <a:latin typeface="Calibri"/>
                <a:cs typeface="Calibri"/>
              </a:rPr>
              <a:t>p.m.</a:t>
            </a:r>
            <a:endParaRPr sz="2400" dirty="0">
              <a:latin typeface="Calibri"/>
              <a:cs typeface="Calibri"/>
            </a:endParaRPr>
          </a:p>
          <a:p>
            <a:pPr marL="1085215" marR="5080" algn="ctr">
              <a:lnSpc>
                <a:spcPts val="2450"/>
              </a:lnSpc>
              <a:spcBef>
                <a:spcPts val="60"/>
              </a:spcBef>
            </a:pPr>
            <a:r>
              <a:rPr sz="2000" b="1" spc="-10" dirty="0">
                <a:solidFill>
                  <a:srgbClr val="EC7C30"/>
                </a:solidFill>
                <a:latin typeface="Calibri"/>
                <a:cs typeface="Calibri"/>
              </a:rPr>
              <a:t>11:00</a:t>
            </a:r>
            <a:r>
              <a:rPr sz="2000" b="1" spc="-5" dirty="0">
                <a:solidFill>
                  <a:srgbClr val="EC7C3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C7C30"/>
                </a:solidFill>
                <a:latin typeface="Calibri"/>
                <a:cs typeface="Calibri"/>
              </a:rPr>
              <a:t>a.m.</a:t>
            </a:r>
            <a:r>
              <a:rPr sz="2000" b="1" spc="-5" dirty="0">
                <a:solidFill>
                  <a:srgbClr val="EC7C3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C7C30"/>
                </a:solidFill>
                <a:latin typeface="Calibri"/>
                <a:cs typeface="Calibri"/>
              </a:rPr>
              <a:t>-</a:t>
            </a:r>
            <a:r>
              <a:rPr sz="2000" b="1" spc="-5" dirty="0">
                <a:solidFill>
                  <a:srgbClr val="EC7C3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C7C30"/>
                </a:solidFill>
                <a:latin typeface="Calibri"/>
                <a:cs typeface="Calibri"/>
              </a:rPr>
              <a:t>12:00</a:t>
            </a:r>
            <a:r>
              <a:rPr sz="2000" b="1" spc="-5" dirty="0">
                <a:solidFill>
                  <a:srgbClr val="EC7C3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C7C30"/>
                </a:solidFill>
                <a:latin typeface="Calibri"/>
                <a:cs typeface="Calibri"/>
              </a:rPr>
              <a:t>p.m.</a:t>
            </a:r>
            <a:r>
              <a:rPr sz="2000" b="1" spc="-5" dirty="0">
                <a:solidFill>
                  <a:srgbClr val="EC7C3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1F1F1"/>
                </a:solidFill>
                <a:latin typeface="Calibri"/>
                <a:cs typeface="Calibri"/>
              </a:rPr>
              <a:t>-</a:t>
            </a:r>
            <a:r>
              <a:rPr sz="2000" b="1" spc="-5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2000" spc="-140" dirty="0">
                <a:solidFill>
                  <a:srgbClr val="F1F1F1"/>
                </a:solidFill>
                <a:latin typeface="Times New Roman"/>
                <a:cs typeface="Times New Roman"/>
              </a:rPr>
              <a:t>V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irt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u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al</a:t>
            </a:r>
            <a:r>
              <a:rPr sz="2000" spc="-20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Exhi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b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itor</a:t>
            </a:r>
            <a:r>
              <a:rPr sz="2000" spc="-20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F1F1F1"/>
                </a:solidFill>
                <a:latin typeface="Times New Roman"/>
                <a:cs typeface="Times New Roman"/>
              </a:rPr>
              <a:t>Boo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t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h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Session with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Hospital</a:t>
            </a:r>
            <a:r>
              <a:rPr sz="2000" spc="-25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Repre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s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entat</a:t>
            </a:r>
            <a:r>
              <a:rPr sz="2000" spc="-20" dirty="0">
                <a:solidFill>
                  <a:srgbClr val="F1F1F1"/>
                </a:solidFill>
                <a:latin typeface="Times New Roman"/>
                <a:cs typeface="Times New Roman"/>
              </a:rPr>
              <a:t>i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ves</a:t>
            </a:r>
            <a:endParaRPr sz="2000" dirty="0">
              <a:latin typeface="Times New Roman"/>
              <a:cs typeface="Times New Roman"/>
            </a:endParaRPr>
          </a:p>
          <a:p>
            <a:pPr marL="1072515" algn="ctr">
              <a:lnSpc>
                <a:spcPts val="2265"/>
              </a:lnSpc>
            </a:pPr>
            <a:r>
              <a:rPr sz="2000" b="1" spc="-10" dirty="0">
                <a:solidFill>
                  <a:srgbClr val="EC7C30"/>
                </a:solidFill>
                <a:latin typeface="Calibri"/>
                <a:cs typeface="Calibri"/>
              </a:rPr>
              <a:t>12:00</a:t>
            </a:r>
            <a:r>
              <a:rPr sz="2000" b="1" spc="-5" dirty="0">
                <a:solidFill>
                  <a:srgbClr val="EC7C3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C7C30"/>
                </a:solidFill>
                <a:latin typeface="Calibri"/>
                <a:cs typeface="Calibri"/>
              </a:rPr>
              <a:t>p.m.</a:t>
            </a:r>
            <a:r>
              <a:rPr sz="2000" b="1" spc="-5" dirty="0">
                <a:solidFill>
                  <a:srgbClr val="EC7C3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C7C30"/>
                </a:solidFill>
                <a:latin typeface="Calibri"/>
                <a:cs typeface="Calibri"/>
              </a:rPr>
              <a:t>-</a:t>
            </a:r>
            <a:r>
              <a:rPr sz="2000" b="1" spc="-5" dirty="0">
                <a:solidFill>
                  <a:srgbClr val="EC7C3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C7C30"/>
                </a:solidFill>
                <a:latin typeface="Calibri"/>
                <a:cs typeface="Calibri"/>
              </a:rPr>
              <a:t>1:30</a:t>
            </a:r>
            <a:r>
              <a:rPr sz="2000" b="1" spc="-5" dirty="0">
                <a:solidFill>
                  <a:srgbClr val="EC7C3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C7C30"/>
                </a:solidFill>
                <a:latin typeface="Calibri"/>
                <a:cs typeface="Calibri"/>
              </a:rPr>
              <a:t>p.</a:t>
            </a:r>
            <a:r>
              <a:rPr sz="2000" b="1" spc="-25" dirty="0">
                <a:solidFill>
                  <a:srgbClr val="EC7C30"/>
                </a:solidFill>
                <a:latin typeface="Calibri"/>
                <a:cs typeface="Calibri"/>
              </a:rPr>
              <a:t>m</a:t>
            </a:r>
            <a:r>
              <a:rPr sz="2000" b="1" spc="-5" dirty="0">
                <a:solidFill>
                  <a:srgbClr val="EC7C30"/>
                </a:solidFill>
                <a:latin typeface="Times New Roman"/>
                <a:cs typeface="Times New Roman"/>
              </a:rPr>
              <a:t>.</a:t>
            </a:r>
            <a:r>
              <a:rPr sz="2000" b="1" dirty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-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Live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Panel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F1F1F1"/>
                </a:solidFill>
                <a:latin typeface="Times New Roman"/>
                <a:cs typeface="Times New Roman"/>
              </a:rPr>
              <a:t>D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iscus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s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i</a:t>
            </a:r>
            <a:r>
              <a:rPr sz="2000" spc="-20" dirty="0">
                <a:solidFill>
                  <a:srgbClr val="F1F1F1"/>
                </a:solidFill>
                <a:latin typeface="Times New Roman"/>
                <a:cs typeface="Times New Roman"/>
              </a:rPr>
              <a:t>o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n</a:t>
            </a:r>
            <a:r>
              <a:rPr sz="2000" spc="-20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feat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u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ring</a:t>
            </a:r>
            <a:endParaRPr sz="2000" dirty="0">
              <a:latin typeface="Times New Roman"/>
              <a:cs typeface="Times New Roman"/>
            </a:endParaRPr>
          </a:p>
          <a:p>
            <a:pPr marL="1191260" marR="112395" algn="ctr">
              <a:lnSpc>
                <a:spcPct val="100000"/>
              </a:lnSpc>
              <a:spcBef>
                <a:spcPts val="45"/>
              </a:spcBef>
            </a:pP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Resi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d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ency Leadershi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p,</a:t>
            </a:r>
            <a:r>
              <a:rPr sz="2000" spc="-20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Facult</a:t>
            </a:r>
            <a:r>
              <a:rPr sz="2000" spc="-140" dirty="0">
                <a:solidFill>
                  <a:srgbClr val="F1F1F1"/>
                </a:solidFill>
                <a:latin typeface="Times New Roman"/>
                <a:cs typeface="Times New Roman"/>
              </a:rPr>
              <a:t>y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,</a:t>
            </a:r>
            <a:r>
              <a:rPr sz="2000" spc="-20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Resi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d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ents,</a:t>
            </a:r>
            <a:r>
              <a:rPr sz="2000" spc="-20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and</a:t>
            </a:r>
            <a:r>
              <a:rPr sz="2000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F1F1F1"/>
                </a:solidFill>
                <a:latin typeface="Times New Roman"/>
                <a:cs typeface="Times New Roman"/>
              </a:rPr>
              <a:t>Hosp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i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tal Admin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i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st</a:t>
            </a:r>
            <a:r>
              <a:rPr sz="2000" spc="-20" dirty="0">
                <a:solidFill>
                  <a:srgbClr val="F1F1F1"/>
                </a:solidFill>
                <a:latin typeface="Times New Roman"/>
                <a:cs typeface="Times New Roman"/>
              </a:rPr>
              <a:t>r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at</a:t>
            </a:r>
            <a:r>
              <a:rPr sz="2000" spc="-25" dirty="0">
                <a:solidFill>
                  <a:srgbClr val="F1F1F1"/>
                </a:solidFill>
                <a:latin typeface="Times New Roman"/>
                <a:cs typeface="Times New Roman"/>
              </a:rPr>
              <a:t>i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on</a:t>
            </a:r>
            <a:endParaRPr sz="2000" dirty="0">
              <a:latin typeface="Times New Roman"/>
              <a:cs typeface="Times New Roman"/>
            </a:endParaRPr>
          </a:p>
          <a:p>
            <a:pPr marL="1071245" algn="ctr">
              <a:lnSpc>
                <a:spcPts val="2350"/>
              </a:lnSpc>
            </a:pPr>
            <a:r>
              <a:rPr sz="2000" b="1" spc="-10" dirty="0">
                <a:solidFill>
                  <a:srgbClr val="EC7C30"/>
                </a:solidFill>
                <a:latin typeface="Calibri"/>
                <a:cs typeface="Calibri"/>
              </a:rPr>
              <a:t>1:30</a:t>
            </a:r>
            <a:r>
              <a:rPr sz="2000" b="1" spc="-5" dirty="0">
                <a:solidFill>
                  <a:srgbClr val="EC7C3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C7C30"/>
                </a:solidFill>
                <a:latin typeface="Calibri"/>
                <a:cs typeface="Calibri"/>
              </a:rPr>
              <a:t>p.m.</a:t>
            </a:r>
            <a:r>
              <a:rPr sz="2000" b="1" spc="-5" dirty="0">
                <a:solidFill>
                  <a:srgbClr val="EC7C3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C7C30"/>
                </a:solidFill>
                <a:latin typeface="Calibri"/>
                <a:cs typeface="Calibri"/>
              </a:rPr>
              <a:t>-</a:t>
            </a:r>
            <a:r>
              <a:rPr sz="2000" b="1" spc="-5" dirty="0">
                <a:solidFill>
                  <a:srgbClr val="EC7C3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C7C30"/>
                </a:solidFill>
                <a:latin typeface="Calibri"/>
                <a:cs typeface="Calibri"/>
              </a:rPr>
              <a:t>2:30</a:t>
            </a:r>
            <a:r>
              <a:rPr sz="2000" b="1" spc="-5" dirty="0">
                <a:solidFill>
                  <a:srgbClr val="EC7C3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C7C30"/>
                </a:solidFill>
                <a:latin typeface="Calibri"/>
                <a:cs typeface="Calibri"/>
              </a:rPr>
              <a:t>p.</a:t>
            </a:r>
            <a:r>
              <a:rPr sz="2000" b="1" spc="-25" dirty="0">
                <a:solidFill>
                  <a:srgbClr val="EC7C30"/>
                </a:solidFill>
                <a:latin typeface="Calibri"/>
                <a:cs typeface="Calibri"/>
              </a:rPr>
              <a:t>m</a:t>
            </a:r>
            <a:r>
              <a:rPr sz="2000" b="1" spc="-5" dirty="0">
                <a:solidFill>
                  <a:srgbClr val="F1F1F1"/>
                </a:solidFill>
                <a:latin typeface="Times New Roman"/>
                <a:cs typeface="Times New Roman"/>
              </a:rPr>
              <a:t>.</a:t>
            </a:r>
            <a:r>
              <a:rPr sz="2000" b="1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-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Live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Specialty</a:t>
            </a:r>
            <a:r>
              <a:rPr sz="2000" spc="-135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Advisi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n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g</a:t>
            </a:r>
            <a:r>
              <a:rPr sz="2000" spc="-20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Sess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i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ons</a:t>
            </a:r>
            <a:endParaRPr sz="2000" dirty="0">
              <a:latin typeface="Times New Roman"/>
              <a:cs typeface="Times New Roman"/>
            </a:endParaRPr>
          </a:p>
          <a:p>
            <a:pPr marL="1072515" algn="ctr">
              <a:lnSpc>
                <a:spcPct val="100000"/>
              </a:lnSpc>
              <a:spcBef>
                <a:spcPts val="45"/>
              </a:spcBef>
            </a:pP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with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F1F1F1"/>
                </a:solidFill>
                <a:latin typeface="Times New Roman"/>
                <a:cs typeface="Times New Roman"/>
              </a:rPr>
              <a:t>CU</a:t>
            </a:r>
            <a:r>
              <a:rPr sz="2000" spc="-25" dirty="0">
                <a:solidFill>
                  <a:srgbClr val="F1F1F1"/>
                </a:solidFill>
                <a:latin typeface="Times New Roman"/>
                <a:cs typeface="Times New Roman"/>
              </a:rPr>
              <a:t>S</a:t>
            </a:r>
            <a:r>
              <a:rPr sz="2000" spc="-20" dirty="0">
                <a:solidFill>
                  <a:srgbClr val="F1F1F1"/>
                </a:solidFill>
                <a:latin typeface="Times New Roman"/>
                <a:cs typeface="Times New Roman"/>
              </a:rPr>
              <a:t>OM</a:t>
            </a:r>
            <a:r>
              <a:rPr sz="2000" spc="20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Cli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n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ical</a:t>
            </a:r>
            <a:r>
              <a:rPr sz="2000" spc="-25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Chairs</a:t>
            </a:r>
            <a:r>
              <a:rPr sz="2000" spc="-15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and</a:t>
            </a:r>
            <a:r>
              <a:rPr sz="2000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 smtClean="0">
                <a:solidFill>
                  <a:srgbClr val="F1F1F1"/>
                </a:solidFill>
                <a:latin typeface="Times New Roman"/>
                <a:cs typeface="Times New Roman"/>
              </a:rPr>
              <a:t>Students</a:t>
            </a:r>
            <a:endParaRPr sz="2000" dirty="0">
              <a:latin typeface="Times New Roman"/>
              <a:cs typeface="Times New Roman"/>
            </a:endParaRPr>
          </a:p>
        </p:txBody>
      </p:sp>
      <p:pic>
        <p:nvPicPr>
          <p:cNvPr id="4" name="Picture 3" descr="https://mcusercontent.com/ce77b04d21daf1d40d7adfd05/images/8c6e7843-6541-c96d-cee0-383215070c3c.jpg"/>
          <p:cNvPicPr>
            <a:picLocks noChangeAspect="1" noChangeArrowheads="1"/>
          </p:cNvPicPr>
          <p:nvPr/>
        </p:nvPicPr>
        <p:blipFill>
          <a:blip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87686"/>
            <a:ext cx="5372100" cy="409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69387" y="228600"/>
            <a:ext cx="8078977" cy="6796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5260"/>
              </a:lnSpc>
              <a:tabLst>
                <a:tab pos="2573020" algn="l"/>
                <a:tab pos="5263515" algn="l"/>
              </a:tabLst>
            </a:pPr>
            <a:r>
              <a:rPr lang="en-US" sz="4400" b="1" dirty="0" smtClean="0">
                <a:solidFill>
                  <a:srgbClr val="EC7C30"/>
                </a:solidFill>
                <a:latin typeface="Times New Roman"/>
                <a:cs typeface="Times New Roman"/>
              </a:rPr>
              <a:t>Residency Fair Hospital Vendors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4800" y="908273"/>
            <a:ext cx="1103630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8290" algn="ctr">
              <a:lnSpc>
                <a:spcPct val="100000"/>
              </a:lnSpc>
            </a:pPr>
            <a:r>
              <a:rPr lang="en-US" sz="2000" b="1" spc="-5" dirty="0" smtClean="0">
                <a:solidFill>
                  <a:srgbClr val="FFFFFF"/>
                </a:solidFill>
                <a:latin typeface="Calibri"/>
                <a:cs typeface="Calibri"/>
              </a:rPr>
              <a:t>Below is a list of all participating hospitals and programs for our Residency Fair.</a:t>
            </a:r>
            <a:endParaRPr lang="en-US" sz="2000" b="1" dirty="0" smtClean="0">
              <a:solidFill>
                <a:srgbClr val="FFFFFF"/>
              </a:solidFill>
              <a:latin typeface="Calibri"/>
              <a:cs typeface="Calibri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226170"/>
              </p:ext>
            </p:extLst>
          </p:nvPr>
        </p:nvGraphicFramePr>
        <p:xfrm>
          <a:off x="522475" y="1542124"/>
          <a:ext cx="10972800" cy="415758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486400">
                  <a:extLst>
                    <a:ext uri="{9D8B030D-6E8A-4147-A177-3AD203B41FA5}">
                      <a16:colId xmlns:a16="http://schemas.microsoft.com/office/drawing/2014/main" val="1527377523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106716215"/>
                    </a:ext>
                  </a:extLst>
                </a:gridCol>
              </a:tblGrid>
              <a:tr h="3447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Hospital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Participating Program(s)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3606659"/>
                  </a:ext>
                </a:extLst>
              </a:tr>
              <a:tr h="34471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Cape Fear Valley Medical</a:t>
                      </a:r>
                      <a:r>
                        <a:rPr lang="en-US" sz="1400" baseline="0" dirty="0" smtClean="0"/>
                        <a:t> Center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General</a:t>
                      </a:r>
                      <a:r>
                        <a:rPr lang="en-US" sz="1400" baseline="0" dirty="0" smtClean="0"/>
                        <a:t> Surgery, OBGYN, Psychiatry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3830898"/>
                  </a:ext>
                </a:extLst>
              </a:tr>
              <a:tr h="34471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Cone Health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Family Medicine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005705"/>
                  </a:ext>
                </a:extLst>
              </a:tr>
              <a:tr h="34471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Conway Medical Center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Family Medicine, Transitional Year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354911"/>
                  </a:ext>
                </a:extLst>
              </a:tr>
              <a:tr h="34471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Harnett Health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Family Medicine, Internal Medicine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5138321"/>
                  </a:ext>
                </a:extLst>
              </a:tr>
              <a:tr h="34471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Hugh</a:t>
                      </a:r>
                      <a:r>
                        <a:rPr lang="en-US" sz="1400" baseline="0" dirty="0" smtClean="0"/>
                        <a:t> Chatham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Family Medicine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6760406"/>
                  </a:ext>
                </a:extLst>
              </a:tr>
              <a:tr h="34471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Novant</a:t>
                      </a:r>
                      <a:r>
                        <a:rPr lang="en-US" sz="1400" dirty="0" smtClean="0"/>
                        <a:t> Health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Family Medicine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6888470"/>
                  </a:ext>
                </a:extLst>
              </a:tr>
              <a:tr h="34471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Prisma</a:t>
                      </a:r>
                      <a:r>
                        <a:rPr lang="en-US" sz="1400" dirty="0" smtClean="0"/>
                        <a:t> Health</a:t>
                      </a:r>
                      <a:r>
                        <a:rPr lang="en-US" sz="1400" baseline="0" dirty="0" smtClean="0"/>
                        <a:t> – Greer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Family</a:t>
                      </a:r>
                      <a:r>
                        <a:rPr lang="en-US" sz="1400" baseline="0" dirty="0" smtClean="0"/>
                        <a:t> Medicine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3175135"/>
                  </a:ext>
                </a:extLst>
              </a:tr>
              <a:tr h="34471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Sampson Regional Medical Center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Family Medicine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1715171"/>
                  </a:ext>
                </a:extLst>
              </a:tr>
              <a:tr h="34471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UNC Health Blue Ridge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Internal Medicine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632744"/>
                  </a:ext>
                </a:extLst>
              </a:tr>
              <a:tr h="34471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UNC Health Southeastern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Emergency</a:t>
                      </a:r>
                      <a:r>
                        <a:rPr lang="en-US" sz="1400" baseline="0" dirty="0" smtClean="0"/>
                        <a:t> Medicine, Family Medicine, Internal Medicine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133251"/>
                  </a:ext>
                </a:extLst>
              </a:tr>
              <a:tr h="34471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WakeMed</a:t>
                      </a:r>
                      <a:r>
                        <a:rPr lang="en-US" sz="1400" dirty="0" smtClean="0"/>
                        <a:t> Health &amp;</a:t>
                      </a:r>
                      <a:r>
                        <a:rPr lang="en-US" sz="1400" baseline="0" dirty="0" smtClean="0"/>
                        <a:t> Hospitals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Internal Medicine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2871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1195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1371600" y="73485"/>
            <a:ext cx="11785473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26285">
              <a:lnSpc>
                <a:spcPct val="100000"/>
              </a:lnSpc>
            </a:pPr>
            <a:r>
              <a:rPr lang="en-US" sz="3600" u="none" dirty="0"/>
              <a:t>12:</a:t>
            </a:r>
            <a:r>
              <a:rPr lang="en-US" sz="3600" u="none" spc="10" dirty="0"/>
              <a:t>0</a:t>
            </a:r>
            <a:r>
              <a:rPr lang="en-US" sz="3600" u="none" dirty="0"/>
              <a:t>0pm</a:t>
            </a:r>
            <a:r>
              <a:rPr lang="en-US" sz="3600" u="none" spc="-10" dirty="0"/>
              <a:t> </a:t>
            </a:r>
            <a:r>
              <a:rPr lang="en-US" sz="3600" u="none" dirty="0"/>
              <a:t>Session</a:t>
            </a:r>
            <a:r>
              <a:rPr lang="en-US" sz="3600" u="none" spc="10" dirty="0"/>
              <a:t> </a:t>
            </a:r>
            <a:r>
              <a:rPr lang="en-US" sz="3600" u="none" dirty="0"/>
              <a:t>–</a:t>
            </a:r>
            <a:r>
              <a:rPr lang="en-US" sz="3600" u="none" spc="-5" dirty="0"/>
              <a:t> </a:t>
            </a:r>
            <a:r>
              <a:rPr lang="en-US" sz="3600" u="none" dirty="0"/>
              <a:t>Panel</a:t>
            </a:r>
            <a:r>
              <a:rPr lang="en-US" sz="3600" u="none" spc="-15" dirty="0"/>
              <a:t> </a:t>
            </a:r>
            <a:r>
              <a:rPr lang="en-US" sz="3600" u="none" dirty="0"/>
              <a:t>Discussion</a:t>
            </a:r>
            <a:r>
              <a:rPr lang="en-US" sz="3600" u="none" spc="-210" dirty="0"/>
              <a:t> </a:t>
            </a:r>
            <a:r>
              <a:rPr lang="en-US" sz="3600" u="none" dirty="0" smtClean="0"/>
              <a:t>A -</a:t>
            </a:r>
            <a:endParaRPr sz="3600" dirty="0"/>
          </a:p>
        </p:txBody>
      </p:sp>
      <p:sp>
        <p:nvSpPr>
          <p:cNvPr id="4" name="object 4"/>
          <p:cNvSpPr txBox="1"/>
          <p:nvPr/>
        </p:nvSpPr>
        <p:spPr>
          <a:xfrm>
            <a:off x="8534400" y="73485"/>
            <a:ext cx="290703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3600" b="1" dirty="0">
                <a:solidFill>
                  <a:srgbClr val="EC7C30"/>
                </a:solidFill>
                <a:latin typeface="Times New Roman"/>
                <a:cs typeface="Times New Roman"/>
              </a:rPr>
              <a:t>Non-Surgical</a:t>
            </a:r>
            <a:endParaRPr sz="36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81200" y="650856"/>
            <a:ext cx="197231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25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145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our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3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800" b="1" spc="-1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800" b="1" spc="-30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800" b="1" spc="-2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en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…</a:t>
            </a:r>
            <a:endParaRPr sz="1800" dirty="0">
              <a:latin typeface="Calibri"/>
              <a:cs typeface="Calibri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228600" y="928864"/>
          <a:ext cx="11785471" cy="5130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64935">
                  <a:extLst>
                    <a:ext uri="{9D8B030D-6E8A-4147-A177-3AD203B41FA5}">
                      <a16:colId xmlns:a16="http://schemas.microsoft.com/office/drawing/2014/main" val="1929115245"/>
                    </a:ext>
                  </a:extLst>
                </a:gridCol>
                <a:gridCol w="2773052">
                  <a:extLst>
                    <a:ext uri="{9D8B030D-6E8A-4147-A177-3AD203B41FA5}">
                      <a16:colId xmlns:a16="http://schemas.microsoft.com/office/drawing/2014/main" val="1109071363"/>
                    </a:ext>
                  </a:extLst>
                </a:gridCol>
                <a:gridCol w="6547484">
                  <a:extLst>
                    <a:ext uri="{9D8B030D-6E8A-4147-A177-3AD203B41FA5}">
                      <a16:colId xmlns:a16="http://schemas.microsoft.com/office/drawing/2014/main" val="3789457108"/>
                    </a:ext>
                  </a:extLst>
                </a:gridCol>
              </a:tblGrid>
              <a:tr h="1422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Hospital Site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Program(s)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Panel Participants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107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Cape Fear Valley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OBGYN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Victoria Reyna, DO, PGY-1 OBGYN Resident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44979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Cape Fear</a:t>
                      </a:r>
                      <a:r>
                        <a:rPr lang="en-US" sz="1200" baseline="0" dirty="0" smtClean="0"/>
                        <a:t> Valley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Psychiatry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Thomas </a:t>
                      </a:r>
                      <a:r>
                        <a:rPr lang="en-US" sz="1200" baseline="0" dirty="0" err="1" smtClean="0"/>
                        <a:t>Bainter</a:t>
                      </a:r>
                      <a:r>
                        <a:rPr lang="en-US" sz="1200" baseline="0" dirty="0" smtClean="0"/>
                        <a:t>, MD, PGY-4 Psychiatry, Chief Resident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Brody Montoya, DO, PGY-3 Psychiatry, Chief Resident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Arielle King, Psychiatry Program Administrator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59310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Cone Health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Family Medicine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/>
                        <a:t>Carina Brown, MD, Family Medicine, Associate Program Director</a:t>
                      </a:r>
                    </a:p>
                    <a:p>
                      <a:pPr algn="ctr"/>
                      <a:r>
                        <a:rPr lang="en-US" sz="1200" b="0" baseline="0" dirty="0" smtClean="0"/>
                        <a:t>Alison </a:t>
                      </a:r>
                      <a:r>
                        <a:rPr lang="en-US" sz="1200" b="0" baseline="0" dirty="0" err="1" smtClean="0"/>
                        <a:t>Rumball</a:t>
                      </a:r>
                      <a:r>
                        <a:rPr lang="en-US" sz="1200" b="0" baseline="0" dirty="0" smtClean="0"/>
                        <a:t>, DO, Family Medicine Faculty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/>
                        <a:t>Tony </a:t>
                      </a:r>
                      <a:r>
                        <a:rPr lang="en-US" sz="1200" b="0" baseline="0" dirty="0" err="1" smtClean="0"/>
                        <a:t>Dahbura</a:t>
                      </a:r>
                      <a:r>
                        <a:rPr lang="en-US" sz="1200" b="0" baseline="0" dirty="0" smtClean="0"/>
                        <a:t>, DO, PGY-3 Family Medicine, Chief Resident 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/>
                        <a:t>Sarah Spence, DO, PGY-1 Family Medicine Resident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4145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Conway Medical Center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Family Medicine,</a:t>
                      </a:r>
                      <a:r>
                        <a:rPr lang="en-US" sz="1200" baseline="0" dirty="0" smtClean="0"/>
                        <a:t> Transitional Year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Donald Morando, DO, Family Medicine Program Director</a:t>
                      </a:r>
                    </a:p>
                    <a:p>
                      <a:pPr algn="ctr"/>
                      <a:r>
                        <a:rPr lang="en-US" sz="1200" dirty="0" smtClean="0"/>
                        <a:t>Terry</a:t>
                      </a:r>
                      <a:r>
                        <a:rPr lang="en-US" sz="1200" baseline="0" dirty="0" smtClean="0"/>
                        <a:t> Levenson, MD, Transitional Year Program Director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9908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Harnett Health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Family</a:t>
                      </a:r>
                      <a:r>
                        <a:rPr lang="en-US" sz="1200" baseline="0" dirty="0" smtClean="0"/>
                        <a:t> Medicine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Regina Bray Brown, MD, Director of Medical Education</a:t>
                      </a:r>
                      <a:r>
                        <a:rPr lang="en-US" sz="1200" baseline="0" dirty="0" smtClean="0"/>
                        <a:t> </a:t>
                      </a:r>
                      <a:br>
                        <a:rPr lang="en-US" sz="1200" baseline="0" dirty="0" smtClean="0"/>
                      </a:br>
                      <a:r>
                        <a:rPr lang="en-US" sz="1200" baseline="0" dirty="0" smtClean="0"/>
                        <a:t>Program Director, Harnett Health Family Medicine Residency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258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Harnett Health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Internal Medicine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Benjamin Putnam, MD,</a:t>
                      </a:r>
                      <a:r>
                        <a:rPr lang="en-US" sz="1200" baseline="0" dirty="0" smtClean="0"/>
                        <a:t> Associate Program Director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496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Hugh Chatham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Family Medicine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Mary Blackburn,</a:t>
                      </a:r>
                      <a:r>
                        <a:rPr lang="en-US" sz="1200" baseline="0" dirty="0" smtClean="0"/>
                        <a:t> RN, MSN, FACHE, Chief Operating Officer and Senior Vice President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Mary-Emma Beres, MD, FAAFP, Medical Director, Primary Care and Program Director, Family Medicine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8225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Novant</a:t>
                      </a:r>
                      <a:r>
                        <a:rPr lang="en-US" sz="1200" dirty="0" smtClean="0"/>
                        <a:t> Health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Family Medicine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Cynthia Profera, Program</a:t>
                      </a:r>
                      <a:r>
                        <a:rPr lang="en-US" sz="1200" baseline="0" dirty="0" smtClean="0"/>
                        <a:t> Coordinator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Cecile Robes, DO, FAAFP, Osteopathic Program Director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Andrew Brackins, DO, PGY-2 Resident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Haley Craig-Kovach, DO, PGY-2 Resident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Amaad Choudry, DO, PGY-1 Resident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Gerardo Perez, DO, PGY-1 Resident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464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913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6200" y="64536"/>
            <a:ext cx="11988545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26285">
              <a:lnSpc>
                <a:spcPct val="100000"/>
              </a:lnSpc>
            </a:pPr>
            <a:r>
              <a:rPr sz="3600" u="none" dirty="0"/>
              <a:t>12:</a:t>
            </a:r>
            <a:r>
              <a:rPr sz="3600" u="none" spc="10" dirty="0"/>
              <a:t>0</a:t>
            </a:r>
            <a:r>
              <a:rPr sz="3600" u="none" dirty="0"/>
              <a:t>0pm</a:t>
            </a:r>
            <a:r>
              <a:rPr sz="3600" u="none" spc="-10" dirty="0"/>
              <a:t> </a:t>
            </a:r>
            <a:r>
              <a:rPr sz="3600" u="none" dirty="0"/>
              <a:t>Session</a:t>
            </a:r>
            <a:r>
              <a:rPr sz="3600" u="none" spc="10" dirty="0"/>
              <a:t> </a:t>
            </a:r>
            <a:r>
              <a:rPr sz="3600" u="none" dirty="0"/>
              <a:t>–</a:t>
            </a:r>
            <a:r>
              <a:rPr sz="3600" u="none" spc="-5" dirty="0"/>
              <a:t> </a:t>
            </a:r>
            <a:r>
              <a:rPr sz="3600" u="none" dirty="0"/>
              <a:t>Panel</a:t>
            </a:r>
            <a:r>
              <a:rPr sz="3600" u="none" spc="-15" dirty="0"/>
              <a:t> </a:t>
            </a:r>
            <a:r>
              <a:rPr sz="3600" u="none" dirty="0"/>
              <a:t>Discussion</a:t>
            </a:r>
            <a:r>
              <a:rPr sz="3600" u="none" spc="-210" dirty="0"/>
              <a:t> </a:t>
            </a:r>
            <a:r>
              <a:rPr sz="3600" u="none" dirty="0"/>
              <a:t>A</a:t>
            </a:r>
            <a:endParaRPr sz="3600" dirty="0"/>
          </a:p>
        </p:txBody>
      </p:sp>
      <p:sp>
        <p:nvSpPr>
          <p:cNvPr id="4" name="object 4"/>
          <p:cNvSpPr txBox="1"/>
          <p:nvPr/>
        </p:nvSpPr>
        <p:spPr>
          <a:xfrm>
            <a:off x="4800600" y="481519"/>
            <a:ext cx="4747515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b="1" dirty="0" smtClean="0">
                <a:solidFill>
                  <a:srgbClr val="EC7C30"/>
                </a:solidFill>
                <a:latin typeface="Times New Roman"/>
                <a:cs typeface="Times New Roman"/>
              </a:rPr>
              <a:t>Non-Surgical</a:t>
            </a:r>
            <a:r>
              <a:rPr lang="en-US" sz="3600" b="1" dirty="0" smtClean="0">
                <a:solidFill>
                  <a:srgbClr val="EC7C30"/>
                </a:solidFill>
                <a:latin typeface="Times New Roman"/>
                <a:cs typeface="Times New Roman"/>
              </a:rPr>
              <a:t> (cont.)</a:t>
            </a:r>
            <a:endParaRPr sz="36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81200" y="712364"/>
            <a:ext cx="197231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25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145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our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3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800" b="1" spc="-1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800" b="1" spc="-30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800" b="1" spc="-2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en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…</a:t>
            </a:r>
            <a:endParaRPr sz="1800" dirty="0">
              <a:latin typeface="Calibri"/>
              <a:cs typeface="Calibri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545972" y="1452500"/>
          <a:ext cx="11049000" cy="2651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91442">
                  <a:extLst>
                    <a:ext uri="{9D8B030D-6E8A-4147-A177-3AD203B41FA5}">
                      <a16:colId xmlns:a16="http://schemas.microsoft.com/office/drawing/2014/main" val="1929115245"/>
                    </a:ext>
                  </a:extLst>
                </a:gridCol>
                <a:gridCol w="2527549">
                  <a:extLst>
                    <a:ext uri="{9D8B030D-6E8A-4147-A177-3AD203B41FA5}">
                      <a16:colId xmlns:a16="http://schemas.microsoft.com/office/drawing/2014/main" val="1109071363"/>
                    </a:ext>
                  </a:extLst>
                </a:gridCol>
                <a:gridCol w="6030009">
                  <a:extLst>
                    <a:ext uri="{9D8B030D-6E8A-4147-A177-3AD203B41FA5}">
                      <a16:colId xmlns:a16="http://schemas.microsoft.com/office/drawing/2014/main" val="3789457108"/>
                    </a:ext>
                  </a:extLst>
                </a:gridCol>
              </a:tblGrid>
              <a:tr h="34059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Hospital Site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Program(s)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Panel Participants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107253"/>
                  </a:ext>
                </a:extLst>
              </a:tr>
              <a:tr h="3284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Prisma</a:t>
                      </a:r>
                      <a:r>
                        <a:rPr lang="en-US" sz="1200" dirty="0" smtClean="0"/>
                        <a:t> Health – Greer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Family Medicine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Meredith Burger, Program Administrator</a:t>
                      </a:r>
                    </a:p>
                    <a:p>
                      <a:pPr algn="ctr"/>
                      <a:r>
                        <a:rPr lang="en-US" sz="1200" dirty="0" smtClean="0"/>
                        <a:t>Lauren</a:t>
                      </a:r>
                      <a:r>
                        <a:rPr lang="en-US" sz="1200" baseline="0" dirty="0" smtClean="0"/>
                        <a:t> Byrd, DO, PGY-3 – Incoming Chief Resident</a:t>
                      </a:r>
                    </a:p>
                    <a:p>
                      <a:pPr algn="ctr"/>
                      <a:r>
                        <a:rPr lang="en-US" sz="1200" dirty="0" smtClean="0"/>
                        <a:t>Seth Patterson, MD, Program Director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4497905"/>
                  </a:ext>
                </a:extLst>
              </a:tr>
              <a:tr h="42574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Sampson Regional Medical</a:t>
                      </a:r>
                      <a:r>
                        <a:rPr lang="en-US" sz="1200" baseline="0" dirty="0" smtClean="0"/>
                        <a:t> Center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Family</a:t>
                      </a:r>
                      <a:r>
                        <a:rPr lang="en-US" sz="1200" baseline="0" dirty="0" smtClean="0"/>
                        <a:t> Medicine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John-Mark Miller, DO, FACOFP, Director of Medical Education &amp; Program Director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Sam </a:t>
                      </a:r>
                      <a:r>
                        <a:rPr lang="en-US" sz="1200" baseline="0" dirty="0" err="1" smtClean="0"/>
                        <a:t>Loescher</a:t>
                      </a:r>
                      <a:r>
                        <a:rPr lang="en-US" sz="1200" baseline="0" dirty="0" smtClean="0"/>
                        <a:t>, DO, Chief Resident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4145447"/>
                  </a:ext>
                </a:extLst>
              </a:tr>
              <a:tr h="42574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UNC</a:t>
                      </a:r>
                      <a:r>
                        <a:rPr lang="en-US" sz="1200" baseline="0" dirty="0" smtClean="0"/>
                        <a:t> Health Blue Ridge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Internal Medicine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Michelle Collins, Program Coordinator</a:t>
                      </a:r>
                    </a:p>
                    <a:p>
                      <a:pPr algn="ctr"/>
                      <a:r>
                        <a:rPr lang="en-US" sz="1200" dirty="0" smtClean="0"/>
                        <a:t>Rahul Sampath, MD, Program</a:t>
                      </a:r>
                      <a:r>
                        <a:rPr lang="en-US" sz="1200" baseline="0" dirty="0" smtClean="0"/>
                        <a:t> Director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David Burnette, DO, Associate Program Director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Brandon </a:t>
                      </a:r>
                      <a:r>
                        <a:rPr lang="en-US" sz="1200" baseline="0" dirty="0" err="1" smtClean="0"/>
                        <a:t>Karimian</a:t>
                      </a:r>
                      <a:r>
                        <a:rPr lang="en-US" sz="1200" baseline="0" dirty="0" smtClean="0"/>
                        <a:t>, MD – Incoming Chief Resident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Rahul Patel, MD – Incoming Chief Resident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Brittany Fehlbaum, DO, Chief Resident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859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839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6200" y="64536"/>
            <a:ext cx="11988545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26285">
              <a:lnSpc>
                <a:spcPct val="100000"/>
              </a:lnSpc>
            </a:pPr>
            <a:r>
              <a:rPr sz="3600" u="none" dirty="0"/>
              <a:t>12:</a:t>
            </a:r>
            <a:r>
              <a:rPr sz="3600" u="none" spc="10" dirty="0"/>
              <a:t>0</a:t>
            </a:r>
            <a:r>
              <a:rPr sz="3600" u="none" dirty="0"/>
              <a:t>0pm</a:t>
            </a:r>
            <a:r>
              <a:rPr sz="3600" u="none" spc="-10" dirty="0"/>
              <a:t> </a:t>
            </a:r>
            <a:r>
              <a:rPr sz="3600" u="none" dirty="0"/>
              <a:t>Session</a:t>
            </a:r>
            <a:r>
              <a:rPr sz="3600" u="none" spc="10" dirty="0"/>
              <a:t> </a:t>
            </a:r>
            <a:r>
              <a:rPr sz="3600" u="none" dirty="0"/>
              <a:t>–</a:t>
            </a:r>
            <a:r>
              <a:rPr sz="3600" u="none" spc="-5" dirty="0"/>
              <a:t> </a:t>
            </a:r>
            <a:r>
              <a:rPr sz="3600" u="none" dirty="0"/>
              <a:t>Panel</a:t>
            </a:r>
            <a:r>
              <a:rPr sz="3600" u="none" spc="-15" dirty="0"/>
              <a:t> </a:t>
            </a:r>
            <a:r>
              <a:rPr sz="3600" u="none" dirty="0"/>
              <a:t>Discussion</a:t>
            </a:r>
            <a:r>
              <a:rPr sz="3600" u="none" spc="-210" dirty="0"/>
              <a:t> </a:t>
            </a:r>
            <a:r>
              <a:rPr sz="3600" u="none" dirty="0"/>
              <a:t>A</a:t>
            </a:r>
            <a:endParaRPr sz="3600" dirty="0"/>
          </a:p>
        </p:txBody>
      </p:sp>
      <p:sp>
        <p:nvSpPr>
          <p:cNvPr id="4" name="object 4"/>
          <p:cNvSpPr txBox="1"/>
          <p:nvPr/>
        </p:nvSpPr>
        <p:spPr>
          <a:xfrm>
            <a:off x="4800600" y="481519"/>
            <a:ext cx="4747515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b="1" dirty="0" smtClean="0">
                <a:solidFill>
                  <a:srgbClr val="EC7C30"/>
                </a:solidFill>
                <a:latin typeface="Times New Roman"/>
                <a:cs typeface="Times New Roman"/>
              </a:rPr>
              <a:t>Non-Surgical</a:t>
            </a:r>
            <a:r>
              <a:rPr lang="en-US" sz="3600" b="1" dirty="0" smtClean="0">
                <a:solidFill>
                  <a:srgbClr val="EC7C30"/>
                </a:solidFill>
                <a:latin typeface="Times New Roman"/>
                <a:cs typeface="Times New Roman"/>
              </a:rPr>
              <a:t> (cont.)</a:t>
            </a:r>
            <a:endParaRPr sz="36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81200" y="712364"/>
            <a:ext cx="197231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25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145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our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3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800" b="1" spc="-1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800" b="1" spc="-30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800" b="1" spc="-2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en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…</a:t>
            </a:r>
            <a:endParaRPr sz="1800" dirty="0">
              <a:latin typeface="Calibri"/>
              <a:cs typeface="Calibri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553290"/>
              </p:ext>
            </p:extLst>
          </p:nvPr>
        </p:nvGraphicFramePr>
        <p:xfrm>
          <a:off x="457200" y="1131592"/>
          <a:ext cx="11049000" cy="34747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91442">
                  <a:extLst>
                    <a:ext uri="{9D8B030D-6E8A-4147-A177-3AD203B41FA5}">
                      <a16:colId xmlns:a16="http://schemas.microsoft.com/office/drawing/2014/main" val="1929115245"/>
                    </a:ext>
                  </a:extLst>
                </a:gridCol>
                <a:gridCol w="2527549">
                  <a:extLst>
                    <a:ext uri="{9D8B030D-6E8A-4147-A177-3AD203B41FA5}">
                      <a16:colId xmlns:a16="http://schemas.microsoft.com/office/drawing/2014/main" val="1109071363"/>
                    </a:ext>
                  </a:extLst>
                </a:gridCol>
                <a:gridCol w="6030009">
                  <a:extLst>
                    <a:ext uri="{9D8B030D-6E8A-4147-A177-3AD203B41FA5}">
                      <a16:colId xmlns:a16="http://schemas.microsoft.com/office/drawing/2014/main" val="3789457108"/>
                    </a:ext>
                  </a:extLst>
                </a:gridCol>
              </a:tblGrid>
              <a:tr h="34059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Hospital Site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Program(s)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Panel Participants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107253"/>
                  </a:ext>
                </a:extLst>
              </a:tr>
              <a:tr h="42574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UNC Health Southeastern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Emergency</a:t>
                      </a:r>
                      <a:r>
                        <a:rPr lang="en-US" sz="1200" baseline="0" dirty="0" smtClean="0"/>
                        <a:t> Medicine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Brianna Crosby, MD, Program Director</a:t>
                      </a:r>
                    </a:p>
                    <a:p>
                      <a:pPr algn="ctr"/>
                      <a:r>
                        <a:rPr lang="en-US" sz="1200" dirty="0" smtClean="0"/>
                        <a:t>Daniel</a:t>
                      </a:r>
                      <a:r>
                        <a:rPr lang="en-US" sz="1200" baseline="0" dirty="0" smtClean="0"/>
                        <a:t> Schroder, DO, Associate Program Director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Karen Tong, DO – Chief Resident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Robert </a:t>
                      </a:r>
                      <a:r>
                        <a:rPr lang="en-US" sz="1200" baseline="0" dirty="0" err="1" smtClean="0"/>
                        <a:t>Knopp</a:t>
                      </a:r>
                      <a:r>
                        <a:rPr lang="en-US" sz="1200" baseline="0" dirty="0" smtClean="0"/>
                        <a:t>, DO – Chief Resident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Maya Pinzon, DO – Chief Resident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Ali Al </a:t>
                      </a:r>
                      <a:r>
                        <a:rPr lang="en-US" sz="1200" baseline="0" dirty="0" err="1" smtClean="0"/>
                        <a:t>Saegh</a:t>
                      </a:r>
                      <a:r>
                        <a:rPr lang="en-US" sz="1200" baseline="0" dirty="0" smtClean="0"/>
                        <a:t>, MD – Chief Resident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258567"/>
                  </a:ext>
                </a:extLst>
              </a:tr>
              <a:tr h="42574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UNC Health Southeastern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Family Medicine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Ronald Cottle, MD,</a:t>
                      </a:r>
                      <a:r>
                        <a:rPr lang="en-US" sz="1200" baseline="0" dirty="0" smtClean="0"/>
                        <a:t> Program Faculty</a:t>
                      </a:r>
                    </a:p>
                    <a:p>
                      <a:pPr algn="ctr"/>
                      <a:r>
                        <a:rPr lang="en-US" sz="1200" baseline="0" dirty="0" err="1" smtClean="0"/>
                        <a:t>Shalini</a:t>
                      </a:r>
                      <a:r>
                        <a:rPr lang="en-US" sz="1200" baseline="0" dirty="0" smtClean="0"/>
                        <a:t> Valusa, MD, Program Faculty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Joseph Roberts, MD, Program Director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Alyssa </a:t>
                      </a:r>
                      <a:r>
                        <a:rPr lang="en-US" sz="1200" baseline="0" dirty="0" err="1" smtClean="0"/>
                        <a:t>Hackbarth</a:t>
                      </a:r>
                      <a:r>
                        <a:rPr lang="en-US" sz="1200" baseline="0" dirty="0" smtClean="0"/>
                        <a:t>, DO, PGY-3, Chief Resident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9042066"/>
                  </a:ext>
                </a:extLst>
              </a:tr>
              <a:tr h="42574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UNC Health Southeastern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Internal Medicine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Johnathan</a:t>
                      </a:r>
                      <a:r>
                        <a:rPr lang="en-US" sz="1200" baseline="0" dirty="0" smtClean="0"/>
                        <a:t> Mitchell, DO, Chief Resident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Rachel Veatch, DO, Chief Resident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9341166"/>
                  </a:ext>
                </a:extLst>
              </a:tr>
              <a:tr h="59604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WakeMed</a:t>
                      </a:r>
                      <a:r>
                        <a:rPr lang="en-US" sz="1200" dirty="0" smtClean="0"/>
                        <a:t> Health &amp; Hospitals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Internal Medicine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Zack </a:t>
                      </a:r>
                      <a:r>
                        <a:rPr lang="en-US" sz="1200" baseline="0" dirty="0" err="1" smtClean="0"/>
                        <a:t>Kinlaw</a:t>
                      </a:r>
                      <a:r>
                        <a:rPr lang="en-US" sz="1200" baseline="0" dirty="0" smtClean="0"/>
                        <a:t>, MD, Program Director</a:t>
                      </a:r>
                    </a:p>
                    <a:p>
                      <a:pPr algn="ctr"/>
                      <a:r>
                        <a:rPr lang="en-US" sz="1200" baseline="0" dirty="0" err="1" smtClean="0"/>
                        <a:t>Amro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Ilaiwy</a:t>
                      </a:r>
                      <a:r>
                        <a:rPr lang="en-US" sz="1200" baseline="0" dirty="0" smtClean="0"/>
                        <a:t>, MD, Associate Program Director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Jacob Wells, DO, PGY-3, Chief Resident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1485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06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727" y="104780"/>
            <a:ext cx="11988545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26285">
              <a:lnSpc>
                <a:spcPct val="100000"/>
              </a:lnSpc>
            </a:pPr>
            <a:r>
              <a:rPr sz="4000" u="none" dirty="0"/>
              <a:t>12:</a:t>
            </a:r>
            <a:r>
              <a:rPr sz="4000" u="none" spc="10" dirty="0"/>
              <a:t>0</a:t>
            </a:r>
            <a:r>
              <a:rPr sz="4000" u="none" dirty="0"/>
              <a:t>0pm</a:t>
            </a:r>
            <a:r>
              <a:rPr sz="4000" u="none" spc="-10" dirty="0"/>
              <a:t> </a:t>
            </a:r>
            <a:r>
              <a:rPr sz="4000" u="none" dirty="0"/>
              <a:t>Session</a:t>
            </a:r>
            <a:r>
              <a:rPr sz="4000" u="none" spc="10" dirty="0"/>
              <a:t> </a:t>
            </a:r>
            <a:r>
              <a:rPr sz="4000" u="none" dirty="0">
                <a:latin typeface="Times New Roman"/>
                <a:cs typeface="Times New Roman"/>
              </a:rPr>
              <a:t>–</a:t>
            </a:r>
            <a:r>
              <a:rPr sz="4000" u="none" spc="-5" dirty="0">
                <a:latin typeface="Times New Roman"/>
                <a:cs typeface="Times New Roman"/>
              </a:rPr>
              <a:t> </a:t>
            </a:r>
            <a:r>
              <a:rPr sz="4000" u="none" dirty="0"/>
              <a:t>Panel</a:t>
            </a:r>
            <a:r>
              <a:rPr sz="4000" u="none" spc="-15" dirty="0"/>
              <a:t> </a:t>
            </a:r>
            <a:r>
              <a:rPr sz="4000" u="none" dirty="0"/>
              <a:t>Discussion</a:t>
            </a:r>
            <a:r>
              <a:rPr sz="4000" u="none" spc="-210" dirty="0"/>
              <a:t> </a:t>
            </a:r>
            <a:r>
              <a:rPr lang="en-US" sz="4000" u="none" dirty="0" smtClean="0"/>
              <a:t>B</a:t>
            </a:r>
            <a:endParaRPr sz="40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57600" y="616281"/>
            <a:ext cx="7315200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4000" b="1" dirty="0" smtClean="0">
                <a:solidFill>
                  <a:srgbClr val="EC7C30"/>
                </a:solidFill>
                <a:latin typeface="Times New Roman"/>
                <a:cs typeface="Times New Roman"/>
              </a:rPr>
              <a:t>Surgery &amp; Surgical Specialties</a:t>
            </a:r>
            <a:endParaRPr sz="40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2000" y="796741"/>
            <a:ext cx="197231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25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145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our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3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800" b="1" spc="-1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800" b="1" spc="-30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800" b="1" spc="-2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en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…</a:t>
            </a:r>
            <a:endParaRPr sz="1800" dirty="0">
              <a:latin typeface="Calibri"/>
              <a:cs typeface="Calibri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266699" y="1368047"/>
          <a:ext cx="11658600" cy="1854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28901">
                  <a:extLst>
                    <a:ext uri="{9D8B030D-6E8A-4147-A177-3AD203B41FA5}">
                      <a16:colId xmlns:a16="http://schemas.microsoft.com/office/drawing/2014/main" val="1929115245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1109071363"/>
                    </a:ext>
                  </a:extLst>
                </a:gridCol>
                <a:gridCol w="6362699">
                  <a:extLst>
                    <a:ext uri="{9D8B030D-6E8A-4147-A177-3AD203B41FA5}">
                      <a16:colId xmlns:a16="http://schemas.microsoft.com/office/drawing/2014/main" val="37894571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Hospital Site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Program(s)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Panel Participants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107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Cape Fear Valley Medical Center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General</a:t>
                      </a:r>
                      <a:r>
                        <a:rPr lang="en-US" sz="1200" baseline="0" dirty="0" smtClean="0"/>
                        <a:t> Surgery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Kelly</a:t>
                      </a:r>
                      <a:r>
                        <a:rPr lang="en-US" sz="1200" baseline="0" dirty="0" smtClean="0"/>
                        <a:t> Van Fossen, DO, Program Director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44979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Tidal Health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General</a:t>
                      </a:r>
                      <a:r>
                        <a:rPr lang="en-US" sz="1200" baseline="0" dirty="0" smtClean="0"/>
                        <a:t> Surgery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Gopal </a:t>
                      </a:r>
                      <a:r>
                        <a:rPr lang="en-US" sz="1200" dirty="0" err="1" smtClean="0"/>
                        <a:t>Kowdley</a:t>
                      </a:r>
                      <a:r>
                        <a:rPr lang="en-US" sz="1200" dirty="0" smtClean="0"/>
                        <a:t>,</a:t>
                      </a:r>
                      <a:r>
                        <a:rPr lang="en-US" sz="1200" baseline="0" dirty="0" smtClean="0"/>
                        <a:t> MD, Program Director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748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UNC Health Southeastern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Orthopedics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James </a:t>
                      </a:r>
                      <a:r>
                        <a:rPr lang="en-US" sz="1200" dirty="0" err="1" smtClean="0"/>
                        <a:t>Slauterbeck</a:t>
                      </a:r>
                      <a:r>
                        <a:rPr lang="en-US" sz="1200" dirty="0" smtClean="0"/>
                        <a:t>,</a:t>
                      </a:r>
                      <a:r>
                        <a:rPr lang="en-US" sz="1200" baseline="0" dirty="0" smtClean="0"/>
                        <a:t> MD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766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Ophthalmology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Craig Fowler,</a:t>
                      </a:r>
                      <a:r>
                        <a:rPr lang="en-US" sz="1200" baseline="0" dirty="0" smtClean="0"/>
                        <a:t> MD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8402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503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69340">
              <a:lnSpc>
                <a:spcPct val="100000"/>
              </a:lnSpc>
            </a:pPr>
            <a:r>
              <a:rPr sz="4400" u="none" spc="-25" dirty="0"/>
              <a:t>1:30pm</a:t>
            </a:r>
            <a:r>
              <a:rPr sz="4400" u="none" spc="5" dirty="0"/>
              <a:t> </a:t>
            </a:r>
            <a:r>
              <a:rPr sz="4400" u="none" spc="-25" dirty="0">
                <a:latin typeface="Times New Roman"/>
                <a:cs typeface="Times New Roman"/>
              </a:rPr>
              <a:t>–</a:t>
            </a:r>
            <a:r>
              <a:rPr sz="4400" u="none" dirty="0">
                <a:latin typeface="Times New Roman"/>
                <a:cs typeface="Times New Roman"/>
              </a:rPr>
              <a:t> </a:t>
            </a:r>
            <a:r>
              <a:rPr sz="4400" u="none" spc="-20" dirty="0"/>
              <a:t>Clinical</a:t>
            </a:r>
            <a:r>
              <a:rPr sz="4400" u="none" spc="-5" dirty="0"/>
              <a:t> </a:t>
            </a:r>
            <a:r>
              <a:rPr sz="4400" u="none" spc="-30" dirty="0"/>
              <a:t>Ch</a:t>
            </a:r>
            <a:r>
              <a:rPr sz="4400" u="none" spc="-15" dirty="0"/>
              <a:t>a</a:t>
            </a:r>
            <a:r>
              <a:rPr sz="4400" u="none" spc="-20" dirty="0"/>
              <a:t>ir</a:t>
            </a:r>
            <a:r>
              <a:rPr sz="4400" u="none" spc="-325" dirty="0"/>
              <a:t> </a:t>
            </a:r>
            <a:r>
              <a:rPr sz="4400" u="none" spc="-25" dirty="0"/>
              <a:t>Advising</a:t>
            </a:r>
            <a:r>
              <a:rPr sz="4400" u="none" spc="10" dirty="0"/>
              <a:t> </a:t>
            </a:r>
            <a:r>
              <a:rPr sz="4400" u="none" spc="-20" dirty="0"/>
              <a:t>Session</a:t>
            </a:r>
            <a:endParaRPr sz="4400">
              <a:latin typeface="Times New Roman"/>
              <a:cs typeface="Times New Roman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066800" y="1066800"/>
          <a:ext cx="9448800" cy="40792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324600">
                  <a:extLst>
                    <a:ext uri="{9D8B030D-6E8A-4147-A177-3AD203B41FA5}">
                      <a16:colId xmlns:a16="http://schemas.microsoft.com/office/drawing/2014/main" val="1836340557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33221972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Clinical Chair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Assigned</a:t>
                      </a:r>
                      <a:r>
                        <a:rPr lang="en-US" baseline="0" dirty="0" smtClean="0"/>
                        <a:t> Moderator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538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Kaitlin Bowers,</a:t>
                      </a:r>
                      <a:r>
                        <a:rPr lang="en-US" baseline="0" dirty="0" smtClean="0"/>
                        <a:t> DO – Emergency Medicine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2740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Nicholas Pennings, DO – Family Medicine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425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James</a:t>
                      </a:r>
                      <a:r>
                        <a:rPr lang="en-US" baseline="0" dirty="0" smtClean="0"/>
                        <a:t> Cappola, MD – Internal Medicine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Christen Douberly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7541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Kelly Holder, DO – OBGYN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Clariss</a:t>
                      </a:r>
                      <a:r>
                        <a:rPr lang="en-US" baseline="0" dirty="0" smtClean="0"/>
                        <a:t>a Angeloff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1614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Lori Langdon, DO – Pediatrics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Kerry Prodorutti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8518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Ashraf Mikhail,</a:t>
                      </a:r>
                      <a:r>
                        <a:rPr lang="en-US" baseline="0" dirty="0" smtClean="0"/>
                        <a:t> MD – Psychiatry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Robin</a:t>
                      </a:r>
                      <a:r>
                        <a:rPr lang="en-US" baseline="0" dirty="0" smtClean="0"/>
                        <a:t> King-Thiele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462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David Tolentino, DO – PM&amp;R and Neurology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751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Robert</a:t>
                      </a:r>
                      <a:r>
                        <a:rPr lang="en-US" baseline="0" dirty="0" smtClean="0"/>
                        <a:t> Larson, MD – Radiology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Tydal Jackson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6315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Amanda</a:t>
                      </a:r>
                      <a:r>
                        <a:rPr lang="en-US" baseline="0" dirty="0" smtClean="0"/>
                        <a:t> Baright, DO &amp; Craig Fowler, MD – Surgical Specialties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Ashley Valley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2682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Main Room Traffic Control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Allie</a:t>
                      </a:r>
                      <a:r>
                        <a:rPr lang="en-US" baseline="0" dirty="0" smtClean="0"/>
                        <a:t> Schofield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6099454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2628899" y="5334630"/>
            <a:ext cx="693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Reminder: If you plan to apply to </a:t>
            </a:r>
            <a:r>
              <a:rPr lang="en-US" dirty="0" smtClean="0">
                <a:solidFill>
                  <a:schemeClr val="bg1"/>
                </a:solidFill>
              </a:rPr>
              <a:t>Emergency Medicine, Family </a:t>
            </a:r>
            <a:r>
              <a:rPr lang="en-US" dirty="0">
                <a:solidFill>
                  <a:schemeClr val="bg1"/>
                </a:solidFill>
              </a:rPr>
              <a:t>Medicine or Pathology, please join your parallel plan’s advising session.</a:t>
            </a:r>
          </a:p>
        </p:txBody>
      </p:sp>
    </p:spTree>
    <p:extLst>
      <p:ext uri="{BB962C8B-B14F-4D97-AF65-F5344CB8AC3E}">
        <p14:creationId xmlns:p14="http://schemas.microsoft.com/office/powerpoint/2010/main" val="380390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353</TotalTime>
  <Words>1053</Words>
  <Application>Microsoft Office PowerPoint</Application>
  <PresentationFormat>Widescreen</PresentationFormat>
  <Paragraphs>199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12:00pm Session – Panel Discussion A -</vt:lpstr>
      <vt:lpstr>12:00pm Session – Panel Discussion A</vt:lpstr>
      <vt:lpstr>12:00pm Session – Panel Discussion A</vt:lpstr>
      <vt:lpstr>12:00pm Session – Panel Discussion B</vt:lpstr>
      <vt:lpstr>1:30pm – Clinical Chair Advising Session</vt:lpstr>
      <vt:lpstr>1:30pm – Clinical Chair Advising Session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Trembly, Lynsey N</dc:creator>
  <cp:lastModifiedBy>Schofield, Allie T</cp:lastModifiedBy>
  <cp:revision>18</cp:revision>
  <dcterms:created xsi:type="dcterms:W3CDTF">2024-03-19T13:31:00Z</dcterms:created>
  <dcterms:modified xsi:type="dcterms:W3CDTF">2025-04-02T12:24:46Z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2023-03-21T00:00:00Z</vt:filetime>
  </property>
  <property fmtid="{D5CDD505-2E9C-101B-9397-08002B2CF9AE}" pid="3" name="LastSaved">
    <vt:filetime>2024-03-19T00:00:00Z</vt:filetime>
  </property>
</Properties>
</file>