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74" r:id="rId5"/>
    <p:sldId id="275" r:id="rId6"/>
    <p:sldId id="276" r:id="rId7"/>
    <p:sldId id="277" r:id="rId8"/>
    <p:sldId id="278" r:id="rId9"/>
    <p:sldId id="269" r:id="rId1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067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2994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8742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2960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9853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1191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EC7C3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EC7C3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EC7C3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176771"/>
            <a:ext cx="12192000" cy="681355"/>
          </a:xfrm>
          <a:custGeom>
            <a:avLst/>
            <a:gdLst/>
            <a:ahLst/>
            <a:cxnLst/>
            <a:rect l="l" t="t" r="r" b="b"/>
            <a:pathLst>
              <a:path w="12192000" h="681354">
                <a:moveTo>
                  <a:pt x="0" y="681227"/>
                </a:moveTo>
                <a:lnTo>
                  <a:pt x="12192000" y="681227"/>
                </a:lnTo>
                <a:lnTo>
                  <a:pt x="12192000" y="0"/>
                </a:lnTo>
                <a:lnTo>
                  <a:pt x="0" y="0"/>
                </a:lnTo>
                <a:lnTo>
                  <a:pt x="0" y="68122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4873" y="6286498"/>
            <a:ext cx="4485132" cy="455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177280"/>
          </a:xfrm>
          <a:custGeom>
            <a:avLst/>
            <a:gdLst/>
            <a:ahLst/>
            <a:cxnLst/>
            <a:rect l="l" t="t" r="r" b="b"/>
            <a:pathLst>
              <a:path w="12192000" h="6177280">
                <a:moveTo>
                  <a:pt x="0" y="6176772"/>
                </a:moveTo>
                <a:lnTo>
                  <a:pt x="12192000" y="6176772"/>
                </a:lnTo>
                <a:lnTo>
                  <a:pt x="12192000" y="0"/>
                </a:lnTo>
                <a:lnTo>
                  <a:pt x="0" y="0"/>
                </a:lnTo>
                <a:lnTo>
                  <a:pt x="0" y="6176772"/>
                </a:lnTo>
                <a:close/>
              </a:path>
            </a:pathLst>
          </a:custGeom>
          <a:solidFill>
            <a:srgbClr val="3742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176771"/>
            <a:ext cx="12192000" cy="681355"/>
          </a:xfrm>
          <a:custGeom>
            <a:avLst/>
            <a:gdLst/>
            <a:ahLst/>
            <a:cxnLst/>
            <a:rect l="l" t="t" r="r" b="b"/>
            <a:pathLst>
              <a:path w="12192000" h="681354">
                <a:moveTo>
                  <a:pt x="0" y="681227"/>
                </a:moveTo>
                <a:lnTo>
                  <a:pt x="12192000" y="681227"/>
                </a:lnTo>
                <a:lnTo>
                  <a:pt x="12192000" y="0"/>
                </a:lnTo>
                <a:lnTo>
                  <a:pt x="0" y="0"/>
                </a:lnTo>
                <a:lnTo>
                  <a:pt x="0" y="681227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34873" y="6286498"/>
            <a:ext cx="4485132" cy="455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6176771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28575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727" y="104780"/>
            <a:ext cx="11988545" cy="773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 u="heavy">
                <a:solidFill>
                  <a:srgbClr val="EC7C3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4418" y="1290764"/>
            <a:ext cx="10583163" cy="4735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mpbell-edu.zoom.us/j/94278291000?pwd=Jt8WJSDEJmKVDnWcft2FN9xzSp5DcD.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mcusercontent.com/ce77b04d21daf1d40d7adfd05/images/8c6e7843-6541-c96d-cee0-383215070c3c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1881" y="457200"/>
            <a:ext cx="9264015" cy="1426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6155"/>
              </a:lnSpc>
              <a:tabLst>
                <a:tab pos="3030220" algn="l"/>
              </a:tabLst>
            </a:pP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Campbell	University</a:t>
            </a:r>
            <a:endParaRPr sz="5400" dirty="0">
              <a:latin typeface="Times New Roman"/>
              <a:cs typeface="Times New Roman"/>
            </a:endParaRPr>
          </a:p>
          <a:p>
            <a:pPr algn="ctr">
              <a:lnSpc>
                <a:spcPts val="6130"/>
              </a:lnSpc>
            </a:pP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School of Ost</a:t>
            </a:r>
            <a:r>
              <a:rPr sz="54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e</a:t>
            </a: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opathic Medi</a:t>
            </a:r>
            <a:r>
              <a:rPr sz="54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c</a:t>
            </a: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ine</a:t>
            </a:r>
            <a:endParaRPr sz="5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8608" y="2209800"/>
            <a:ext cx="8530560" cy="27347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6295"/>
              </a:lnSpc>
              <a:tabLst>
                <a:tab pos="3142615" algn="l"/>
              </a:tabLst>
            </a:pPr>
            <a:r>
              <a:rPr sz="5400" b="1" dirty="0">
                <a:solidFill>
                  <a:srgbClr val="EC7C30"/>
                </a:solidFill>
                <a:latin typeface="Times New Roman"/>
                <a:cs typeface="Times New Roman"/>
              </a:rPr>
              <a:t>Residency	Fair</a:t>
            </a:r>
            <a:r>
              <a:rPr sz="5400" b="1" spc="-9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54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202</a:t>
            </a:r>
            <a:r>
              <a:rPr lang="en-US" sz="54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5</a:t>
            </a:r>
            <a:endParaRPr sz="5400" dirty="0">
              <a:latin typeface="Times New Roman"/>
              <a:cs typeface="Times New Roman"/>
            </a:endParaRPr>
          </a:p>
          <a:p>
            <a:pPr marL="1365250" marR="1357630" algn="ctr">
              <a:lnSpc>
                <a:spcPct val="90700"/>
              </a:lnSpc>
              <a:spcBef>
                <a:spcPts val="215"/>
              </a:spcBef>
            </a:pPr>
            <a:r>
              <a:rPr sz="3600" b="1" dirty="0">
                <a:solidFill>
                  <a:srgbClr val="EC7C30"/>
                </a:solidFill>
                <a:latin typeface="Times New Roman"/>
                <a:cs typeface="Times New Roman"/>
              </a:rPr>
              <a:t>Hosted on Zoom </a:t>
            </a:r>
            <a:r>
              <a:rPr lang="en-US" sz="3200" b="1" spc="-25" dirty="0" smtClean="0">
                <a:solidFill>
                  <a:srgbClr val="EC7C30"/>
                </a:solidFill>
                <a:latin typeface="Times New Roman"/>
                <a:cs typeface="Times New Roman"/>
              </a:rPr>
              <a:t>April </a:t>
            </a:r>
            <a:r>
              <a:rPr lang="en-US" sz="3200" b="1" spc="-25" dirty="0" smtClean="0">
                <a:solidFill>
                  <a:srgbClr val="EC7C30"/>
                </a:solidFill>
                <a:latin typeface="Times New Roman"/>
                <a:cs typeface="Times New Roman"/>
              </a:rPr>
              <a:t>4, 2025</a:t>
            </a:r>
            <a:endParaRPr lang="en-US" sz="3200" b="1" spc="-25" dirty="0" smtClean="0">
              <a:solidFill>
                <a:srgbClr val="EC7C30"/>
              </a:solidFill>
              <a:latin typeface="Times New Roman"/>
              <a:cs typeface="Times New Roman"/>
            </a:endParaRPr>
          </a:p>
          <a:p>
            <a:pPr marL="1365250" marR="1357630" algn="ctr">
              <a:lnSpc>
                <a:spcPct val="90700"/>
              </a:lnSpc>
              <a:spcBef>
                <a:spcPts val="215"/>
              </a:spcBef>
            </a:pPr>
            <a:r>
              <a:rPr sz="3200" b="1" spc="-190" dirty="0" smtClean="0">
                <a:solidFill>
                  <a:srgbClr val="EC7C30"/>
                </a:solidFill>
                <a:latin typeface="Times New Roman"/>
                <a:cs typeface="Times New Roman"/>
              </a:rPr>
              <a:t>1</a:t>
            </a:r>
            <a:r>
              <a:rPr sz="3200" b="1" spc="-20" dirty="0" smtClean="0">
                <a:solidFill>
                  <a:srgbClr val="EC7C30"/>
                </a:solidFill>
                <a:latin typeface="Times New Roman"/>
                <a:cs typeface="Times New Roman"/>
              </a:rPr>
              <a:t>1:00am</a:t>
            </a:r>
            <a:r>
              <a:rPr sz="3200" b="1" spc="-10" dirty="0" smtClean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–</a:t>
            </a:r>
            <a:r>
              <a:rPr sz="3200" b="1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3200" b="1" spc="-20" dirty="0">
                <a:solidFill>
                  <a:srgbClr val="EC7C30"/>
                </a:solidFill>
                <a:latin typeface="Times New Roman"/>
                <a:cs typeface="Times New Roman"/>
              </a:rPr>
              <a:t>2:30pm</a:t>
            </a:r>
            <a:endParaRPr sz="3200" dirty="0">
              <a:latin typeface="Times New Roman"/>
              <a:cs typeface="Times New Roman"/>
            </a:endParaRPr>
          </a:p>
          <a:p>
            <a:pPr marL="15875" algn="ctr">
              <a:lnSpc>
                <a:spcPts val="4780"/>
              </a:lnSpc>
              <a:spcBef>
                <a:spcPts val="2395"/>
              </a:spcBef>
            </a:pPr>
            <a:r>
              <a:rPr lang="en-US" sz="4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Program and Panel Information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5777" y="152400"/>
            <a:ext cx="642620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60"/>
              </a:lnSpc>
              <a:tabLst>
                <a:tab pos="2573020" algn="l"/>
                <a:tab pos="5263515" algn="l"/>
              </a:tabLst>
            </a:pP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Residency	Fair</a:t>
            </a:r>
            <a:r>
              <a:rPr sz="4400" b="1" spc="-8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Zoom	Link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727" y="1676400"/>
            <a:ext cx="11036300" cy="27469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8290" algn="ctr">
              <a:lnSpc>
                <a:spcPct val="100000"/>
              </a:lnSpc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Pleas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log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nt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ollow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ng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oom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 link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esidenc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8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air</a:t>
            </a:r>
            <a:r>
              <a:rPr sz="2800" b="1" dirty="0" smtClean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lang="en-US" sz="2800" b="1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L="288290" algn="ctr">
              <a:lnSpc>
                <a:spcPct val="100000"/>
              </a:lnSpc>
            </a:pPr>
            <a:endParaRPr sz="2800" dirty="0">
              <a:latin typeface="Calibri"/>
              <a:cs typeface="Calibri"/>
            </a:endParaRPr>
          </a:p>
          <a:p>
            <a:r>
              <a:rPr lang="en-US" b="1" dirty="0">
                <a:solidFill>
                  <a:schemeClr val="bg1"/>
                </a:solidFill>
              </a:rPr>
              <a:t>Join Zoom Meeting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u="sng" dirty="0">
                <a:hlinkClick r:id="rId3"/>
              </a:rPr>
              <a:t>https://campbell-edu.zoom.us/j/94278291000?pwd=Jt8WJSDEJmKVDnWcft2FN9xzSp5DcD.1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>
                <a:solidFill>
                  <a:schemeClr val="bg1"/>
                </a:solidFill>
              </a:rPr>
              <a:t>Meeting ID: 942 7829 1000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Passcode: 935900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 dirty="0" smtClean="0">
              <a:latin typeface="Times New Roman"/>
              <a:cs typeface="Times New Roman"/>
            </a:endParaRPr>
          </a:p>
          <a:p>
            <a:pPr marL="290195" algn="ctr">
              <a:lnSpc>
                <a:spcPts val="2050"/>
              </a:lnSpc>
            </a:pPr>
            <a:endParaRPr lang="en-US" sz="1800" b="1" spc="-10" dirty="0" smtClean="0">
              <a:solidFill>
                <a:srgbClr val="FFC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4567" y="64444"/>
            <a:ext cx="815276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60"/>
              </a:lnSpc>
              <a:tabLst>
                <a:tab pos="2573020" algn="l"/>
                <a:tab pos="5996940" algn="l"/>
              </a:tabLst>
            </a:pP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Residency	Fair</a:t>
            </a:r>
            <a:r>
              <a:rPr sz="4400" b="1" spc="-85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P</a:t>
            </a:r>
            <a:r>
              <a:rPr sz="4400" b="1" spc="-85" dirty="0">
                <a:solidFill>
                  <a:srgbClr val="EC7C30"/>
                </a:solidFill>
                <a:latin typeface="Times New Roman"/>
                <a:cs typeface="Times New Roman"/>
              </a:rPr>
              <a:t>r</a:t>
            </a:r>
            <a:r>
              <a:rPr sz="4400" b="1" dirty="0">
                <a:solidFill>
                  <a:srgbClr val="EC7C30"/>
                </a:solidFill>
                <a:latin typeface="Times New Roman"/>
                <a:cs typeface="Times New Roman"/>
              </a:rPr>
              <a:t>ogram	Schedule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74005" y="804227"/>
            <a:ext cx="6960234" cy="50626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72515" algn="ctr">
              <a:lnSpc>
                <a:spcPct val="100000"/>
              </a:lnSpc>
              <a:spcBef>
                <a:spcPts val="2160"/>
              </a:spcBef>
            </a:pPr>
            <a:endParaRPr lang="en-US" sz="2400" b="1" spc="-5" dirty="0" smtClean="0">
              <a:solidFill>
                <a:srgbClr val="EC7C30"/>
              </a:solidFill>
              <a:latin typeface="Calibri"/>
              <a:cs typeface="Calibri"/>
            </a:endParaRPr>
          </a:p>
          <a:p>
            <a:pPr marL="1072515" algn="ctr">
              <a:lnSpc>
                <a:spcPct val="100000"/>
              </a:lnSpc>
              <a:spcBef>
                <a:spcPts val="2160"/>
              </a:spcBef>
            </a:pPr>
            <a:r>
              <a:rPr sz="2400" b="1" spc="-5" dirty="0" smtClean="0">
                <a:solidFill>
                  <a:srgbClr val="EC7C30"/>
                </a:solidFill>
                <a:latin typeface="Calibri"/>
                <a:cs typeface="Calibri"/>
              </a:rPr>
              <a:t>Prio</a:t>
            </a:r>
            <a:r>
              <a:rPr sz="2400" b="1" dirty="0" smtClean="0">
                <a:solidFill>
                  <a:srgbClr val="EC7C30"/>
                </a:solidFill>
                <a:latin typeface="Calibri"/>
                <a:cs typeface="Calibri"/>
              </a:rPr>
              <a:t>r</a:t>
            </a:r>
            <a:r>
              <a:rPr sz="2400" b="1" spc="-15" dirty="0" smtClean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spc="-35" dirty="0">
                <a:solidFill>
                  <a:srgbClr val="EC7C30"/>
                </a:solidFill>
                <a:latin typeface="Calibri"/>
                <a:cs typeface="Calibri"/>
              </a:rPr>
              <a:t>t</a:t>
            </a:r>
            <a:r>
              <a:rPr sz="2400" b="1" spc="-15" dirty="0">
                <a:solidFill>
                  <a:srgbClr val="EC7C30"/>
                </a:solidFill>
                <a:latin typeface="Calibri"/>
                <a:cs typeface="Calibri"/>
              </a:rPr>
              <a:t>o</a:t>
            </a:r>
            <a:r>
              <a:rPr sz="2400" b="1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lang="en-US" sz="2400" b="1" dirty="0" smtClean="0">
                <a:solidFill>
                  <a:srgbClr val="EC7C30"/>
                </a:solidFill>
                <a:latin typeface="Calibri"/>
                <a:cs typeface="Calibri"/>
              </a:rPr>
              <a:t>April </a:t>
            </a:r>
            <a:r>
              <a:rPr lang="en-US" sz="2400" b="1" dirty="0" smtClean="0">
                <a:solidFill>
                  <a:srgbClr val="EC7C30"/>
                </a:solidFill>
                <a:latin typeface="Calibri"/>
                <a:cs typeface="Calibri"/>
              </a:rPr>
              <a:t>4th</a:t>
            </a:r>
            <a:endParaRPr sz="2400" baseline="24305" dirty="0">
              <a:latin typeface="Calibri"/>
              <a:cs typeface="Calibri"/>
            </a:endParaRPr>
          </a:p>
          <a:p>
            <a:pPr marL="1222375" marR="142875" indent="-635" algn="ctr">
              <a:lnSpc>
                <a:spcPct val="100000"/>
              </a:lnSpc>
              <a:spcBef>
                <a:spcPts val="70"/>
              </a:spcBef>
            </a:pP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Stu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ents</a:t>
            </a:r>
            <a:r>
              <a:rPr sz="2000" spc="-6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40" dirty="0">
                <a:solidFill>
                  <a:srgbClr val="F1F1F1"/>
                </a:solidFill>
                <a:latin typeface="Times New Roman"/>
                <a:cs typeface="Times New Roman"/>
              </a:rPr>
              <a:t>V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iew</a:t>
            </a:r>
            <a:r>
              <a:rPr sz="2000" spc="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ency Inf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o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rmat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on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Onli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n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 (Provided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by</a:t>
            </a:r>
            <a:r>
              <a:rPr sz="200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ency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Fair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H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os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p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ital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Represent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t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ves)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2367915" marR="1286510" algn="ctr">
              <a:lnSpc>
                <a:spcPct val="100600"/>
              </a:lnSpc>
              <a:spcBef>
                <a:spcPts val="1435"/>
              </a:spcBef>
            </a:pPr>
            <a:r>
              <a:rPr sz="2400" b="1" spc="-10" dirty="0" smtClean="0">
                <a:solidFill>
                  <a:srgbClr val="EC7C30"/>
                </a:solidFill>
                <a:latin typeface="Calibri"/>
                <a:cs typeface="Calibri"/>
              </a:rPr>
              <a:t>Frid</a:t>
            </a:r>
            <a:r>
              <a:rPr sz="2400" b="1" spc="-60" dirty="0" smtClean="0">
                <a:solidFill>
                  <a:srgbClr val="EC7C30"/>
                </a:solidFill>
                <a:latin typeface="Calibri"/>
                <a:cs typeface="Calibri"/>
              </a:rPr>
              <a:t>a</a:t>
            </a:r>
            <a:r>
              <a:rPr sz="2400" b="1" spc="-165" dirty="0" smtClean="0">
                <a:solidFill>
                  <a:srgbClr val="EC7C30"/>
                </a:solidFill>
                <a:latin typeface="Calibri"/>
                <a:cs typeface="Calibri"/>
              </a:rPr>
              <a:t>y</a:t>
            </a:r>
            <a:r>
              <a:rPr lang="en-US" sz="2400" b="1" spc="-10" dirty="0" smtClean="0">
                <a:solidFill>
                  <a:srgbClr val="EC7C30"/>
                </a:solidFill>
                <a:latin typeface="Calibri"/>
                <a:cs typeface="Calibri"/>
              </a:rPr>
              <a:t>, April </a:t>
            </a:r>
            <a:r>
              <a:rPr lang="en-US" sz="2400" b="1" spc="-10" dirty="0" smtClean="0">
                <a:solidFill>
                  <a:srgbClr val="EC7C30"/>
                </a:solidFill>
                <a:latin typeface="Calibri"/>
                <a:cs typeface="Calibri"/>
              </a:rPr>
              <a:t>4</a:t>
            </a:r>
            <a:r>
              <a:rPr lang="en-US" sz="2400" b="1" spc="-10" baseline="30000" dirty="0" smtClean="0">
                <a:solidFill>
                  <a:srgbClr val="EC7C30"/>
                </a:solidFill>
                <a:latin typeface="Calibri"/>
                <a:cs typeface="Calibri"/>
              </a:rPr>
              <a:t>th</a:t>
            </a:r>
            <a:r>
              <a:rPr lang="en-US" sz="2400" b="1" spc="-10" dirty="0" smtClean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dirty="0" smtClean="0">
                <a:solidFill>
                  <a:srgbClr val="EC7C30"/>
                </a:solidFill>
                <a:latin typeface="Calibri"/>
                <a:cs typeface="Calibri"/>
              </a:rPr>
              <a:t>A</a:t>
            </a:r>
            <a:r>
              <a:rPr sz="2400" b="1" spc="-25" dirty="0" smtClean="0">
                <a:solidFill>
                  <a:srgbClr val="EC7C30"/>
                </a:solidFill>
                <a:latin typeface="Calibri"/>
                <a:cs typeface="Calibri"/>
              </a:rPr>
              <a:t>g</a:t>
            </a:r>
            <a:r>
              <a:rPr sz="2400" b="1" spc="-20" dirty="0" smtClean="0">
                <a:solidFill>
                  <a:srgbClr val="EC7C30"/>
                </a:solidFill>
                <a:latin typeface="Calibri"/>
                <a:cs typeface="Calibri"/>
              </a:rPr>
              <a:t>enda</a:t>
            </a:r>
            <a:r>
              <a:rPr sz="2400" b="1" spc="-15" dirty="0" smtClean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EC7C30"/>
                </a:solidFill>
                <a:latin typeface="Calibri"/>
                <a:cs typeface="Calibri"/>
              </a:rPr>
              <a:t>11:00</a:t>
            </a:r>
            <a:r>
              <a:rPr sz="2400" b="1" spc="-3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EC7C30"/>
                </a:solidFill>
                <a:latin typeface="Calibri"/>
                <a:cs typeface="Calibri"/>
              </a:rPr>
              <a:t>a.m.</a:t>
            </a:r>
            <a:r>
              <a:rPr sz="2400" b="1" spc="-2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EC7C30"/>
                </a:solidFill>
                <a:latin typeface="Calibri"/>
                <a:cs typeface="Calibri"/>
              </a:rPr>
              <a:t>- </a:t>
            </a:r>
            <a:r>
              <a:rPr sz="2400" b="1" spc="-15" dirty="0">
                <a:solidFill>
                  <a:srgbClr val="EC7C30"/>
                </a:solidFill>
                <a:latin typeface="Calibri"/>
                <a:cs typeface="Calibri"/>
              </a:rPr>
              <a:t>1:30</a:t>
            </a:r>
            <a:r>
              <a:rPr sz="2400" b="1" spc="-20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EC7C30"/>
                </a:solidFill>
                <a:latin typeface="Calibri"/>
                <a:cs typeface="Calibri"/>
              </a:rPr>
              <a:t>p.m.</a:t>
            </a:r>
            <a:endParaRPr sz="2400" dirty="0">
              <a:latin typeface="Calibri"/>
              <a:cs typeface="Calibri"/>
            </a:endParaRPr>
          </a:p>
          <a:p>
            <a:pPr marL="1085215" marR="5080" algn="ctr">
              <a:lnSpc>
                <a:spcPts val="2450"/>
              </a:lnSpc>
              <a:spcBef>
                <a:spcPts val="60"/>
              </a:spcBef>
            </a:pP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11:00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a.m.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-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12:00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p.m.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1F1F1"/>
                </a:solidFill>
                <a:latin typeface="Calibri"/>
                <a:cs typeface="Calibri"/>
              </a:rPr>
              <a:t>-</a:t>
            </a:r>
            <a:r>
              <a:rPr sz="2000" b="1" spc="-5" dirty="0">
                <a:solidFill>
                  <a:srgbClr val="F1F1F1"/>
                </a:solidFill>
                <a:latin typeface="Calibri"/>
                <a:cs typeface="Calibri"/>
              </a:rPr>
              <a:t> </a:t>
            </a:r>
            <a:r>
              <a:rPr sz="2000" spc="-140" dirty="0">
                <a:solidFill>
                  <a:srgbClr val="F1F1F1"/>
                </a:solidFill>
                <a:latin typeface="Times New Roman"/>
                <a:cs typeface="Times New Roman"/>
              </a:rPr>
              <a:t>V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irt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u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al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Exhi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b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itor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Boo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t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h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Session with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Hospital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Repre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s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entat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ves</a:t>
            </a:r>
            <a:endParaRPr sz="2000" dirty="0">
              <a:latin typeface="Times New Roman"/>
              <a:cs typeface="Times New Roman"/>
            </a:endParaRPr>
          </a:p>
          <a:p>
            <a:pPr marL="1072515" algn="ctr">
              <a:lnSpc>
                <a:spcPts val="2265"/>
              </a:lnSpc>
            </a:pP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12:00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p.m.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-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1:30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</a:t>
            </a:r>
            <a:r>
              <a:rPr sz="2000" b="1" spc="-25" dirty="0">
                <a:solidFill>
                  <a:srgbClr val="EC7C30"/>
                </a:solidFill>
                <a:latin typeface="Calibri"/>
                <a:cs typeface="Calibri"/>
              </a:rPr>
              <a:t>m</a:t>
            </a:r>
            <a:r>
              <a:rPr sz="2000" b="1" spc="-5" dirty="0">
                <a:solidFill>
                  <a:srgbClr val="EC7C30"/>
                </a:solidFill>
                <a:latin typeface="Times New Roman"/>
                <a:cs typeface="Times New Roman"/>
              </a:rPr>
              <a:t>.</a:t>
            </a:r>
            <a:r>
              <a:rPr sz="2000" b="1" dirty="0">
                <a:solidFill>
                  <a:srgbClr val="EC7C3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-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Live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Panel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iscus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s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o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n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feat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u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ring</a:t>
            </a:r>
            <a:endParaRPr sz="2000" dirty="0">
              <a:latin typeface="Times New Roman"/>
              <a:cs typeface="Times New Roman"/>
            </a:endParaRPr>
          </a:p>
          <a:p>
            <a:pPr marL="1191260" marR="112395" algn="ctr">
              <a:lnSpc>
                <a:spcPct val="100000"/>
              </a:lnSpc>
              <a:spcBef>
                <a:spcPts val="45"/>
              </a:spcBef>
            </a:pP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ency Leadershi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p,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Facult</a:t>
            </a:r>
            <a:r>
              <a:rPr sz="2000" spc="-140" dirty="0">
                <a:solidFill>
                  <a:srgbClr val="F1F1F1"/>
                </a:solidFill>
                <a:latin typeface="Times New Roman"/>
                <a:cs typeface="Times New Roman"/>
              </a:rPr>
              <a:t>y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,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Resi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d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ents,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and</a:t>
            </a:r>
            <a:r>
              <a:rPr sz="200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Hosp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tal Admin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st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r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at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on</a:t>
            </a:r>
            <a:endParaRPr sz="2000" dirty="0">
              <a:latin typeface="Times New Roman"/>
              <a:cs typeface="Times New Roman"/>
            </a:endParaRPr>
          </a:p>
          <a:p>
            <a:pPr marL="1071245" algn="ctr">
              <a:lnSpc>
                <a:spcPts val="2350"/>
              </a:lnSpc>
            </a:pP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1:30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p.m.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-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2:30</a:t>
            </a:r>
            <a:r>
              <a:rPr sz="2000" b="1" spc="-5" dirty="0">
                <a:solidFill>
                  <a:srgbClr val="EC7C3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C7C30"/>
                </a:solidFill>
                <a:latin typeface="Calibri"/>
                <a:cs typeface="Calibri"/>
              </a:rPr>
              <a:t>p.</a:t>
            </a:r>
            <a:r>
              <a:rPr sz="2000" b="1" spc="-25" dirty="0">
                <a:solidFill>
                  <a:srgbClr val="EC7C30"/>
                </a:solidFill>
                <a:latin typeface="Calibri"/>
                <a:cs typeface="Calibri"/>
              </a:rPr>
              <a:t>m</a:t>
            </a:r>
            <a:r>
              <a:rPr sz="2000" b="1" spc="-5" dirty="0">
                <a:solidFill>
                  <a:srgbClr val="F1F1F1"/>
                </a:solidFill>
                <a:latin typeface="Times New Roman"/>
                <a:cs typeface="Times New Roman"/>
              </a:rPr>
              <a:t>.</a:t>
            </a:r>
            <a:r>
              <a:rPr sz="2000" b="1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-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Live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Specialty</a:t>
            </a:r>
            <a:r>
              <a:rPr sz="2000" spc="-13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Advisi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n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g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Sess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i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ons</a:t>
            </a:r>
            <a:endParaRPr sz="2000" dirty="0">
              <a:latin typeface="Times New Roman"/>
              <a:cs typeface="Times New Roman"/>
            </a:endParaRPr>
          </a:p>
          <a:p>
            <a:pPr marL="1072515" algn="ctr">
              <a:lnSpc>
                <a:spcPct val="100000"/>
              </a:lnSpc>
              <a:spcBef>
                <a:spcPts val="45"/>
              </a:spcBef>
            </a:pP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with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CU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S</a:t>
            </a:r>
            <a:r>
              <a:rPr sz="2000" spc="-20" dirty="0">
                <a:solidFill>
                  <a:srgbClr val="F1F1F1"/>
                </a:solidFill>
                <a:latin typeface="Times New Roman"/>
                <a:cs typeface="Times New Roman"/>
              </a:rPr>
              <a:t>OM</a:t>
            </a:r>
            <a:r>
              <a:rPr sz="2000" spc="2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Cli</a:t>
            </a:r>
            <a:r>
              <a:rPr sz="2000" spc="-5" dirty="0">
                <a:solidFill>
                  <a:srgbClr val="F1F1F1"/>
                </a:solidFill>
                <a:latin typeface="Times New Roman"/>
                <a:cs typeface="Times New Roman"/>
              </a:rPr>
              <a:t>n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ical</a:t>
            </a:r>
            <a:r>
              <a:rPr sz="2000" spc="-2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Chairs</a:t>
            </a:r>
            <a:r>
              <a:rPr sz="2000" spc="-15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1F1F1"/>
                </a:solidFill>
                <a:latin typeface="Times New Roman"/>
                <a:cs typeface="Times New Roman"/>
              </a:rPr>
              <a:t>and</a:t>
            </a:r>
            <a:r>
              <a:rPr sz="2000" dirty="0">
                <a:solidFill>
                  <a:srgbClr val="F1F1F1"/>
                </a:solidFill>
                <a:latin typeface="Times New Roman"/>
                <a:cs typeface="Times New Roman"/>
              </a:rPr>
              <a:t> </a:t>
            </a:r>
            <a:r>
              <a:rPr sz="2000" spc="-10" dirty="0" smtClean="0">
                <a:solidFill>
                  <a:srgbClr val="F1F1F1"/>
                </a:solidFill>
                <a:latin typeface="Times New Roman"/>
                <a:cs typeface="Times New Roman"/>
              </a:rPr>
              <a:t>Students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4" name="Picture 3" descr="https://mcusercontent.com/ce77b04d21daf1d40d7adfd05/images/8c6e7843-6541-c96d-cee0-383215070c3c.jpg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87686"/>
            <a:ext cx="53721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69387" y="228600"/>
            <a:ext cx="8078977" cy="679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60"/>
              </a:lnSpc>
              <a:tabLst>
                <a:tab pos="2573020" algn="l"/>
                <a:tab pos="5263515" algn="l"/>
              </a:tabLst>
            </a:pPr>
            <a:r>
              <a:rPr lang="en-US" sz="44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Residency Fair Hospital Vendors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908273"/>
            <a:ext cx="110363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8290" algn="ctr">
              <a:lnSpc>
                <a:spcPct val="100000"/>
              </a:lnSpc>
            </a:pPr>
            <a:r>
              <a:rPr lang="en-US" sz="2000" b="1" spc="-5" dirty="0" smtClean="0">
                <a:solidFill>
                  <a:srgbClr val="FFFFFF"/>
                </a:solidFill>
                <a:latin typeface="Calibri"/>
                <a:cs typeface="Calibri"/>
              </a:rPr>
              <a:t>Below is a list of all participating hospitals and programs for our Residency Fair.</a:t>
            </a:r>
            <a:endParaRPr lang="en-US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686384"/>
              </p:ext>
            </p:extLst>
          </p:nvPr>
        </p:nvGraphicFramePr>
        <p:xfrm>
          <a:off x="522475" y="1542124"/>
          <a:ext cx="10972800" cy="41575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1527377523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106716215"/>
                    </a:ext>
                  </a:extLst>
                </a:gridCol>
              </a:tblGrid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Participating Program(s)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606659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Cape Fear Valley Medical</a:t>
                      </a:r>
                      <a:r>
                        <a:rPr lang="en-US" sz="1400" baseline="0" dirty="0" smtClean="0"/>
                        <a:t> Center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General</a:t>
                      </a:r>
                      <a:r>
                        <a:rPr lang="en-US" sz="1400" baseline="0" dirty="0" smtClean="0"/>
                        <a:t> Surgery, OBGYN, Psychiatry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830898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Cone 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005705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Conway Medical Center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Medicine, Transitional Year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354911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Harnett 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Medicine, Internal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138321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Hugh</a:t>
                      </a:r>
                      <a:r>
                        <a:rPr lang="en-US" sz="1400" baseline="0" dirty="0" smtClean="0"/>
                        <a:t> Chatham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760406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Novant</a:t>
                      </a:r>
                      <a:r>
                        <a:rPr lang="en-US" sz="1400" dirty="0" smtClean="0"/>
                        <a:t> 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888470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Prisma</a:t>
                      </a:r>
                      <a:r>
                        <a:rPr lang="en-US" sz="1400" dirty="0" smtClean="0"/>
                        <a:t> Health</a:t>
                      </a:r>
                      <a:r>
                        <a:rPr lang="en-US" sz="1400" baseline="0" dirty="0" smtClean="0"/>
                        <a:t> – Greer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Family</a:t>
                      </a:r>
                      <a:r>
                        <a:rPr lang="en-US" sz="1400" baseline="0" dirty="0" smtClean="0"/>
                        <a:t>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175135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Sampson Regional Medical Center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Family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715171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UNC Health Blue Ridge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Internal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632744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UNC Health Southeastern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Emergency</a:t>
                      </a:r>
                      <a:r>
                        <a:rPr lang="en-US" sz="1400" baseline="0" dirty="0" smtClean="0"/>
                        <a:t> Medicine, Internal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133251"/>
                  </a:ext>
                </a:extLst>
              </a:tr>
              <a:tr h="34471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WakeMed</a:t>
                      </a:r>
                      <a:r>
                        <a:rPr lang="en-US" sz="1400" dirty="0" smtClean="0"/>
                        <a:t> Health &amp;</a:t>
                      </a:r>
                      <a:r>
                        <a:rPr lang="en-US" sz="1400" baseline="0" dirty="0" smtClean="0"/>
                        <a:t> Hospitals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Internal Medicine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287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195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371600" y="73485"/>
            <a:ext cx="1178547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6285">
              <a:lnSpc>
                <a:spcPct val="100000"/>
              </a:lnSpc>
            </a:pPr>
            <a:r>
              <a:rPr lang="en-US" sz="3600" u="none" dirty="0"/>
              <a:t>12:</a:t>
            </a:r>
            <a:r>
              <a:rPr lang="en-US" sz="3600" u="none" spc="10" dirty="0"/>
              <a:t>0</a:t>
            </a:r>
            <a:r>
              <a:rPr lang="en-US" sz="3600" u="none" dirty="0"/>
              <a:t>0pm</a:t>
            </a:r>
            <a:r>
              <a:rPr lang="en-US" sz="3600" u="none" spc="-10" dirty="0"/>
              <a:t> </a:t>
            </a:r>
            <a:r>
              <a:rPr lang="en-US" sz="3600" u="none" dirty="0"/>
              <a:t>Session</a:t>
            </a:r>
            <a:r>
              <a:rPr lang="en-US" sz="3600" u="none" spc="10" dirty="0"/>
              <a:t> </a:t>
            </a:r>
            <a:r>
              <a:rPr lang="en-US" sz="3600" u="none" dirty="0"/>
              <a:t>–</a:t>
            </a:r>
            <a:r>
              <a:rPr lang="en-US" sz="3600" u="none" spc="-5" dirty="0"/>
              <a:t> </a:t>
            </a:r>
            <a:r>
              <a:rPr lang="en-US" sz="3600" u="none" dirty="0"/>
              <a:t>Panel</a:t>
            </a:r>
            <a:r>
              <a:rPr lang="en-US" sz="3600" u="none" spc="-15" dirty="0"/>
              <a:t> </a:t>
            </a:r>
            <a:r>
              <a:rPr lang="en-US" sz="3600" u="none" dirty="0"/>
              <a:t>Discussion</a:t>
            </a:r>
            <a:r>
              <a:rPr lang="en-US" sz="3600" u="none" spc="-210" dirty="0"/>
              <a:t> </a:t>
            </a:r>
            <a:r>
              <a:rPr lang="en-US" sz="3600" u="none" dirty="0" smtClean="0"/>
              <a:t>A -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8534400" y="73485"/>
            <a:ext cx="290703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600" b="1" dirty="0">
                <a:solidFill>
                  <a:srgbClr val="EC7C30"/>
                </a:solidFill>
                <a:latin typeface="Times New Roman"/>
                <a:cs typeface="Times New Roman"/>
              </a:rPr>
              <a:t>Non-Surgical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1200" y="650856"/>
            <a:ext cx="19723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28600" y="928864"/>
          <a:ext cx="11785471" cy="5130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64935">
                  <a:extLst>
                    <a:ext uri="{9D8B030D-6E8A-4147-A177-3AD203B41FA5}">
                      <a16:colId xmlns:a16="http://schemas.microsoft.com/office/drawing/2014/main" val="1929115245"/>
                    </a:ext>
                  </a:extLst>
                </a:gridCol>
                <a:gridCol w="2773052">
                  <a:extLst>
                    <a:ext uri="{9D8B030D-6E8A-4147-A177-3AD203B41FA5}">
                      <a16:colId xmlns:a16="http://schemas.microsoft.com/office/drawing/2014/main" val="1109071363"/>
                    </a:ext>
                  </a:extLst>
                </a:gridCol>
                <a:gridCol w="6547484">
                  <a:extLst>
                    <a:ext uri="{9D8B030D-6E8A-4147-A177-3AD203B41FA5}">
                      <a16:colId xmlns:a16="http://schemas.microsoft.com/office/drawing/2014/main" val="3789457108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 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Panel Participants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07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Cape Fear Valley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OBGYN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Victoria Reyna, DO, PGY-1 OBGYN Resident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97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Cape Fear</a:t>
                      </a:r>
                      <a:r>
                        <a:rPr lang="en-US" sz="1200" baseline="0" dirty="0" smtClean="0"/>
                        <a:t> Valley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Psychiatry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Thomas </a:t>
                      </a:r>
                      <a:r>
                        <a:rPr lang="en-US" sz="1200" baseline="0" dirty="0" err="1" smtClean="0"/>
                        <a:t>Bainter</a:t>
                      </a:r>
                      <a:r>
                        <a:rPr lang="en-US" sz="1200" baseline="0" dirty="0" smtClean="0"/>
                        <a:t>, MD, PGY-4 Psychiatry,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Brody Montoya, DO, PGY-3 Psychiatry,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Arielle King, Psychiatry Program Administrator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931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Cone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/>
                        <a:t>Carina Brown, MD, Family Medicine, Associate Program Director</a:t>
                      </a:r>
                    </a:p>
                    <a:p>
                      <a:pPr algn="ctr"/>
                      <a:r>
                        <a:rPr lang="en-US" sz="1200" b="0" baseline="0" dirty="0" smtClean="0"/>
                        <a:t>Alison </a:t>
                      </a:r>
                      <a:r>
                        <a:rPr lang="en-US" sz="1200" b="0" baseline="0" dirty="0" err="1" smtClean="0"/>
                        <a:t>Rumball</a:t>
                      </a:r>
                      <a:r>
                        <a:rPr lang="en-US" sz="1200" b="0" baseline="0" dirty="0" smtClean="0"/>
                        <a:t>, DO, Family Medicine Faculty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/>
                        <a:t>Tony </a:t>
                      </a:r>
                      <a:r>
                        <a:rPr lang="en-US" sz="1200" b="0" baseline="0" dirty="0" err="1" smtClean="0"/>
                        <a:t>Dahbura</a:t>
                      </a:r>
                      <a:r>
                        <a:rPr lang="en-US" sz="1200" b="0" baseline="0" dirty="0" smtClean="0"/>
                        <a:t>, DO, PGY-3 Family Medicine, Chief Resident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/>
                        <a:t>Sarah Spence, DO, PGY-1 Family Medicine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45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Conway Medical Center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Medicine,</a:t>
                      </a:r>
                      <a:r>
                        <a:rPr lang="en-US" sz="1200" baseline="0" dirty="0" smtClean="0"/>
                        <a:t> Transitional Year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Donald Morando, DO, Family Medicine Program Director</a:t>
                      </a:r>
                    </a:p>
                    <a:p>
                      <a:pPr algn="ctr"/>
                      <a:r>
                        <a:rPr lang="en-US" sz="1200" dirty="0" smtClean="0"/>
                        <a:t>Terry</a:t>
                      </a:r>
                      <a:r>
                        <a:rPr lang="en-US" sz="1200" baseline="0" dirty="0" smtClean="0"/>
                        <a:t> Levenson, MD, Transitional Year Program Director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90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Harnett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</a:t>
                      </a:r>
                      <a:r>
                        <a:rPr lang="en-US" sz="1200" baseline="0" dirty="0" smtClean="0"/>
                        <a:t>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Regina Bray Brown, MD, Director of Medical Education</a:t>
                      </a:r>
                      <a:r>
                        <a:rPr lang="en-US" sz="1200" baseline="0" dirty="0" smtClean="0"/>
                        <a:t> 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Program Director, Harnett Health Family Medicine Residency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258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Harnett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Internal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Benjamin Putnam, MD,</a:t>
                      </a:r>
                      <a:r>
                        <a:rPr lang="en-US" sz="1200" baseline="0" dirty="0" smtClean="0"/>
                        <a:t> Associate Program Director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49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Hugh Chatham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Mary Blackburn,</a:t>
                      </a:r>
                      <a:r>
                        <a:rPr lang="en-US" sz="1200" baseline="0" dirty="0" smtClean="0"/>
                        <a:t> RN, MSN, FACHE, Chief Operating Officer and Senior Vice President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Mary-Emma Beres, MD, FAAFP, Medical Director, Primary Care and Program Director, Family Medicine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22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Novant</a:t>
                      </a:r>
                      <a:r>
                        <a:rPr lang="en-US" sz="1200" dirty="0" smtClean="0"/>
                        <a:t>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Cynthia Profera, Program</a:t>
                      </a:r>
                      <a:r>
                        <a:rPr lang="en-US" sz="1200" baseline="0" dirty="0" smtClean="0"/>
                        <a:t> Coordinator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Cecile Robes, DO, FAAFP, Osteopathic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Andrew Brackins, DO, PGY-2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Haley Craig-Kovach, DO, PGY-2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Amaad Choudry, DO, PGY-1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Gerardo Perez, DO, PGY-1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464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1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" y="64536"/>
            <a:ext cx="1198854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6285">
              <a:lnSpc>
                <a:spcPct val="100000"/>
              </a:lnSpc>
            </a:pPr>
            <a:r>
              <a:rPr sz="3600" u="none" dirty="0"/>
              <a:t>12:</a:t>
            </a:r>
            <a:r>
              <a:rPr sz="3600" u="none" spc="10" dirty="0"/>
              <a:t>0</a:t>
            </a:r>
            <a:r>
              <a:rPr sz="3600" u="none" dirty="0"/>
              <a:t>0pm</a:t>
            </a:r>
            <a:r>
              <a:rPr sz="3600" u="none" spc="-10" dirty="0"/>
              <a:t> </a:t>
            </a:r>
            <a:r>
              <a:rPr sz="3600" u="none" dirty="0"/>
              <a:t>Session</a:t>
            </a:r>
            <a:r>
              <a:rPr sz="3600" u="none" spc="10" dirty="0"/>
              <a:t> </a:t>
            </a:r>
            <a:r>
              <a:rPr sz="3600" u="none" dirty="0"/>
              <a:t>–</a:t>
            </a:r>
            <a:r>
              <a:rPr sz="3600" u="none" spc="-5" dirty="0"/>
              <a:t> </a:t>
            </a:r>
            <a:r>
              <a:rPr sz="3600" u="none" dirty="0"/>
              <a:t>Panel</a:t>
            </a:r>
            <a:r>
              <a:rPr sz="3600" u="none" spc="-15" dirty="0"/>
              <a:t> </a:t>
            </a:r>
            <a:r>
              <a:rPr sz="3600" u="none" dirty="0"/>
              <a:t>Discussion</a:t>
            </a:r>
            <a:r>
              <a:rPr sz="3600" u="none" spc="-210" dirty="0"/>
              <a:t> </a:t>
            </a:r>
            <a:r>
              <a:rPr sz="3600" u="none" dirty="0"/>
              <a:t>A</a:t>
            </a:r>
            <a:endParaRPr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4800600" y="481519"/>
            <a:ext cx="474751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Non-Surgical</a:t>
            </a:r>
            <a:r>
              <a:rPr lang="en-US" sz="36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 (cont.)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1200" y="712364"/>
            <a:ext cx="19723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200" y="1058440"/>
          <a:ext cx="11049000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91442">
                  <a:extLst>
                    <a:ext uri="{9D8B030D-6E8A-4147-A177-3AD203B41FA5}">
                      <a16:colId xmlns:a16="http://schemas.microsoft.com/office/drawing/2014/main" val="1929115245"/>
                    </a:ext>
                  </a:extLst>
                </a:gridCol>
                <a:gridCol w="2527549">
                  <a:extLst>
                    <a:ext uri="{9D8B030D-6E8A-4147-A177-3AD203B41FA5}">
                      <a16:colId xmlns:a16="http://schemas.microsoft.com/office/drawing/2014/main" val="1109071363"/>
                    </a:ext>
                  </a:extLst>
                </a:gridCol>
                <a:gridCol w="6030009">
                  <a:extLst>
                    <a:ext uri="{9D8B030D-6E8A-4147-A177-3AD203B41FA5}">
                      <a16:colId xmlns:a16="http://schemas.microsoft.com/office/drawing/2014/main" val="3789457108"/>
                    </a:ext>
                  </a:extLst>
                </a:gridCol>
              </a:tblGrid>
              <a:tr h="3405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 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Panel Participants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07253"/>
                  </a:ext>
                </a:extLst>
              </a:tr>
              <a:tr h="328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Prisma</a:t>
                      </a:r>
                      <a:r>
                        <a:rPr lang="en-US" sz="1200" dirty="0" smtClean="0"/>
                        <a:t> Health – Greer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Meredith Burger, Program Administrator</a:t>
                      </a:r>
                    </a:p>
                    <a:p>
                      <a:pPr algn="ctr"/>
                      <a:r>
                        <a:rPr lang="en-US" sz="1200" dirty="0" smtClean="0"/>
                        <a:t>Lauren</a:t>
                      </a:r>
                      <a:r>
                        <a:rPr lang="en-US" sz="1200" baseline="0" dirty="0" smtClean="0"/>
                        <a:t> Byrd, DO, PGY-3 – Incoming Chief Resident</a:t>
                      </a:r>
                    </a:p>
                    <a:p>
                      <a:pPr algn="ctr"/>
                      <a:r>
                        <a:rPr lang="en-US" sz="1200" dirty="0" smtClean="0"/>
                        <a:t>Seth Patterson, MD, Program Director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97905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Sampson Regional Medical</a:t>
                      </a:r>
                      <a:r>
                        <a:rPr lang="en-US" sz="1200" baseline="0" dirty="0" smtClean="0"/>
                        <a:t> Center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Family</a:t>
                      </a:r>
                      <a:r>
                        <a:rPr lang="en-US" sz="1200" baseline="0" dirty="0" smtClean="0"/>
                        <a:t>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John-Mark Miller, DO, FACOFP, Director of Medical Education &amp; Program Director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Sam </a:t>
                      </a:r>
                      <a:r>
                        <a:rPr lang="en-US" sz="1200" baseline="0" dirty="0" err="1" smtClean="0"/>
                        <a:t>Loescher</a:t>
                      </a:r>
                      <a:r>
                        <a:rPr lang="en-US" sz="1200" baseline="0" dirty="0" smtClean="0"/>
                        <a:t>, DO, Chief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45447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UNC Health Southeastern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Emergency</a:t>
                      </a:r>
                      <a:r>
                        <a:rPr lang="en-US" sz="1200" baseline="0" dirty="0" smtClean="0"/>
                        <a:t>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Brianna Crosby, MD, Program Director</a:t>
                      </a:r>
                    </a:p>
                    <a:p>
                      <a:pPr algn="ctr"/>
                      <a:r>
                        <a:rPr lang="en-US" sz="1200" dirty="0" smtClean="0"/>
                        <a:t>Daniel</a:t>
                      </a:r>
                      <a:r>
                        <a:rPr lang="en-US" sz="1200" baseline="0" dirty="0" smtClean="0"/>
                        <a:t> Schroder, DO, Associate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Karen Tong, DO –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Robert </a:t>
                      </a:r>
                      <a:r>
                        <a:rPr lang="en-US" sz="1200" baseline="0" dirty="0" err="1" smtClean="0"/>
                        <a:t>Knopp</a:t>
                      </a:r>
                      <a:r>
                        <a:rPr lang="en-US" sz="1200" baseline="0" dirty="0" smtClean="0"/>
                        <a:t>, DO –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Maya Pinzon, DO –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Ali Al </a:t>
                      </a:r>
                      <a:r>
                        <a:rPr lang="en-US" sz="1200" baseline="0" dirty="0" err="1" smtClean="0"/>
                        <a:t>Saegh</a:t>
                      </a:r>
                      <a:r>
                        <a:rPr lang="en-US" sz="1200" baseline="0" dirty="0" smtClean="0"/>
                        <a:t>, MD – Chief Resident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258567"/>
                  </a:ext>
                </a:extLst>
              </a:tr>
              <a:tr h="42574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UNC Health Southeastern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Internal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Michelle Collins, Program Coordinator</a:t>
                      </a:r>
                    </a:p>
                    <a:p>
                      <a:pPr algn="ctr"/>
                      <a:r>
                        <a:rPr lang="en-US" sz="1200" dirty="0" smtClean="0"/>
                        <a:t>Rahul Sampath, MD, Program</a:t>
                      </a:r>
                      <a:r>
                        <a:rPr lang="en-US" sz="1200" baseline="0" dirty="0" smtClean="0"/>
                        <a:t>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David Burnette, DO, Associate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Brandon </a:t>
                      </a:r>
                      <a:r>
                        <a:rPr lang="en-US" sz="1200" baseline="0" dirty="0" err="1" smtClean="0"/>
                        <a:t>Karimian</a:t>
                      </a:r>
                      <a:r>
                        <a:rPr lang="en-US" sz="1200" baseline="0" dirty="0" smtClean="0"/>
                        <a:t>, MD – Incoming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Rahul Patel, MD – Incoming Chief Resident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Brittany Fehlbaum, DO, Chief Resident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341166"/>
                  </a:ext>
                </a:extLst>
              </a:tr>
              <a:tr h="5960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WakeMed</a:t>
                      </a:r>
                      <a:r>
                        <a:rPr lang="en-US" sz="1200" dirty="0" smtClean="0"/>
                        <a:t> Health &amp; Hospitals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Internal Medicine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Zack </a:t>
                      </a:r>
                      <a:r>
                        <a:rPr lang="en-US" sz="1200" baseline="0" dirty="0" err="1" smtClean="0"/>
                        <a:t>Kinlaw</a:t>
                      </a:r>
                      <a:r>
                        <a:rPr lang="en-US" sz="1200" baseline="0" dirty="0" smtClean="0"/>
                        <a:t>, MD, Program Director</a:t>
                      </a:r>
                    </a:p>
                    <a:p>
                      <a:pPr algn="ctr"/>
                      <a:r>
                        <a:rPr lang="en-US" sz="1200" baseline="0" dirty="0" err="1" smtClean="0"/>
                        <a:t>Amro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Ilaiwy</a:t>
                      </a:r>
                      <a:r>
                        <a:rPr lang="en-US" sz="1200" baseline="0" dirty="0" smtClean="0"/>
                        <a:t>, MD, Associate Program Director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Jacob Wells, DO, PGY-3, Chief 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485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727" y="104780"/>
            <a:ext cx="1198854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6285">
              <a:lnSpc>
                <a:spcPct val="100000"/>
              </a:lnSpc>
            </a:pPr>
            <a:r>
              <a:rPr sz="4000" u="none" dirty="0"/>
              <a:t>12:</a:t>
            </a:r>
            <a:r>
              <a:rPr sz="4000" u="none" spc="10" dirty="0"/>
              <a:t>0</a:t>
            </a:r>
            <a:r>
              <a:rPr sz="4000" u="none" dirty="0"/>
              <a:t>0pm</a:t>
            </a:r>
            <a:r>
              <a:rPr sz="4000" u="none" spc="-10" dirty="0"/>
              <a:t> </a:t>
            </a:r>
            <a:r>
              <a:rPr sz="4000" u="none" dirty="0"/>
              <a:t>Session</a:t>
            </a:r>
            <a:r>
              <a:rPr sz="4000" u="none" spc="10" dirty="0"/>
              <a:t> </a:t>
            </a:r>
            <a:r>
              <a:rPr sz="4000" u="none" dirty="0">
                <a:latin typeface="Times New Roman"/>
                <a:cs typeface="Times New Roman"/>
              </a:rPr>
              <a:t>–</a:t>
            </a:r>
            <a:r>
              <a:rPr sz="4000" u="none" spc="-5" dirty="0">
                <a:latin typeface="Times New Roman"/>
                <a:cs typeface="Times New Roman"/>
              </a:rPr>
              <a:t> </a:t>
            </a:r>
            <a:r>
              <a:rPr sz="4000" u="none" dirty="0"/>
              <a:t>Panel</a:t>
            </a:r>
            <a:r>
              <a:rPr sz="4000" u="none" spc="-15" dirty="0"/>
              <a:t> </a:t>
            </a:r>
            <a:r>
              <a:rPr sz="4000" u="none" dirty="0"/>
              <a:t>Discussion</a:t>
            </a:r>
            <a:r>
              <a:rPr sz="4000" u="none" spc="-210" dirty="0"/>
              <a:t> </a:t>
            </a:r>
            <a:r>
              <a:rPr lang="en-US" sz="4000" u="none" dirty="0" smtClean="0"/>
              <a:t>B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57600" y="616281"/>
            <a:ext cx="73152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000" b="1" dirty="0" smtClean="0">
                <a:solidFill>
                  <a:srgbClr val="EC7C30"/>
                </a:solidFill>
                <a:latin typeface="Times New Roman"/>
                <a:cs typeface="Times New Roman"/>
              </a:rPr>
              <a:t>Surgery &amp; Surgical Specialties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000" y="796741"/>
            <a:ext cx="19723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45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…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66699" y="1368047"/>
          <a:ext cx="1165860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1">
                  <a:extLst>
                    <a:ext uri="{9D8B030D-6E8A-4147-A177-3AD203B41FA5}">
                      <a16:colId xmlns:a16="http://schemas.microsoft.com/office/drawing/2014/main" val="1929115245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109071363"/>
                    </a:ext>
                  </a:extLst>
                </a:gridCol>
                <a:gridCol w="6362699">
                  <a:extLst>
                    <a:ext uri="{9D8B030D-6E8A-4147-A177-3AD203B41FA5}">
                      <a16:colId xmlns:a16="http://schemas.microsoft.com/office/drawing/2014/main" val="3789457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Hospital 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Program(s)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Panel Participants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07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Cape Fear Valley Medical Center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General</a:t>
                      </a:r>
                      <a:r>
                        <a:rPr lang="en-US" sz="1200" baseline="0" dirty="0" smtClean="0"/>
                        <a:t> Surgery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Kelly</a:t>
                      </a:r>
                      <a:r>
                        <a:rPr lang="en-US" sz="1200" baseline="0" dirty="0" smtClean="0"/>
                        <a:t> Van Fossen, DO, Program Director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97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Tidal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General</a:t>
                      </a:r>
                      <a:r>
                        <a:rPr lang="en-US" sz="1200" baseline="0" dirty="0" smtClean="0"/>
                        <a:t> Surgery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Gopal </a:t>
                      </a:r>
                      <a:r>
                        <a:rPr lang="en-US" sz="1200" dirty="0" err="1" smtClean="0"/>
                        <a:t>Kowdley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MD, Program Director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48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UNC Health Southeastern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Orthopedics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James </a:t>
                      </a:r>
                      <a:r>
                        <a:rPr lang="en-US" sz="1200" dirty="0" err="1" smtClean="0"/>
                        <a:t>Slauterbeck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MD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766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Ophthalmology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Craig Fowler,</a:t>
                      </a:r>
                      <a:r>
                        <a:rPr lang="en-US" sz="1200" baseline="0" dirty="0" smtClean="0"/>
                        <a:t> MD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402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0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9340">
              <a:lnSpc>
                <a:spcPct val="100000"/>
              </a:lnSpc>
            </a:pPr>
            <a:r>
              <a:rPr sz="4400" u="none" spc="-25" dirty="0"/>
              <a:t>1:30pm</a:t>
            </a:r>
            <a:r>
              <a:rPr sz="4400" u="none" spc="5" dirty="0"/>
              <a:t> </a:t>
            </a:r>
            <a:r>
              <a:rPr sz="4400" u="none" spc="-25" dirty="0">
                <a:latin typeface="Times New Roman"/>
                <a:cs typeface="Times New Roman"/>
              </a:rPr>
              <a:t>–</a:t>
            </a:r>
            <a:r>
              <a:rPr sz="4400" u="none" dirty="0">
                <a:latin typeface="Times New Roman"/>
                <a:cs typeface="Times New Roman"/>
              </a:rPr>
              <a:t> </a:t>
            </a:r>
            <a:r>
              <a:rPr sz="4400" u="none" spc="-20" dirty="0"/>
              <a:t>Clinical</a:t>
            </a:r>
            <a:r>
              <a:rPr sz="4400" u="none" spc="-5" dirty="0"/>
              <a:t> </a:t>
            </a:r>
            <a:r>
              <a:rPr sz="4400" u="none" spc="-30" dirty="0"/>
              <a:t>Ch</a:t>
            </a:r>
            <a:r>
              <a:rPr sz="4400" u="none" spc="-15" dirty="0"/>
              <a:t>a</a:t>
            </a:r>
            <a:r>
              <a:rPr sz="4400" u="none" spc="-20" dirty="0"/>
              <a:t>ir</a:t>
            </a:r>
            <a:r>
              <a:rPr sz="4400" u="none" spc="-325" dirty="0"/>
              <a:t> </a:t>
            </a:r>
            <a:r>
              <a:rPr sz="4400" u="none" spc="-25" dirty="0"/>
              <a:t>Advising</a:t>
            </a:r>
            <a:r>
              <a:rPr sz="4400" u="none" spc="10" dirty="0"/>
              <a:t> </a:t>
            </a:r>
            <a:r>
              <a:rPr sz="4400" u="none" spc="-20" dirty="0"/>
              <a:t>Session</a:t>
            </a:r>
            <a:endParaRPr sz="4400">
              <a:latin typeface="Times New Roman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66800" y="1066800"/>
          <a:ext cx="9448800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24600">
                  <a:extLst>
                    <a:ext uri="{9D8B030D-6E8A-4147-A177-3AD203B41FA5}">
                      <a16:colId xmlns:a16="http://schemas.microsoft.com/office/drawing/2014/main" val="183634055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322197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Chair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Assigned</a:t>
                      </a:r>
                      <a:r>
                        <a:rPr lang="en-US" baseline="0" dirty="0" smtClean="0"/>
                        <a:t> Moderator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5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Kaitlin Bowers,</a:t>
                      </a:r>
                      <a:r>
                        <a:rPr lang="en-US" baseline="0" dirty="0" smtClean="0"/>
                        <a:t> DO – Emergency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740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Nicholas Pennings, DO – Family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25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James</a:t>
                      </a:r>
                      <a:r>
                        <a:rPr lang="en-US" baseline="0" dirty="0" smtClean="0"/>
                        <a:t> Cappola, MD – Internal Medicine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Christen Douberly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54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Kelly Holder, DO – OBGYN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Clariss</a:t>
                      </a:r>
                      <a:r>
                        <a:rPr lang="en-US" baseline="0" dirty="0" smtClean="0"/>
                        <a:t>a Angeloff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61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Lori Langdon, DO – Pediatrics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Kerry Prodorutti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51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Ashraf Mikhail,</a:t>
                      </a:r>
                      <a:r>
                        <a:rPr lang="en-US" baseline="0" dirty="0" smtClean="0"/>
                        <a:t> MD – Psychiatry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Robin</a:t>
                      </a:r>
                      <a:r>
                        <a:rPr lang="en-US" baseline="0" dirty="0" smtClean="0"/>
                        <a:t> King-Thiele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62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David Tolentino, DO – PM&amp;R and Neurology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751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Robert</a:t>
                      </a:r>
                      <a:r>
                        <a:rPr lang="en-US" baseline="0" dirty="0" smtClean="0"/>
                        <a:t> Larson, MD – Radiology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Tydal Jackson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315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Amanda</a:t>
                      </a:r>
                      <a:r>
                        <a:rPr lang="en-US" baseline="0" dirty="0" smtClean="0"/>
                        <a:t> Baright, DO &amp; Craig Fowler, MD – Surgical Specialties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Ashley Valley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682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Main Room Traffic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Allie</a:t>
                      </a:r>
                      <a:r>
                        <a:rPr lang="en-US" baseline="0" dirty="0" smtClean="0"/>
                        <a:t> Schofield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09945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628899" y="533463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Reminder: If you plan to apply to </a:t>
            </a:r>
            <a:r>
              <a:rPr lang="en-US" dirty="0" smtClean="0">
                <a:solidFill>
                  <a:schemeClr val="bg1"/>
                </a:solidFill>
              </a:rPr>
              <a:t>Emergency Medicine, Family </a:t>
            </a:r>
            <a:r>
              <a:rPr lang="en-US" dirty="0">
                <a:solidFill>
                  <a:schemeClr val="bg1"/>
                </a:solidFill>
              </a:rPr>
              <a:t>Medicine or Pathology, please join your parallel plan’s advising session.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9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9340">
              <a:lnSpc>
                <a:spcPct val="100000"/>
              </a:lnSpc>
            </a:pPr>
            <a:r>
              <a:rPr sz="4400" u="none" spc="-25" dirty="0"/>
              <a:t>1:30pm</a:t>
            </a:r>
            <a:r>
              <a:rPr sz="4400" u="none" spc="5" dirty="0"/>
              <a:t> </a:t>
            </a:r>
            <a:r>
              <a:rPr sz="4400" u="none" spc="-25" dirty="0">
                <a:latin typeface="Times New Roman"/>
                <a:cs typeface="Times New Roman"/>
              </a:rPr>
              <a:t>–</a:t>
            </a:r>
            <a:r>
              <a:rPr sz="4400" u="none" dirty="0">
                <a:latin typeface="Times New Roman"/>
                <a:cs typeface="Times New Roman"/>
              </a:rPr>
              <a:t> </a:t>
            </a:r>
            <a:r>
              <a:rPr sz="4400" u="none" spc="-20" dirty="0"/>
              <a:t>Clinical</a:t>
            </a:r>
            <a:r>
              <a:rPr sz="4400" u="none" spc="-5" dirty="0"/>
              <a:t> </a:t>
            </a:r>
            <a:r>
              <a:rPr sz="4400" u="none" spc="-30" dirty="0"/>
              <a:t>Ch</a:t>
            </a:r>
            <a:r>
              <a:rPr sz="4400" u="none" spc="-15" dirty="0"/>
              <a:t>a</a:t>
            </a:r>
            <a:r>
              <a:rPr sz="4400" u="none" spc="-20" dirty="0"/>
              <a:t>ir</a:t>
            </a:r>
            <a:r>
              <a:rPr sz="4400" u="none" spc="-325" dirty="0"/>
              <a:t> </a:t>
            </a:r>
            <a:r>
              <a:rPr sz="4400" u="none" spc="-25" dirty="0"/>
              <a:t>Advising</a:t>
            </a:r>
            <a:r>
              <a:rPr sz="4400" u="none" spc="10" dirty="0"/>
              <a:t> </a:t>
            </a:r>
            <a:r>
              <a:rPr sz="4400" u="none" spc="-20" dirty="0"/>
              <a:t>Session</a:t>
            </a:r>
            <a:endParaRPr sz="4400">
              <a:latin typeface="Times New Roman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43252"/>
              </p:ext>
            </p:extLst>
          </p:nvPr>
        </p:nvGraphicFramePr>
        <p:xfrm>
          <a:off x="2933699" y="1066800"/>
          <a:ext cx="6324600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24600">
                  <a:extLst>
                    <a:ext uri="{9D8B030D-6E8A-4147-A177-3AD203B41FA5}">
                      <a16:colId xmlns:a16="http://schemas.microsoft.com/office/drawing/2014/main" val="18363405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Chair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5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Elizabeth Gignac,</a:t>
                      </a:r>
                      <a:r>
                        <a:rPr lang="en-US" baseline="0" dirty="0" smtClean="0"/>
                        <a:t> DO – Emergency Medicine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22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James</a:t>
                      </a:r>
                      <a:r>
                        <a:rPr lang="en-US" baseline="0" dirty="0" smtClean="0"/>
                        <a:t> Cappola, MD – Internal Medicine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54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Nicholas</a:t>
                      </a:r>
                      <a:r>
                        <a:rPr lang="en-US" baseline="0" dirty="0" smtClean="0"/>
                        <a:t> Pennings, DO – Family Medicine – not available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43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Ashraf Mikhail, MD - Psychiatry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0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Kelly Holder, DO – OBGYN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61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Amanda Baright,</a:t>
                      </a:r>
                      <a:r>
                        <a:rPr lang="en-US" baseline="0" dirty="0" smtClean="0"/>
                        <a:t> DO &amp; Craig Fowler, MD – Surgical Specialties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518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Alan Proia – Pathology – not available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62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Robert Larson – Radiology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751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David Tolentino,</a:t>
                      </a:r>
                      <a:r>
                        <a:rPr lang="en-US" baseline="0" dirty="0" smtClean="0"/>
                        <a:t> DO – PM&amp;R and Neurology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315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Lori Langdon,</a:t>
                      </a:r>
                      <a:r>
                        <a:rPr lang="en-US" baseline="0" dirty="0" smtClean="0"/>
                        <a:t> MD – Pediatrics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68261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04999" y="533463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Reminder: If you plan to apply to Family Medicine or Pathology, please join your parallel plan’s advising session.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975</Words>
  <Application>Microsoft Office PowerPoint</Application>
  <PresentationFormat>Widescreen</PresentationFormat>
  <Paragraphs>183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12:00pm Session – Panel Discussion A -</vt:lpstr>
      <vt:lpstr>12:00pm Session – Panel Discussion A</vt:lpstr>
      <vt:lpstr>12:00pm Session – Panel Discussion B</vt:lpstr>
      <vt:lpstr>1:30pm – Clinical Chair Advising Session</vt:lpstr>
      <vt:lpstr>1:30pm – Clinical Chair Advising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Trembly, Lynsey N</dc:creator>
  <cp:lastModifiedBy>Schofield, Allie T</cp:lastModifiedBy>
  <cp:revision>16</cp:revision>
  <dcterms:created xsi:type="dcterms:W3CDTF">2024-03-19T13:31:00Z</dcterms:created>
  <dcterms:modified xsi:type="dcterms:W3CDTF">2025-03-28T19:16:38Z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2023-03-21T00:00:00Z</vt:filetime>
  </property>
  <property fmtid="{D5CDD505-2E9C-101B-9397-08002B2CF9AE}" pid="3" name="LastSaved">
    <vt:filetime>2024-03-19T00:00:00Z</vt:filetime>
  </property>
</Properties>
</file>