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692" y="9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layout/>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layout/>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11/2/2023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7307" y="7672908"/>
            <a:ext cx="9601200" cy="10926068"/>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If specified, your poster may be required to include the abstract as submitted. (If not required, leave it out.)</a:t>
            </a:r>
          </a:p>
          <a:p>
            <a:r>
              <a:rPr lang="en-US" sz="3200" dirty="0">
                <a:latin typeface="Arial" pitchFamily="34" charset="0"/>
                <a:cs typeface="Arial" pitchFamily="34" charset="0"/>
              </a:rPr>
              <a:t>Helpful hints:</a:t>
            </a:r>
          </a:p>
          <a:p>
            <a:r>
              <a:rPr lang="en-US" sz="3200" dirty="0">
                <a:latin typeface="Arial" pitchFamily="34" charset="0"/>
                <a:cs typeface="Arial" pitchFamily="34" charset="0"/>
              </a:rPr>
              <a:t>Body text:  Arial or Calibri, 32-36 </a:t>
            </a:r>
            <a:r>
              <a:rPr lang="en-US" sz="3200" dirty="0" err="1">
                <a:latin typeface="Arial" pitchFamily="34" charset="0"/>
                <a:cs typeface="Arial" pitchFamily="34" charset="0"/>
              </a:rPr>
              <a:t>pt</a:t>
            </a:r>
            <a:r>
              <a:rPr lang="en-US" sz="3200" dirty="0">
                <a:latin typeface="Arial" pitchFamily="34" charset="0"/>
                <a:cs typeface="Arial" pitchFamily="34" charset="0"/>
              </a:rPr>
              <a:t> font size is a good readable size.  Slide around the size of the text box and the other elements of the poster to best accommodate the abstract.  </a:t>
            </a:r>
          </a:p>
          <a:p>
            <a:r>
              <a:rPr lang="en-US" sz="3200" dirty="0">
                <a:latin typeface="Arial" pitchFamily="34" charset="0"/>
                <a:cs typeface="Arial" pitchFamily="34" charset="0"/>
              </a:rPr>
              <a:t>Most meetings specify the word count of the abstract and can vary from 250-500 words.</a:t>
            </a:r>
          </a:p>
          <a:p>
            <a:r>
              <a:rPr lang="en-US" sz="3200" dirty="0">
                <a:latin typeface="Arial" pitchFamily="34" charset="0"/>
                <a:cs typeface="Arial" pitchFamily="34" charset="0"/>
              </a:rPr>
              <a:t>Remember:</a:t>
            </a:r>
          </a:p>
          <a:p>
            <a:pPr marL="342900" indent="-342900">
              <a:buFont typeface="Arial" pitchFamily="34" charset="0"/>
              <a:buChar char="•"/>
            </a:pPr>
            <a:r>
              <a:rPr lang="en-US" sz="3200" dirty="0">
                <a:latin typeface="Arial" pitchFamily="34" charset="0"/>
                <a:cs typeface="Arial" pitchFamily="34" charset="0"/>
              </a:rPr>
              <a:t>Posters are designed to be viewed from a distance</a:t>
            </a:r>
          </a:p>
          <a:p>
            <a:pPr marL="2537460" lvl="1" indent="-342900">
              <a:buFont typeface="Arial" pitchFamily="34" charset="0"/>
              <a:buChar char="•"/>
            </a:pPr>
            <a:r>
              <a:rPr lang="en-US" sz="3200" dirty="0">
                <a:latin typeface="Arial" pitchFamily="34" charset="0"/>
                <a:cs typeface="Arial" pitchFamily="34" charset="0"/>
              </a:rPr>
              <a:t>Minimal text </a:t>
            </a:r>
          </a:p>
          <a:p>
            <a:pPr marL="2537460" lvl="1" indent="-342900">
              <a:buFont typeface="Arial" pitchFamily="34" charset="0"/>
              <a:buChar char="•"/>
            </a:pPr>
            <a:r>
              <a:rPr lang="en-US" sz="3200" dirty="0">
                <a:latin typeface="Arial" pitchFamily="34" charset="0"/>
                <a:cs typeface="Arial" pitchFamily="34" charset="0"/>
              </a:rPr>
              <a:t>quick reads (5-7 minutes)</a:t>
            </a:r>
          </a:p>
          <a:p>
            <a:pPr marL="342900" indent="-342900">
              <a:buFont typeface="Arial" pitchFamily="34" charset="0"/>
              <a:buChar char="•"/>
            </a:pPr>
            <a:r>
              <a:rPr lang="en-US" sz="3200" dirty="0">
                <a:latin typeface="Arial" pitchFamily="34" charset="0"/>
                <a:cs typeface="Arial" pitchFamily="34" charset="0"/>
              </a:rPr>
              <a:t>Use text blocks that are not too wide</a:t>
            </a:r>
          </a:p>
          <a:p>
            <a:pPr marL="342900" indent="-342900">
              <a:buFont typeface="Arial" pitchFamily="34" charset="0"/>
              <a:buChar char="•"/>
            </a:pPr>
            <a:r>
              <a:rPr lang="en-US" sz="3200" dirty="0">
                <a:latin typeface="Arial" pitchFamily="34" charset="0"/>
                <a:cs typeface="Arial" pitchFamily="34" charset="0"/>
              </a:rPr>
              <a:t>Use visuals as much as possible to convey your information.</a:t>
            </a:r>
          </a:p>
          <a:p>
            <a:pPr marL="342900" indent="-342900">
              <a:buFont typeface="Arial" pitchFamily="34" charset="0"/>
              <a:buChar char="•"/>
            </a:pPr>
            <a:r>
              <a:rPr lang="en-US" sz="32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3200" dirty="0">
                <a:latin typeface="Arial" pitchFamily="34" charset="0"/>
                <a:cs typeface="Arial" pitchFamily="34" charset="0"/>
              </a:rPr>
              <a:t>Add figure legends to all diagrams, pictures, tables, graphs, etc.  </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1" name="TextBox 10"/>
          <p:cNvSpPr txBox="1"/>
          <p:nvPr/>
        </p:nvSpPr>
        <p:spPr>
          <a:xfrm>
            <a:off x="990600" y="19278600"/>
            <a:ext cx="8610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Introduction</a:t>
            </a:r>
          </a:p>
        </p:txBody>
      </p:sp>
      <p:sp>
        <p:nvSpPr>
          <p:cNvPr id="12" name="TextBox 435"/>
          <p:cNvSpPr txBox="1">
            <a:spLocks noChangeArrowheads="1"/>
          </p:cNvSpPr>
          <p:nvPr/>
        </p:nvSpPr>
        <p:spPr bwMode="auto">
          <a:xfrm>
            <a:off x="457200" y="21336000"/>
            <a:ext cx="9220200" cy="8863965"/>
          </a:xfrm>
          <a:prstGeom prst="rect">
            <a:avLst/>
          </a:prstGeom>
          <a:noFill/>
          <a:ln w="9525">
            <a:noFill/>
            <a:miter lim="800000"/>
            <a:headEnd/>
            <a:tailEnd/>
          </a:ln>
        </p:spPr>
        <p:txBody>
          <a:bodyPr wrap="square">
            <a:spAutoFit/>
          </a:bodyPr>
          <a:lstStyle/>
          <a:p>
            <a:r>
              <a:rPr lang="en-US" sz="3000" dirty="0">
                <a:latin typeface="Arial" pitchFamily="34" charset="0"/>
                <a:cs typeface="Arial" pitchFamily="34" charset="0"/>
              </a:rPr>
              <a:t>Introduce the clinical presentation:  </a:t>
            </a:r>
          </a:p>
          <a:p>
            <a:pPr marL="457200" indent="-457200">
              <a:buFont typeface="Arial" pitchFamily="34" charset="0"/>
              <a:buChar char="•"/>
            </a:pPr>
            <a:r>
              <a:rPr lang="en-US" sz="3000" dirty="0">
                <a:latin typeface="Arial" pitchFamily="34" charset="0"/>
                <a:cs typeface="Arial" pitchFamily="34" charset="0"/>
              </a:rPr>
              <a:t>Relevant facts about the clinical condition</a:t>
            </a:r>
          </a:p>
          <a:p>
            <a:pPr marL="457200" indent="-457200">
              <a:buFont typeface="Arial" pitchFamily="34" charset="0"/>
              <a:buChar char="•"/>
            </a:pPr>
            <a:r>
              <a:rPr lang="en-US" sz="3000" dirty="0">
                <a:latin typeface="Arial" pitchFamily="34" charset="0"/>
                <a:cs typeface="Arial" pitchFamily="34" charset="0"/>
              </a:rPr>
              <a:t>Importance of the case</a:t>
            </a:r>
          </a:p>
          <a:p>
            <a:pPr marL="457200" indent="-457200">
              <a:buFont typeface="Arial" pitchFamily="34" charset="0"/>
              <a:buChar char="•"/>
            </a:pPr>
            <a:r>
              <a:rPr lang="en-US" sz="3000" dirty="0">
                <a:latin typeface="Arial" pitchFamily="34" charset="0"/>
                <a:cs typeface="Arial" pitchFamily="34" charset="0"/>
              </a:rPr>
              <a:t>Facts and statistics</a:t>
            </a:r>
          </a:p>
          <a:p>
            <a:pPr marL="457200" indent="-457200">
              <a:buFont typeface="Arial" pitchFamily="34" charset="0"/>
              <a:buChar char="•"/>
            </a:pPr>
            <a:r>
              <a:rPr lang="en-US" sz="3000" dirty="0">
                <a:latin typeface="Arial" pitchFamily="34" charset="0"/>
                <a:cs typeface="Arial" pitchFamily="34" charset="0"/>
              </a:rPr>
              <a:t>Context of the case with respect to current literature or new interpretation of previous understanding.  </a:t>
            </a:r>
          </a:p>
          <a:p>
            <a:r>
              <a:rPr lang="en-US" sz="3000" dirty="0">
                <a:latin typeface="Arial" pitchFamily="34" charset="0"/>
                <a:cs typeface="Arial" pitchFamily="34" charset="0"/>
              </a:rPr>
              <a:t>This can be bullet points of text, a graphic describing a method, or graphic of the overview of your project. </a:t>
            </a:r>
          </a:p>
          <a:p>
            <a:endParaRPr lang="en-US" sz="3000" b="1" dirty="0">
              <a:latin typeface="Arial" pitchFamily="34" charset="0"/>
              <a:cs typeface="Arial" pitchFamily="34" charset="0"/>
            </a:endParaRPr>
          </a:p>
          <a:p>
            <a:r>
              <a:rPr lang="en-US" sz="3000" b="1" dirty="0">
                <a:latin typeface="Arial" pitchFamily="34" charset="0"/>
                <a:cs typeface="Arial" pitchFamily="34" charset="0"/>
              </a:rPr>
              <a:t>Additional helpful hints about text:</a:t>
            </a:r>
          </a:p>
          <a:p>
            <a:pPr marL="342900" indent="-342900">
              <a:buFont typeface="Arial" pitchFamily="34" charset="0"/>
              <a:buChar char="•"/>
            </a:pPr>
            <a:r>
              <a:rPr lang="en-US" sz="3000" dirty="0">
                <a:latin typeface="Arial" pitchFamily="34" charset="0"/>
                <a:cs typeface="Arial" pitchFamily="34" charset="0"/>
              </a:rPr>
              <a:t>To adjust the spacing of your text and/or bullets/numbers, use the indent slide along the ruler at the top of the PowerPoint.  </a:t>
            </a:r>
            <a:r>
              <a:rPr lang="en-US" sz="3000" b="1" dirty="0">
                <a:latin typeface="Arial" pitchFamily="34" charset="0"/>
                <a:cs typeface="Arial" pitchFamily="34" charset="0"/>
              </a:rPr>
              <a:t>Don’t use the spacebar to adjust the position of your text.  </a:t>
            </a:r>
            <a:r>
              <a:rPr lang="en-US" sz="3000" dirty="0">
                <a:latin typeface="Arial" pitchFamily="34" charset="0"/>
                <a:cs typeface="Arial" pitchFamily="34" charset="0"/>
              </a:rPr>
              <a:t>The spacing will often print somewhat differently when using the spacebar.</a:t>
            </a:r>
          </a:p>
          <a:p>
            <a:pPr marL="1325563" lvl="1" indent="-411163">
              <a:buFont typeface="Arial" pitchFamily="34" charset="0"/>
              <a:buChar char="•"/>
            </a:pPr>
            <a:r>
              <a:rPr lang="en-US" sz="3000" dirty="0">
                <a:latin typeface="Arial" pitchFamily="34" charset="0"/>
                <a:cs typeface="Arial" pitchFamily="34" charset="0"/>
              </a:rPr>
              <a:t>You can also use the align text tools for centering or justifying Left or Right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919812227"/>
              </p:ext>
            </p:extLst>
          </p:nvPr>
        </p:nvGraphicFramePr>
        <p:xfrm>
          <a:off x="22707600" y="8229600"/>
          <a:ext cx="9525001" cy="4940969"/>
        </p:xfrm>
        <a:graphic>
          <a:graphicData uri="http://schemas.openxmlformats.org/drawingml/2006/table">
            <a:tbl>
              <a:tblPr firstRow="1" bandRow="1">
                <a:tableStyleId>{2D5ABB26-0587-4C30-8999-92F81FD0307C}</a:tableStyleId>
              </a:tblPr>
              <a:tblGrid>
                <a:gridCol w="1998772">
                  <a:extLst>
                    <a:ext uri="{9D8B030D-6E8A-4147-A177-3AD203B41FA5}">
                      <a16:colId xmlns:a16="http://schemas.microsoft.com/office/drawing/2014/main" val="20000"/>
                    </a:ext>
                  </a:extLst>
                </a:gridCol>
                <a:gridCol w="1887428">
                  <a:extLst>
                    <a:ext uri="{9D8B030D-6E8A-4147-A177-3AD203B41FA5}">
                      <a16:colId xmlns:a16="http://schemas.microsoft.com/office/drawing/2014/main" val="20001"/>
                    </a:ext>
                  </a:extLst>
                </a:gridCol>
                <a:gridCol w="2380248">
                  <a:extLst>
                    <a:ext uri="{9D8B030D-6E8A-4147-A177-3AD203B41FA5}">
                      <a16:colId xmlns:a16="http://schemas.microsoft.com/office/drawing/2014/main" val="20002"/>
                    </a:ext>
                  </a:extLst>
                </a:gridCol>
                <a:gridCol w="3258553">
                  <a:extLst>
                    <a:ext uri="{9D8B030D-6E8A-4147-A177-3AD203B41FA5}">
                      <a16:colId xmlns:a16="http://schemas.microsoft.com/office/drawing/2014/main" val="20003"/>
                    </a:ext>
                  </a:extLst>
                </a:gridCol>
              </a:tblGrid>
              <a:tr h="777425">
                <a:tc>
                  <a:txBody>
                    <a:bodyPr/>
                    <a:lstStyle/>
                    <a:p>
                      <a:pPr algn="ctr"/>
                      <a:r>
                        <a:rPr lang="en-US" sz="24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Estimated</a:t>
                      </a:r>
                      <a:r>
                        <a:rPr lang="en-US" sz="2400" b="1" baseline="0" dirty="0">
                          <a:latin typeface="Arial" pitchFamily="34" charset="0"/>
                          <a:cs typeface="Arial" pitchFamily="34" charset="0"/>
                        </a:rPr>
                        <a:t> average blood sugar (mg/</a:t>
                      </a:r>
                      <a:r>
                        <a:rPr lang="en-US" sz="2400" b="1" baseline="0" dirty="0" err="1">
                          <a:latin typeface="Arial" pitchFamily="34" charset="0"/>
                          <a:cs typeface="Arial" pitchFamily="34" charset="0"/>
                        </a:rPr>
                        <a:t>dL</a:t>
                      </a:r>
                      <a:r>
                        <a:rPr lang="en-US" sz="2400" b="1" baseline="0" dirty="0">
                          <a:latin typeface="Arial" pitchFamily="34" charset="0"/>
                          <a:cs typeface="Arial" pitchFamily="34" charset="0"/>
                        </a:rPr>
                        <a:t>)</a:t>
                      </a:r>
                      <a:endParaRPr lang="en-US" sz="24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Some</a:t>
                      </a:r>
                      <a:r>
                        <a:rPr lang="en-US" sz="2400" b="1" baseline="0" dirty="0">
                          <a:latin typeface="Arial" pitchFamily="34" charset="0"/>
                          <a:cs typeface="Arial" pitchFamily="34" charset="0"/>
                        </a:rPr>
                        <a:t> other data constraint</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2800" dirty="0">
                          <a:latin typeface="Arial" pitchFamily="34" charset="0"/>
                          <a:cs typeface="Arial" pitchFamily="34" charset="0"/>
                        </a:rPr>
                        <a:t>Admission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Clear</a:t>
                      </a:r>
                      <a:r>
                        <a:rPr lang="en-US" sz="2800" baseline="0" dirty="0">
                          <a:latin typeface="Arial" pitchFamily="34" charset="0"/>
                          <a:cs typeface="Arial" pitchFamily="34" charset="0"/>
                        </a:rPr>
                        <a:t> liquid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326</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a:t>
                      </a:r>
                      <a:r>
                        <a:rPr lang="en-US" sz="2800" baseline="0" dirty="0">
                          <a:latin typeface="Arial" pitchFamily="34" charset="0"/>
                          <a:cs typeface="Arial" pitchFamily="34" charset="0"/>
                        </a:rPr>
                        <a:t> carbohydrate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4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154</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References</a:t>
            </a:r>
          </a:p>
        </p:txBody>
      </p:sp>
      <p:sp>
        <p:nvSpPr>
          <p:cNvPr id="412" name="Rectangle 575"/>
          <p:cNvSpPr>
            <a:spLocks noChangeArrowheads="1"/>
          </p:cNvSpPr>
          <p:nvPr/>
        </p:nvSpPr>
        <p:spPr bwMode="auto">
          <a:xfrm>
            <a:off x="11277600" y="27051000"/>
            <a:ext cx="99060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Figure 2.  Title of this graph.  </a:t>
            </a:r>
            <a:r>
              <a:rPr lang="en-US" sz="2800" dirty="0">
                <a:solidFill>
                  <a:srgbClr val="000000"/>
                </a:solidFill>
                <a:latin typeface="Arial" pitchFamily="34" charset="0"/>
                <a:cs typeface="Arial" pitchFamily="34" charset="0"/>
              </a:rPr>
              <a:t>This graph was made in Excel and then copied into the poster PowerPoint.  Most of the features can be edited directly here (Chart tools). The legend can be in the graph as it is here, or within this text.  Don’t forget to label the X and Y axis. Try to use visuals as much as possible. </a:t>
            </a:r>
            <a:endParaRPr lang="en-US" sz="28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22631400" y="26060400"/>
            <a:ext cx="9906000" cy="5262979"/>
          </a:xfrm>
          <a:prstGeom prst="rect">
            <a:avLst/>
          </a:prstGeom>
          <a:noFill/>
          <a:ln w="9525">
            <a:noFill/>
            <a:miter lim="800000"/>
            <a:headEnd/>
            <a:tailEnd/>
          </a:ln>
        </p:spPr>
        <p:txBody>
          <a:bodyPr wrap="square">
            <a:spAutoFit/>
          </a:bodyPr>
          <a:lstStyle/>
          <a:p>
            <a:pPr defTabSz="5121275"/>
            <a:r>
              <a:rPr lang="en-US" sz="2800" b="1" dirty="0">
                <a:latin typeface="Arial" pitchFamily="34" charset="0"/>
                <a:cs typeface="Arial" pitchFamily="34" charset="0"/>
              </a:rPr>
              <a:t>Figure 3. Example of a picture file</a:t>
            </a:r>
            <a:r>
              <a:rPr lang="en-US" sz="2800" dirty="0">
                <a:latin typeface="Arial" pitchFamily="34" charset="0"/>
                <a:cs typeface="Arial" pitchFamily="34" charset="0"/>
              </a:rPr>
              <a:t>.  Ideally this would be a picture of something important for your case. Try to use images that are at least 300 dpi. (This picture isn’t, but it will keep the file size reasonable for distribution of the template.) </a:t>
            </a:r>
          </a:p>
          <a:p>
            <a:pPr defTabSz="5121275"/>
            <a:r>
              <a:rPr lang="en-US" sz="2800" dirty="0">
                <a:latin typeface="Arial" pitchFamily="34" charset="0"/>
                <a:cs typeface="Arial" pitchFamily="34" charset="0"/>
              </a:rPr>
              <a:t>When inserting a picture file, be careful about resizing.  It is easy to stretch a picture and  make it look weird.  When you resize, press the SHIFT key while you drag the corner of the picture to resize. This will keep the aspect ratio the same.  If you accidently stretch the picture, you can right click on the picture, and select “size and position”.  That will give you the option to “reset”, which will put the picture back to its original size and shape, so you can start over again.  </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3698446" y="5791200"/>
            <a:ext cx="2473754"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Abstract</a:t>
            </a:r>
          </a:p>
        </p:txBody>
      </p:sp>
      <p:sp>
        <p:nvSpPr>
          <p:cNvPr id="419" name="Rectangle 418"/>
          <p:cNvSpPr/>
          <p:nvPr/>
        </p:nvSpPr>
        <p:spPr>
          <a:xfrm>
            <a:off x="14249400" y="5791200"/>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0" name="Rectangle 419"/>
          <p:cNvSpPr/>
          <p:nvPr/>
        </p:nvSpPr>
        <p:spPr>
          <a:xfrm>
            <a:off x="26670000" y="5791200"/>
            <a:ext cx="222368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Results</a:t>
            </a:r>
          </a:p>
        </p:txBody>
      </p:sp>
      <p:sp>
        <p:nvSpPr>
          <p:cNvPr id="421" name="Rectangle 420"/>
          <p:cNvSpPr/>
          <p:nvPr/>
        </p:nvSpPr>
        <p:spPr>
          <a:xfrm>
            <a:off x="36652200" y="5791200"/>
            <a:ext cx="3196709"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Discussion</a:t>
            </a:r>
          </a:p>
        </p:txBody>
      </p:sp>
      <p:sp>
        <p:nvSpPr>
          <p:cNvPr id="422" name="TextBox 15"/>
          <p:cNvSpPr txBox="1">
            <a:spLocks noChangeArrowheads="1"/>
          </p:cNvSpPr>
          <p:nvPr/>
        </p:nvSpPr>
        <p:spPr bwMode="auto">
          <a:xfrm>
            <a:off x="33756600" y="8258958"/>
            <a:ext cx="9296400" cy="8402300"/>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and to interpret findings. </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678400"/>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Conclusions</a:t>
            </a:r>
          </a:p>
        </p:txBody>
      </p:sp>
      <p:sp>
        <p:nvSpPr>
          <p:cNvPr id="428" name="TextBox 15"/>
          <p:cNvSpPr txBox="1">
            <a:spLocks noChangeArrowheads="1"/>
          </p:cNvSpPr>
          <p:nvPr/>
        </p:nvSpPr>
        <p:spPr bwMode="auto">
          <a:xfrm>
            <a:off x="33528000" y="19888200"/>
            <a:ext cx="9601200" cy="3416320"/>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a:t>
            </a:r>
          </a:p>
          <a:p>
            <a:endParaRPr lang="en-US" sz="3600" dirty="0">
              <a:latin typeface="Arial" pitchFamily="34" charset="0"/>
              <a:cs typeface="Arial" pitchFamily="34" charset="0"/>
            </a:endParaRPr>
          </a:p>
          <a:p>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426863" y="13550427"/>
            <a:ext cx="101346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Table 1.  Laboratory data.  </a:t>
            </a:r>
            <a:r>
              <a:rPr lang="en-US" sz="28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If it gets too hard to follow, consider breaking it into 2 tables.  Table and figure legends can use smaller font (26-28 pt).  </a:t>
            </a:r>
            <a:endParaRPr lang="en-US" sz="28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1662902685"/>
              </p:ext>
            </p:extLst>
          </p:nvPr>
        </p:nvGraphicFramePr>
        <p:xfrm>
          <a:off x="11201400" y="19812000"/>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20664" y="7579353"/>
            <a:ext cx="10744200" cy="11418510"/>
          </a:xfrm>
          <a:prstGeom prst="rect">
            <a:avLst/>
          </a:prstGeom>
          <a:noFill/>
        </p:spPr>
        <p:txBody>
          <a:bodyPr wrap="square" rtlCol="0">
            <a:spAutoFit/>
          </a:bodyPr>
          <a:lstStyle/>
          <a:p>
            <a:pPr marL="457200" indent="-457200">
              <a:buFont typeface="Arial" pitchFamily="34" charset="0"/>
              <a:buChar char="•"/>
            </a:pPr>
            <a:r>
              <a:rPr lang="en-US" sz="3200" dirty="0">
                <a:latin typeface="Arial" pitchFamily="34" charset="0"/>
                <a:cs typeface="Arial" pitchFamily="34" charset="0"/>
              </a:rPr>
              <a:t>Include </a:t>
            </a:r>
            <a:r>
              <a:rPr lang="en-US" sz="3200" b="1" u="sng" dirty="0">
                <a:solidFill>
                  <a:srgbClr val="FF0000"/>
                </a:solidFill>
                <a:latin typeface="Arial" pitchFamily="34" charset="0"/>
                <a:cs typeface="Arial" pitchFamily="34" charset="0"/>
              </a:rPr>
              <a:t>only</a:t>
            </a:r>
            <a:r>
              <a:rPr lang="en-US" sz="3200" dirty="0">
                <a:latin typeface="Arial" pitchFamily="34" charset="0"/>
                <a:cs typeface="Arial" pitchFamily="34" charset="0"/>
              </a:rPr>
              <a:t> what the reader needs to understand the case.  (Extra details may violate HIPAA.)</a:t>
            </a:r>
          </a:p>
          <a:p>
            <a:pPr marL="457200" indent="-457200">
              <a:buFont typeface="Arial" pitchFamily="34" charset="0"/>
              <a:buChar char="•"/>
            </a:pPr>
            <a:r>
              <a:rPr lang="en-US" sz="3200" dirty="0">
                <a:latin typeface="Arial" pitchFamily="34" charset="0"/>
                <a:cs typeface="Arial" pitchFamily="34" charset="0"/>
              </a:rPr>
              <a:t>Provide </a:t>
            </a:r>
            <a:r>
              <a:rPr lang="en-US" sz="3200" b="1" u="sng" dirty="0">
                <a:solidFill>
                  <a:srgbClr val="FF0000"/>
                </a:solidFill>
                <a:latin typeface="Arial" pitchFamily="34" charset="0"/>
                <a:cs typeface="Arial" pitchFamily="34" charset="0"/>
              </a:rPr>
              <a:t>only</a:t>
            </a:r>
            <a:r>
              <a:rPr lang="en-US" sz="3200" b="1" u="sng" dirty="0">
                <a:latin typeface="Arial" pitchFamily="34" charset="0"/>
                <a:cs typeface="Arial" pitchFamily="34" charset="0"/>
              </a:rPr>
              <a:t> </a:t>
            </a:r>
            <a:r>
              <a:rPr lang="en-US" sz="3200" dirty="0">
                <a:latin typeface="Arial" pitchFamily="34" charset="0"/>
                <a:cs typeface="Arial" pitchFamily="34" charset="0"/>
              </a:rPr>
              <a:t>those tests and lab results that are relevant to the understanding of this case.  </a:t>
            </a:r>
          </a:p>
          <a:p>
            <a:pPr marL="1371600" lvl="1" indent="457200">
              <a:buFont typeface="Arial" pitchFamily="34" charset="0"/>
              <a:buChar char="•"/>
            </a:pPr>
            <a:r>
              <a:rPr lang="en-US" sz="3200" dirty="0">
                <a:latin typeface="Arial" pitchFamily="34" charset="0"/>
                <a:cs typeface="Arial" pitchFamily="34" charset="0"/>
              </a:rPr>
              <a:t>If a test is an unusual test, be sure to include normal levels; consider normal levels for all test and laboratory results</a:t>
            </a:r>
          </a:p>
          <a:p>
            <a:pPr marL="1371600" lvl="1" indent="457200">
              <a:buFont typeface="Arial" pitchFamily="34" charset="0"/>
              <a:buChar char="•"/>
            </a:pPr>
            <a:r>
              <a:rPr lang="en-US" sz="3200" dirty="0">
                <a:latin typeface="Arial" pitchFamily="34" charset="0"/>
                <a:cs typeface="Arial" pitchFamily="34" charset="0"/>
              </a:rPr>
              <a:t>Tables and/or figures can be used to present these findings</a:t>
            </a:r>
          </a:p>
          <a:p>
            <a:pPr marL="457200" indent="-457200">
              <a:buFont typeface="Arial" pitchFamily="34" charset="0"/>
              <a:buChar char="•"/>
            </a:pPr>
            <a:r>
              <a:rPr lang="en-US" sz="3200" dirty="0">
                <a:latin typeface="Arial" pitchFamily="34" charset="0"/>
                <a:cs typeface="Arial" pitchFamily="34" charset="0"/>
              </a:rPr>
              <a:t>Chronological order is a good way to present case information.  </a:t>
            </a:r>
            <a:r>
              <a:rPr lang="en-US" sz="3200" b="1" dirty="0">
                <a:solidFill>
                  <a:srgbClr val="FF0000"/>
                </a:solidFill>
                <a:latin typeface="Arial" pitchFamily="34" charset="0"/>
                <a:cs typeface="Arial" pitchFamily="34" charset="0"/>
              </a:rPr>
              <a:t>Do NOT use full dates </a:t>
            </a:r>
          </a:p>
          <a:p>
            <a:pPr marL="457200" indent="-457200">
              <a:buFont typeface="Arial" pitchFamily="34" charset="0"/>
              <a:buChar char="•"/>
            </a:pPr>
            <a:r>
              <a:rPr lang="en-US" sz="3200" dirty="0">
                <a:latin typeface="Arial" pitchFamily="34" charset="0"/>
                <a:cs typeface="Arial" pitchFamily="34" charset="0"/>
              </a:rPr>
              <a:t>Photos and pictures should be included (Solid boxes over eyes unless seeing the eyes is essential to case.)</a:t>
            </a:r>
          </a:p>
          <a:p>
            <a:endParaRPr lang="en-US" sz="3200" b="1" dirty="0">
              <a:latin typeface="Arial" pitchFamily="34" charset="0"/>
              <a:cs typeface="Arial" pitchFamily="34" charset="0"/>
            </a:endParaRPr>
          </a:p>
          <a:p>
            <a:r>
              <a:rPr lang="en-US" sz="3200" b="1" dirty="0">
                <a:latin typeface="Arial" pitchFamily="34" charset="0"/>
                <a:cs typeface="Arial" pitchFamily="34" charset="0"/>
              </a:rPr>
              <a:t>Additional considerations related to posters:</a:t>
            </a:r>
          </a:p>
          <a:p>
            <a:pPr marL="342900" indent="-342900">
              <a:buFont typeface="Arial" pitchFamily="34" charset="0"/>
              <a:buChar char="•"/>
            </a:pPr>
            <a:r>
              <a:rPr lang="en-US" sz="3200" dirty="0">
                <a:latin typeface="Arial" pitchFamily="34" charset="0"/>
                <a:cs typeface="Arial" pitchFamily="34" charset="0"/>
              </a:rPr>
              <a:t>Choose your style of text carefully.  It is usually better to choose one and stay with it.  You can use </a:t>
            </a:r>
            <a:r>
              <a:rPr lang="en-US" sz="3200" b="1" dirty="0">
                <a:latin typeface="Arial" pitchFamily="34" charset="0"/>
                <a:cs typeface="Arial" pitchFamily="34" charset="0"/>
              </a:rPr>
              <a:t>bold </a:t>
            </a:r>
            <a:r>
              <a:rPr lang="en-US" sz="32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3200" dirty="0">
                <a:latin typeface="Arial" pitchFamily="34" charset="0"/>
                <a:cs typeface="Arial" pitchFamily="34" charset="0"/>
              </a:rPr>
              <a:t>Sans serif fonts (e.g. Arial or Calibri) tend to be easier to read than serif fonts (Times New Roman)</a:t>
            </a:r>
          </a:p>
          <a:p>
            <a:pPr marL="342900" indent="-342900">
              <a:buFont typeface="Arial" pitchFamily="34" charset="0"/>
              <a:buChar char="•"/>
            </a:pPr>
            <a:r>
              <a:rPr lang="en-US" sz="3200" dirty="0">
                <a:latin typeface="Arial" pitchFamily="34" charset="0"/>
                <a:cs typeface="Arial" pitchFamily="34" charset="0"/>
              </a:rPr>
              <a:t> Turn off “Snap to Grid”, so you move objects easier on the PowerPoint slide.</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246769"/>
          </a:xfrm>
          <a:prstGeom prst="rect">
            <a:avLst/>
          </a:prstGeom>
          <a:noFill/>
          <a:ln w="9525">
            <a:noFill/>
            <a:miter lim="800000"/>
            <a:headEnd/>
            <a:tailEnd/>
          </a:ln>
        </p:spPr>
        <p:txBody>
          <a:bodyPr wrap="square">
            <a:spAutoFit/>
          </a:bodyPr>
          <a:lstStyle/>
          <a:p>
            <a:r>
              <a:rPr lang="en-US" sz="2800" dirty="0">
                <a:latin typeface="Arial" pitchFamily="34" charset="0"/>
                <a:cs typeface="Arial" pitchFamily="34" charset="0"/>
              </a:rPr>
              <a:t>The departments, clinical affiliations, or individuals not included as authors should go here.</a:t>
            </a:r>
          </a:p>
          <a:p>
            <a:r>
              <a:rPr lang="en-US" sz="2800" dirty="0">
                <a:latin typeface="Arial" pitchFamily="34" charset="0"/>
                <a:cs typeface="Arial" pitchFamily="34" charset="0"/>
              </a:rPr>
              <a:t>Any funding sources, (grants, sponsors, etc.)</a:t>
            </a:r>
          </a:p>
          <a:p>
            <a:r>
              <a:rPr lang="en-US" sz="2800" dirty="0">
                <a:latin typeface="Arial" pitchFamily="34" charset="0"/>
                <a:cs typeface="Arial" pitchFamily="34" charset="0"/>
              </a:rPr>
              <a:t>The patient provided consent to the authors for this case presentation</a:t>
            </a:r>
          </a:p>
        </p:txBody>
      </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6224" y="756296"/>
            <a:ext cx="7149176" cy="4500536"/>
          </a:xfrm>
          <a:prstGeom prst="rect">
            <a:avLst/>
          </a:prstGeom>
        </p:spPr>
      </p:pic>
      <p:sp>
        <p:nvSpPr>
          <p:cNvPr id="10" name="TextBox 9">
            <a:extLst>
              <a:ext uri="{FF2B5EF4-FFF2-40B4-BE49-F238E27FC236}">
                <a16:creationId xmlns:a16="http://schemas.microsoft.com/office/drawing/2014/main" id="{870B43AC-2D8F-5646-2800-33E81661575D}"/>
              </a:ext>
            </a:extLst>
          </p:cNvPr>
          <p:cNvSpPr txBox="1"/>
          <p:nvPr/>
        </p:nvSpPr>
        <p:spPr>
          <a:xfrm>
            <a:off x="22326599" y="16118175"/>
            <a:ext cx="10058400" cy="1446550"/>
          </a:xfrm>
          <a:prstGeom prst="rect">
            <a:avLst/>
          </a:prstGeom>
          <a:noFill/>
        </p:spPr>
        <p:txBody>
          <a:bodyPr wrap="square">
            <a:spAutoFit/>
          </a:bodyPr>
          <a:lstStyle/>
          <a:p>
            <a:r>
              <a:rPr lang="en-US" sz="8800" dirty="0">
                <a:solidFill>
                  <a:srgbClr val="FF0000"/>
                </a:solidFill>
              </a:rPr>
              <a:t>Do not use full dates</a:t>
            </a:r>
          </a:p>
        </p:txBody>
      </p:sp>
      <p:pic>
        <p:nvPicPr>
          <p:cNvPr id="19" name="Picture 18">
            <a:extLst>
              <a:ext uri="{FF2B5EF4-FFF2-40B4-BE49-F238E27FC236}">
                <a16:creationId xmlns:a16="http://schemas.microsoft.com/office/drawing/2014/main" id="{2A8391BC-6CEA-098D-D8E2-E60E97156460}"/>
              </a:ext>
            </a:extLst>
          </p:cNvPr>
          <p:cNvPicPr>
            <a:picLocks noChangeAspect="1"/>
          </p:cNvPicPr>
          <p:nvPr/>
        </p:nvPicPr>
        <p:blipFill>
          <a:blip r:embed="rId5"/>
          <a:stretch>
            <a:fillRect/>
          </a:stretch>
        </p:blipFill>
        <p:spPr>
          <a:xfrm>
            <a:off x="22964550" y="18160306"/>
            <a:ext cx="8734650" cy="7649281"/>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1210</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Schofield, Allie T</cp:lastModifiedBy>
  <cp:revision>40</cp:revision>
  <cp:lastPrinted>2016-04-04T16:18:20Z</cp:lastPrinted>
  <dcterms:created xsi:type="dcterms:W3CDTF">2016-03-29T23:22:40Z</dcterms:created>
  <dcterms:modified xsi:type="dcterms:W3CDTF">2023-11-02T19:25:09Z</dcterms:modified>
</cp:coreProperties>
</file>