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26" r:id="rId1"/>
  </p:sldMasterIdLst>
  <p:notesMasterIdLst>
    <p:notesMasterId r:id="rId31"/>
  </p:notesMasterIdLst>
  <p:sldIdLst>
    <p:sldId id="923" r:id="rId2"/>
    <p:sldId id="553" r:id="rId3"/>
    <p:sldId id="807" r:id="rId4"/>
    <p:sldId id="800" r:id="rId5"/>
    <p:sldId id="924" r:id="rId6"/>
    <p:sldId id="804" r:id="rId7"/>
    <p:sldId id="823" r:id="rId8"/>
    <p:sldId id="824" r:id="rId9"/>
    <p:sldId id="825" r:id="rId10"/>
    <p:sldId id="826" r:id="rId11"/>
    <p:sldId id="827" r:id="rId12"/>
    <p:sldId id="808" r:id="rId13"/>
    <p:sldId id="809" r:id="rId14"/>
    <p:sldId id="925" r:id="rId15"/>
    <p:sldId id="919" r:id="rId16"/>
    <p:sldId id="829" r:id="rId17"/>
    <p:sldId id="830" r:id="rId18"/>
    <p:sldId id="831" r:id="rId19"/>
    <p:sldId id="832" r:id="rId20"/>
    <p:sldId id="911" r:id="rId21"/>
    <p:sldId id="893" r:id="rId22"/>
    <p:sldId id="913" r:id="rId23"/>
    <p:sldId id="355" r:id="rId24"/>
    <p:sldId id="926" r:id="rId25"/>
    <p:sldId id="920" r:id="rId26"/>
    <p:sldId id="921" r:id="rId27"/>
    <p:sldId id="868" r:id="rId28"/>
    <p:sldId id="869" r:id="rId29"/>
    <p:sldId id="873" r:id="rId30"/>
  </p:sldIdLst>
  <p:sldSz cx="12161838"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EC6700"/>
    <a:srgbClr val="FFFFE5"/>
    <a:srgbClr val="FDF0E7"/>
    <a:srgbClr val="FF6600"/>
    <a:srgbClr val="FF0000"/>
    <a:srgbClr val="00FF00"/>
    <a:srgbClr val="FFFF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87" autoAdjust="0"/>
    <p:restoredTop sz="79707"/>
  </p:normalViewPr>
  <p:slideViewPr>
    <p:cSldViewPr>
      <p:cViewPr varScale="1">
        <p:scale>
          <a:sx n="87" d="100"/>
          <a:sy n="87" d="100"/>
        </p:scale>
        <p:origin x="504" y="66"/>
      </p:cViewPr>
      <p:guideLst>
        <p:guide orient="horz" pos="2160"/>
        <p:guide pos="383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8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charset="0"/>
              </a:defRPr>
            </a:lvl1pPr>
          </a:lstStyle>
          <a:p>
            <a:pPr>
              <a:defRPr/>
            </a:pPr>
            <a:endParaRPr lang="en-US" dirty="0"/>
          </a:p>
        </p:txBody>
      </p:sp>
      <p:sp>
        <p:nvSpPr>
          <p:cNvPr id="1044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charset="0"/>
              </a:defRPr>
            </a:lvl1pPr>
          </a:lstStyle>
          <a:p>
            <a:pPr>
              <a:defRPr/>
            </a:pPr>
            <a:endParaRPr lang="en-US" dirty="0"/>
          </a:p>
        </p:txBody>
      </p:sp>
      <p:sp>
        <p:nvSpPr>
          <p:cNvPr id="24580" name="Rectangle 4"/>
          <p:cNvSpPr>
            <a:spLocks noGrp="1" noRot="1" noChangeAspect="1" noChangeArrowheads="1" noTextEdit="1"/>
          </p:cNvSpPr>
          <p:nvPr>
            <p:ph type="sldImg" idx="2"/>
          </p:nvPr>
        </p:nvSpPr>
        <p:spPr bwMode="auto">
          <a:xfrm>
            <a:off x="388938" y="685800"/>
            <a:ext cx="6080125" cy="3429000"/>
          </a:xfrm>
          <a:prstGeom prst="rect">
            <a:avLst/>
          </a:prstGeom>
          <a:noFill/>
          <a:ln w="9525">
            <a:solidFill>
              <a:srgbClr val="000000"/>
            </a:solidFill>
            <a:miter lim="800000"/>
            <a:headEnd/>
            <a:tailEnd/>
          </a:ln>
        </p:spPr>
      </p:sp>
      <p:sp>
        <p:nvSpPr>
          <p:cNvPr id="1044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44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charset="0"/>
              </a:defRPr>
            </a:lvl1pPr>
          </a:lstStyle>
          <a:p>
            <a:pPr>
              <a:defRPr/>
            </a:pPr>
            <a:endParaRPr lang="en-US" dirty="0"/>
          </a:p>
        </p:txBody>
      </p:sp>
      <p:sp>
        <p:nvSpPr>
          <p:cNvPr id="1044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charset="0"/>
              </a:defRPr>
            </a:lvl1pPr>
          </a:lstStyle>
          <a:p>
            <a:pPr>
              <a:defRPr/>
            </a:pPr>
            <a:fld id="{509CFDD4-FCE4-42C6-9038-3C44B164143D}" type="slidenum">
              <a:rPr lang="en-US"/>
              <a:pPr>
                <a:defRPr/>
              </a:pPr>
              <a:t>‹#›</a:t>
            </a:fld>
            <a:endParaRPr lang="en-US" dirty="0"/>
          </a:p>
        </p:txBody>
      </p:sp>
    </p:spTree>
    <p:extLst>
      <p:ext uri="{BB962C8B-B14F-4D97-AF65-F5344CB8AC3E}">
        <p14:creationId xmlns:p14="http://schemas.microsoft.com/office/powerpoint/2010/main" val="39758526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509CFDD4-FCE4-42C6-9038-3C44B164143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1281999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degree heart block Type II</a:t>
            </a:r>
          </a:p>
          <a:p>
            <a:endParaRPr lang="en-US" dirty="0"/>
          </a:p>
        </p:txBody>
      </p:sp>
      <p:sp>
        <p:nvSpPr>
          <p:cNvPr id="4" name="Slide Number Placeholder 3"/>
          <p:cNvSpPr>
            <a:spLocks noGrp="1"/>
          </p:cNvSpPr>
          <p:nvPr>
            <p:ph type="sldNum" sz="quarter" idx="10"/>
          </p:nvPr>
        </p:nvSpPr>
        <p:spPr/>
        <p:txBody>
          <a:bodyPr/>
          <a:lstStyle/>
          <a:p>
            <a:fld id="{08FE97B4-026C-4067-A78E-135608C082DA}" type="slidenum">
              <a:rPr lang="en-US" smtClean="0"/>
              <a:pPr/>
              <a:t>15</a:t>
            </a:fld>
            <a:endParaRPr lang="en-US"/>
          </a:p>
        </p:txBody>
      </p:sp>
    </p:spTree>
    <p:extLst>
      <p:ext uri="{BB962C8B-B14F-4D97-AF65-F5344CB8AC3E}">
        <p14:creationId xmlns:p14="http://schemas.microsoft.com/office/powerpoint/2010/main" val="878960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09CFDD4-FCE4-42C6-9038-3C44B164143D}" type="slidenum">
              <a:rPr lang="en-US" smtClean="0"/>
              <a:pPr>
                <a:defRPr/>
              </a:pPr>
              <a:t>16</a:t>
            </a:fld>
            <a:endParaRPr lang="en-US" dirty="0"/>
          </a:p>
        </p:txBody>
      </p:sp>
    </p:spTree>
    <p:extLst>
      <p:ext uri="{BB962C8B-B14F-4D97-AF65-F5344CB8AC3E}">
        <p14:creationId xmlns:p14="http://schemas.microsoft.com/office/powerpoint/2010/main" val="2849985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1" hangingPunct="1">
              <a:defRPr/>
            </a:pPr>
            <a:endParaRPr lang="en-US" dirty="0"/>
          </a:p>
        </p:txBody>
      </p:sp>
      <p:sp>
        <p:nvSpPr>
          <p:cNvPr id="4" name="Slide Number Placeholder 3"/>
          <p:cNvSpPr>
            <a:spLocks noGrp="1"/>
          </p:cNvSpPr>
          <p:nvPr>
            <p:ph type="sldNum" sz="quarter" idx="10"/>
          </p:nvPr>
        </p:nvSpPr>
        <p:spPr/>
        <p:txBody>
          <a:bodyPr/>
          <a:lstStyle/>
          <a:p>
            <a:fld id="{08FE97B4-026C-4067-A78E-135608C082DA}" type="slidenum">
              <a:rPr lang="en-US" smtClean="0"/>
              <a:pPr/>
              <a:t>17</a:t>
            </a:fld>
            <a:endParaRPr lang="en-US"/>
          </a:p>
        </p:txBody>
      </p:sp>
    </p:spTree>
    <p:extLst>
      <p:ext uri="{BB962C8B-B14F-4D97-AF65-F5344CB8AC3E}">
        <p14:creationId xmlns:p14="http://schemas.microsoft.com/office/powerpoint/2010/main" val="647844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E97B4-026C-4067-A78E-135608C082DA}" type="slidenum">
              <a:rPr lang="en-US" smtClean="0"/>
              <a:pPr/>
              <a:t>18</a:t>
            </a:fld>
            <a:endParaRPr lang="en-US"/>
          </a:p>
        </p:txBody>
      </p:sp>
    </p:spTree>
    <p:extLst>
      <p:ext uri="{BB962C8B-B14F-4D97-AF65-F5344CB8AC3E}">
        <p14:creationId xmlns:p14="http://schemas.microsoft.com/office/powerpoint/2010/main" val="561267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09CFDD4-FCE4-42C6-9038-3C44B164143D}" type="slidenum">
              <a:rPr lang="en-US" smtClean="0"/>
              <a:pPr>
                <a:defRPr/>
              </a:pPr>
              <a:t>19</a:t>
            </a:fld>
            <a:endParaRPr lang="en-US" dirty="0"/>
          </a:p>
        </p:txBody>
      </p:sp>
    </p:spTree>
    <p:extLst>
      <p:ext uri="{BB962C8B-B14F-4D97-AF65-F5344CB8AC3E}">
        <p14:creationId xmlns:p14="http://schemas.microsoft.com/office/powerpoint/2010/main" val="2345343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09CFDD4-FCE4-42C6-9038-3C44B164143D}" type="slidenum">
              <a:rPr lang="en-US" smtClean="0"/>
              <a:pPr>
                <a:defRPr/>
              </a:pPr>
              <a:t>20</a:t>
            </a:fld>
            <a:endParaRPr lang="en-US" dirty="0"/>
          </a:p>
        </p:txBody>
      </p:sp>
    </p:spTree>
    <p:extLst>
      <p:ext uri="{BB962C8B-B14F-4D97-AF65-F5344CB8AC3E}">
        <p14:creationId xmlns:p14="http://schemas.microsoft.com/office/powerpoint/2010/main" val="857092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E97B4-026C-4067-A78E-135608C082DA}" type="slidenum">
              <a:rPr lang="en-US" smtClean="0">
                <a:solidFill>
                  <a:srgbClr val="000000"/>
                </a:solidFill>
              </a:rPr>
              <a:pPr/>
              <a:t>22</a:t>
            </a:fld>
            <a:endParaRPr lang="en-US">
              <a:solidFill>
                <a:srgbClr val="000000"/>
              </a:solidFill>
            </a:endParaRPr>
          </a:p>
        </p:txBody>
      </p:sp>
    </p:spTree>
    <p:extLst>
      <p:ext uri="{BB962C8B-B14F-4D97-AF65-F5344CB8AC3E}">
        <p14:creationId xmlns:p14="http://schemas.microsoft.com/office/powerpoint/2010/main" val="406798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09CFDD4-FCE4-42C6-9038-3C44B164143D}" type="slidenum">
              <a:rPr lang="en-US" smtClean="0"/>
              <a:pPr>
                <a:defRPr/>
              </a:pPr>
              <a:t>23</a:t>
            </a:fld>
            <a:endParaRPr lang="en-US" dirty="0"/>
          </a:p>
        </p:txBody>
      </p:sp>
    </p:spTree>
    <p:extLst>
      <p:ext uri="{BB962C8B-B14F-4D97-AF65-F5344CB8AC3E}">
        <p14:creationId xmlns:p14="http://schemas.microsoft.com/office/powerpoint/2010/main" val="462172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509CFDD4-FCE4-42C6-9038-3C44B164143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1800730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08FE97B4-026C-4067-A78E-135608C082DA}"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406798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509CFDD4-FCE4-42C6-9038-3C44B164143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1644599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509CFDD4-FCE4-42C6-9038-3C44B164143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462172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509CFDD4-FCE4-42C6-9038-3C44B164143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1241498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509CFDD4-FCE4-42C6-9038-3C44B164143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1198141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509CFDD4-FCE4-42C6-9038-3C44B164143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1251961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Sinus Bradycardia – rate 38</a:t>
            </a:r>
          </a:p>
          <a:p>
            <a:endParaRPr lang="en-US" dirty="0"/>
          </a:p>
        </p:txBody>
      </p:sp>
      <p:sp>
        <p:nvSpPr>
          <p:cNvPr id="4" name="Slide Number Placeholder 3"/>
          <p:cNvSpPr>
            <a:spLocks noGrp="1"/>
          </p:cNvSpPr>
          <p:nvPr>
            <p:ph type="sldNum" sz="quarter" idx="10"/>
          </p:nvPr>
        </p:nvSpPr>
        <p:spPr/>
        <p:txBody>
          <a:bodyPr/>
          <a:lstStyle/>
          <a:p>
            <a:fld id="{08FE97B4-026C-4067-A78E-135608C082DA}" type="slidenum">
              <a:rPr lang="en-US" smtClean="0"/>
              <a:pPr/>
              <a:t>6</a:t>
            </a:fld>
            <a:endParaRPr lang="en-US"/>
          </a:p>
        </p:txBody>
      </p:sp>
    </p:spTree>
    <p:extLst>
      <p:ext uri="{BB962C8B-B14F-4D97-AF65-F5344CB8AC3E}">
        <p14:creationId xmlns:p14="http://schemas.microsoft.com/office/powerpoint/2010/main" val="1869235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09CFDD4-FCE4-42C6-9038-3C44B164143D}" type="slidenum">
              <a:rPr lang="en-US" smtClean="0"/>
              <a:pPr>
                <a:defRPr/>
              </a:pPr>
              <a:t>7</a:t>
            </a:fld>
            <a:endParaRPr lang="en-US" dirty="0"/>
          </a:p>
        </p:txBody>
      </p:sp>
    </p:spTree>
    <p:extLst>
      <p:ext uri="{BB962C8B-B14F-4D97-AF65-F5344CB8AC3E}">
        <p14:creationId xmlns:p14="http://schemas.microsoft.com/office/powerpoint/2010/main" val="580435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09CFDD4-FCE4-42C6-9038-3C44B164143D}" type="slidenum">
              <a:rPr lang="en-US" smtClean="0"/>
              <a:pPr>
                <a:defRPr/>
              </a:pPr>
              <a:t>8</a:t>
            </a:fld>
            <a:endParaRPr lang="en-US" dirty="0"/>
          </a:p>
        </p:txBody>
      </p:sp>
    </p:spTree>
    <p:extLst>
      <p:ext uri="{BB962C8B-B14F-4D97-AF65-F5344CB8AC3E}">
        <p14:creationId xmlns:p14="http://schemas.microsoft.com/office/powerpoint/2010/main" val="1025581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E97B4-026C-4067-A78E-135608C082DA}" type="slidenum">
              <a:rPr lang="en-US" smtClean="0"/>
              <a:pPr/>
              <a:t>9</a:t>
            </a:fld>
            <a:endParaRPr lang="en-US"/>
          </a:p>
        </p:txBody>
      </p:sp>
    </p:spTree>
    <p:extLst>
      <p:ext uri="{BB962C8B-B14F-4D97-AF65-F5344CB8AC3E}">
        <p14:creationId xmlns:p14="http://schemas.microsoft.com/office/powerpoint/2010/main" val="1411676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E97B4-026C-4067-A78E-135608C082DA}" type="slidenum">
              <a:rPr lang="en-US" smtClean="0"/>
              <a:pPr/>
              <a:t>10</a:t>
            </a:fld>
            <a:endParaRPr lang="en-US"/>
          </a:p>
        </p:txBody>
      </p:sp>
    </p:spTree>
    <p:extLst>
      <p:ext uri="{BB962C8B-B14F-4D97-AF65-F5344CB8AC3E}">
        <p14:creationId xmlns:p14="http://schemas.microsoft.com/office/powerpoint/2010/main" val="667080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E97B4-026C-4067-A78E-135608C082DA}" type="slidenum">
              <a:rPr lang="en-US" smtClean="0"/>
              <a:pPr/>
              <a:t>11</a:t>
            </a:fld>
            <a:endParaRPr lang="en-US"/>
          </a:p>
        </p:txBody>
      </p:sp>
    </p:spTree>
    <p:extLst>
      <p:ext uri="{BB962C8B-B14F-4D97-AF65-F5344CB8AC3E}">
        <p14:creationId xmlns:p14="http://schemas.microsoft.com/office/powerpoint/2010/main" val="2546897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509CFDD4-FCE4-42C6-9038-3C44B164143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3276283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E7DE5-CB9A-4E5F-A393-58B430F32788}"/>
              </a:ext>
            </a:extLst>
          </p:cNvPr>
          <p:cNvSpPr>
            <a:spLocks noGrp="1"/>
          </p:cNvSpPr>
          <p:nvPr>
            <p:ph type="ctrTitle"/>
          </p:nvPr>
        </p:nvSpPr>
        <p:spPr>
          <a:xfrm>
            <a:off x="1520230" y="1122363"/>
            <a:ext cx="9121379" cy="2387600"/>
          </a:xfrm>
        </p:spPr>
        <p:txBody>
          <a:bodyPr anchor="b"/>
          <a:lstStyle>
            <a:lvl1pPr algn="ctr">
              <a:defRPr sz="5985"/>
            </a:lvl1pPr>
          </a:lstStyle>
          <a:p>
            <a:r>
              <a:rPr lang="en-US"/>
              <a:t>Click to edit Master title style</a:t>
            </a:r>
          </a:p>
        </p:txBody>
      </p:sp>
      <p:sp>
        <p:nvSpPr>
          <p:cNvPr id="3" name="Subtitle 2">
            <a:extLst>
              <a:ext uri="{FF2B5EF4-FFF2-40B4-BE49-F238E27FC236}">
                <a16:creationId xmlns:a16="http://schemas.microsoft.com/office/drawing/2014/main" id="{5CA41BAE-8A8E-4A96-A57D-50F3C7F74D20}"/>
              </a:ext>
            </a:extLst>
          </p:cNvPr>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a:extLst>
              <a:ext uri="{FF2B5EF4-FFF2-40B4-BE49-F238E27FC236}">
                <a16:creationId xmlns:a16="http://schemas.microsoft.com/office/drawing/2014/main" id="{C1538331-87DC-4BF8-87C5-D4309F02938C}"/>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5C675175-3F8C-4BF4-965D-F1E3BE78F41B}"/>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19DA8C6B-53B2-43E1-96BA-1E739281EBA0}"/>
              </a:ext>
            </a:extLst>
          </p:cNvPr>
          <p:cNvSpPr>
            <a:spLocks noGrp="1"/>
          </p:cNvSpPr>
          <p:nvPr>
            <p:ph type="sldNum" sz="quarter" idx="12"/>
          </p:nvPr>
        </p:nvSpPr>
        <p:spPr/>
        <p:txBody>
          <a:bodyPr/>
          <a:lstStyle/>
          <a:p>
            <a:pPr>
              <a:defRPr/>
            </a:pPr>
            <a:fld id="{83F4A144-6B13-4D28-9426-E85891F0858B}" type="slidenum">
              <a:rPr lang="en-US" smtClean="0"/>
              <a:pPr>
                <a:defRPr/>
              </a:pPr>
              <a:t>‹#›</a:t>
            </a:fld>
            <a:endParaRPr lang="en-US" dirty="0"/>
          </a:p>
        </p:txBody>
      </p:sp>
    </p:spTree>
    <p:extLst>
      <p:ext uri="{BB962C8B-B14F-4D97-AF65-F5344CB8AC3E}">
        <p14:creationId xmlns:p14="http://schemas.microsoft.com/office/powerpoint/2010/main" val="4252192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B9AF4-E641-4B6D-A766-8135E6A713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709302-D44F-4A67-9B4D-54704691B2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E6B725-137A-4155-B4B0-2F1EDFE34F62}"/>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D7F79365-7B40-44D9-97A3-27F06499852A}"/>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C77AAC89-CE0B-4F75-AA83-1288C6453D57}"/>
              </a:ext>
            </a:extLst>
          </p:cNvPr>
          <p:cNvSpPr>
            <a:spLocks noGrp="1"/>
          </p:cNvSpPr>
          <p:nvPr>
            <p:ph type="sldNum" sz="quarter" idx="12"/>
          </p:nvPr>
        </p:nvSpPr>
        <p:spPr/>
        <p:txBody>
          <a:bodyPr/>
          <a:lstStyle/>
          <a:p>
            <a:pPr>
              <a:defRPr/>
            </a:pPr>
            <a:fld id="{573637E4-80A3-46FF-BFCE-07E0FE20755B}" type="slidenum">
              <a:rPr lang="en-US" smtClean="0"/>
              <a:pPr>
                <a:defRPr/>
              </a:pPr>
              <a:t>‹#›</a:t>
            </a:fld>
            <a:endParaRPr lang="en-US" dirty="0"/>
          </a:p>
        </p:txBody>
      </p:sp>
    </p:spTree>
    <p:extLst>
      <p:ext uri="{BB962C8B-B14F-4D97-AF65-F5344CB8AC3E}">
        <p14:creationId xmlns:p14="http://schemas.microsoft.com/office/powerpoint/2010/main" val="35727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129865-DD3C-4813-AE53-B3203CC87B72}"/>
              </a:ext>
            </a:extLst>
          </p:cNvPr>
          <p:cNvSpPr>
            <a:spLocks noGrp="1"/>
          </p:cNvSpPr>
          <p:nvPr>
            <p:ph type="title" orient="vert"/>
          </p:nvPr>
        </p:nvSpPr>
        <p:spPr>
          <a:xfrm>
            <a:off x="8703315" y="365125"/>
            <a:ext cx="2622396"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D25377-7B9E-4DD9-82BE-28744D0951E5}"/>
              </a:ext>
            </a:extLst>
          </p:cNvPr>
          <p:cNvSpPr>
            <a:spLocks noGrp="1"/>
          </p:cNvSpPr>
          <p:nvPr>
            <p:ph type="body" orient="vert" idx="1"/>
          </p:nvPr>
        </p:nvSpPr>
        <p:spPr>
          <a:xfrm>
            <a:off x="836126" y="365125"/>
            <a:ext cx="771516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E0730D-692D-4ACA-AB10-06432046C023}"/>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8B06F352-EB8D-4BFE-B0B2-8D0D5EB3A2D1}"/>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7116E520-FB8E-4F6F-B5A0-348786088489}"/>
              </a:ext>
            </a:extLst>
          </p:cNvPr>
          <p:cNvSpPr>
            <a:spLocks noGrp="1"/>
          </p:cNvSpPr>
          <p:nvPr>
            <p:ph type="sldNum" sz="quarter" idx="12"/>
          </p:nvPr>
        </p:nvSpPr>
        <p:spPr/>
        <p:txBody>
          <a:bodyPr/>
          <a:lstStyle/>
          <a:p>
            <a:pPr>
              <a:defRPr/>
            </a:pPr>
            <a:fld id="{19B58A24-21D4-44FC-8840-BD2A0488C03A}" type="slidenum">
              <a:rPr lang="en-US" smtClean="0"/>
              <a:pPr>
                <a:defRPr/>
              </a:pPr>
              <a:t>‹#›</a:t>
            </a:fld>
            <a:endParaRPr lang="en-US" dirty="0"/>
          </a:p>
        </p:txBody>
      </p:sp>
    </p:spTree>
    <p:extLst>
      <p:ext uri="{BB962C8B-B14F-4D97-AF65-F5344CB8AC3E}">
        <p14:creationId xmlns:p14="http://schemas.microsoft.com/office/powerpoint/2010/main" val="3862784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12BDA81-E8F2-4EA1-B18E-7AFE44F04E9B}" type="slidenum">
              <a:rPr lang="en-US" smtClean="0"/>
              <a:pPr>
                <a:defRPr/>
              </a:pPr>
              <a:t>‹#›</a:t>
            </a:fld>
            <a:endParaRPr lang="en-US" dirty="0"/>
          </a:p>
        </p:txBody>
      </p:sp>
    </p:spTree>
    <p:extLst>
      <p:ext uri="{BB962C8B-B14F-4D97-AF65-F5344CB8AC3E}">
        <p14:creationId xmlns:p14="http://schemas.microsoft.com/office/powerpoint/2010/main" val="1888051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E3831-917A-4416-9CC6-540B980244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5093A9-7130-4CC2-9738-EDCB89134A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B7EF7F-815D-4AF8-AD97-134B99675FB0}"/>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93D17AD8-3467-409C-9F80-CAC012BF65EB}"/>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7F8D796D-7D89-4FC2-9D3F-F958AB191A58}"/>
              </a:ext>
            </a:extLst>
          </p:cNvPr>
          <p:cNvSpPr>
            <a:spLocks noGrp="1"/>
          </p:cNvSpPr>
          <p:nvPr>
            <p:ph type="sldNum" sz="quarter" idx="12"/>
          </p:nvPr>
        </p:nvSpPr>
        <p:spPr/>
        <p:txBody>
          <a:bodyPr/>
          <a:lstStyle/>
          <a:p>
            <a:pPr>
              <a:defRPr/>
            </a:pPr>
            <a:fld id="{5B46ADF1-3292-4896-A8ED-FE51B5B7754D}" type="slidenum">
              <a:rPr lang="en-US" smtClean="0"/>
              <a:pPr>
                <a:defRPr/>
              </a:pPr>
              <a:t>‹#›</a:t>
            </a:fld>
            <a:endParaRPr lang="en-US" dirty="0"/>
          </a:p>
        </p:txBody>
      </p:sp>
    </p:spTree>
    <p:extLst>
      <p:ext uri="{BB962C8B-B14F-4D97-AF65-F5344CB8AC3E}">
        <p14:creationId xmlns:p14="http://schemas.microsoft.com/office/powerpoint/2010/main" val="4161286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309A-8F2A-44FF-981B-4DF0959DE0DA}"/>
              </a:ext>
            </a:extLst>
          </p:cNvPr>
          <p:cNvSpPr>
            <a:spLocks noGrp="1"/>
          </p:cNvSpPr>
          <p:nvPr>
            <p:ph type="title"/>
          </p:nvPr>
        </p:nvSpPr>
        <p:spPr>
          <a:xfrm>
            <a:off x="829792" y="1709739"/>
            <a:ext cx="10489585" cy="2852737"/>
          </a:xfrm>
        </p:spPr>
        <p:txBody>
          <a:bodyPr anchor="b"/>
          <a:lstStyle>
            <a:lvl1pPr>
              <a:defRPr sz="5985"/>
            </a:lvl1pPr>
          </a:lstStyle>
          <a:p>
            <a:r>
              <a:rPr lang="en-US"/>
              <a:t>Click to edit Master title style</a:t>
            </a:r>
          </a:p>
        </p:txBody>
      </p:sp>
      <p:sp>
        <p:nvSpPr>
          <p:cNvPr id="3" name="Text Placeholder 2">
            <a:extLst>
              <a:ext uri="{FF2B5EF4-FFF2-40B4-BE49-F238E27FC236}">
                <a16:creationId xmlns:a16="http://schemas.microsoft.com/office/drawing/2014/main" id="{4FB3938E-DED2-48A9-9A16-0B38545A315C}"/>
              </a:ext>
            </a:extLst>
          </p:cNvPr>
          <p:cNvSpPr>
            <a:spLocks noGrp="1"/>
          </p:cNvSpPr>
          <p:nvPr>
            <p:ph type="body" idx="1"/>
          </p:nvPr>
        </p:nvSpPr>
        <p:spPr>
          <a:xfrm>
            <a:off x="829792" y="4589464"/>
            <a:ext cx="10489585"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09634E-F2A8-477F-BC0E-F18947395EA1}"/>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6E0B93EB-4318-4CA3-A8AB-BC814099B5CD}"/>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D07F5C4F-189F-43B3-A64F-7D1C3208DAE6}"/>
              </a:ext>
            </a:extLst>
          </p:cNvPr>
          <p:cNvSpPr>
            <a:spLocks noGrp="1"/>
          </p:cNvSpPr>
          <p:nvPr>
            <p:ph type="sldNum" sz="quarter" idx="12"/>
          </p:nvPr>
        </p:nvSpPr>
        <p:spPr/>
        <p:txBody>
          <a:bodyPr/>
          <a:lstStyle/>
          <a:p>
            <a:pPr>
              <a:defRPr/>
            </a:pPr>
            <a:fld id="{9745EF33-9791-4ADC-9869-FD6B8D7D54DE}" type="slidenum">
              <a:rPr lang="en-US" smtClean="0"/>
              <a:pPr>
                <a:defRPr/>
              </a:pPr>
              <a:t>‹#›</a:t>
            </a:fld>
            <a:endParaRPr lang="en-US" dirty="0"/>
          </a:p>
        </p:txBody>
      </p:sp>
    </p:spTree>
    <p:extLst>
      <p:ext uri="{BB962C8B-B14F-4D97-AF65-F5344CB8AC3E}">
        <p14:creationId xmlns:p14="http://schemas.microsoft.com/office/powerpoint/2010/main" val="816787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66AAE-A94C-472C-9E0F-C16B22538C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F9630A-4B68-40B8-BD09-EC30D5375DE7}"/>
              </a:ext>
            </a:extLst>
          </p:cNvPr>
          <p:cNvSpPr>
            <a:spLocks noGrp="1"/>
          </p:cNvSpPr>
          <p:nvPr>
            <p:ph sz="half" idx="1"/>
          </p:nvPr>
        </p:nvSpPr>
        <p:spPr>
          <a:xfrm>
            <a:off x="836126"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AA59B0-96E4-45D2-957C-90DBD185E1EC}"/>
              </a:ext>
            </a:extLst>
          </p:cNvPr>
          <p:cNvSpPr>
            <a:spLocks noGrp="1"/>
          </p:cNvSpPr>
          <p:nvPr>
            <p:ph sz="half" idx="2"/>
          </p:nvPr>
        </p:nvSpPr>
        <p:spPr>
          <a:xfrm>
            <a:off x="6156931"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87505F-003F-4F5E-815A-C381141B0AAA}"/>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93601562-EB02-490A-B08B-0317ECF2089B}"/>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74E55D3E-4F1E-40E7-800F-B2AC6EA64853}"/>
              </a:ext>
            </a:extLst>
          </p:cNvPr>
          <p:cNvSpPr>
            <a:spLocks noGrp="1"/>
          </p:cNvSpPr>
          <p:nvPr>
            <p:ph type="sldNum" sz="quarter" idx="12"/>
          </p:nvPr>
        </p:nvSpPr>
        <p:spPr/>
        <p:txBody>
          <a:bodyPr/>
          <a:lstStyle/>
          <a:p>
            <a:pPr>
              <a:defRPr/>
            </a:pPr>
            <a:fld id="{83ECC236-7387-499F-8C41-A26A2143851E}" type="slidenum">
              <a:rPr lang="en-US" smtClean="0"/>
              <a:pPr>
                <a:defRPr/>
              </a:pPr>
              <a:t>‹#›</a:t>
            </a:fld>
            <a:endParaRPr lang="en-US" dirty="0"/>
          </a:p>
        </p:txBody>
      </p:sp>
    </p:spTree>
    <p:extLst>
      <p:ext uri="{BB962C8B-B14F-4D97-AF65-F5344CB8AC3E}">
        <p14:creationId xmlns:p14="http://schemas.microsoft.com/office/powerpoint/2010/main" val="1529621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FA22B-310F-4069-8CC5-E924225FC3E2}"/>
              </a:ext>
            </a:extLst>
          </p:cNvPr>
          <p:cNvSpPr>
            <a:spLocks noGrp="1"/>
          </p:cNvSpPr>
          <p:nvPr>
            <p:ph type="title"/>
          </p:nvPr>
        </p:nvSpPr>
        <p:spPr>
          <a:xfrm>
            <a:off x="837711" y="365126"/>
            <a:ext cx="1048958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DF4273-6D00-44F8-950D-AACD720FC14F}"/>
              </a:ext>
            </a:extLst>
          </p:cNvPr>
          <p:cNvSpPr>
            <a:spLocks noGrp="1"/>
          </p:cNvSpPr>
          <p:nvPr>
            <p:ph type="body" idx="1"/>
          </p:nvPr>
        </p:nvSpPr>
        <p:spPr>
          <a:xfrm>
            <a:off x="837711" y="1681163"/>
            <a:ext cx="514502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a:extLst>
              <a:ext uri="{FF2B5EF4-FFF2-40B4-BE49-F238E27FC236}">
                <a16:creationId xmlns:a16="http://schemas.microsoft.com/office/drawing/2014/main" id="{34E0A8C9-3D14-46A9-8E4F-80070C5A848D}"/>
              </a:ext>
            </a:extLst>
          </p:cNvPr>
          <p:cNvSpPr>
            <a:spLocks noGrp="1"/>
          </p:cNvSpPr>
          <p:nvPr>
            <p:ph sz="half" idx="2"/>
          </p:nvPr>
        </p:nvSpPr>
        <p:spPr>
          <a:xfrm>
            <a:off x="837711" y="2505075"/>
            <a:ext cx="51450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5FA5C9-6058-4157-9DBD-2B492D6A606D}"/>
              </a:ext>
            </a:extLst>
          </p:cNvPr>
          <p:cNvSpPr>
            <a:spLocks noGrp="1"/>
          </p:cNvSpPr>
          <p:nvPr>
            <p:ph type="body" sz="quarter" idx="3"/>
          </p:nvPr>
        </p:nvSpPr>
        <p:spPr>
          <a:xfrm>
            <a:off x="6156931" y="1681163"/>
            <a:ext cx="5170365"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a:extLst>
              <a:ext uri="{FF2B5EF4-FFF2-40B4-BE49-F238E27FC236}">
                <a16:creationId xmlns:a16="http://schemas.microsoft.com/office/drawing/2014/main" id="{6965C9A5-93D1-4979-B9A3-4F8FEBCF5F41}"/>
              </a:ext>
            </a:extLst>
          </p:cNvPr>
          <p:cNvSpPr>
            <a:spLocks noGrp="1"/>
          </p:cNvSpPr>
          <p:nvPr>
            <p:ph sz="quarter" idx="4"/>
          </p:nvPr>
        </p:nvSpPr>
        <p:spPr>
          <a:xfrm>
            <a:off x="6156931" y="2505075"/>
            <a:ext cx="51703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2F39F5-5699-427D-9F79-AAAEBD68809B}"/>
              </a:ext>
            </a:extLst>
          </p:cNvPr>
          <p:cNvSpPr>
            <a:spLocks noGrp="1"/>
          </p:cNvSpPr>
          <p:nvPr>
            <p:ph type="dt" sz="half" idx="10"/>
          </p:nvPr>
        </p:nvSpPr>
        <p:spPr/>
        <p:txBody>
          <a:bodyPr/>
          <a:lstStyle/>
          <a:p>
            <a:pPr>
              <a:defRPr/>
            </a:pPr>
            <a:endParaRPr lang="en-US" dirty="0"/>
          </a:p>
        </p:txBody>
      </p:sp>
      <p:sp>
        <p:nvSpPr>
          <p:cNvPr id="8" name="Footer Placeholder 7">
            <a:extLst>
              <a:ext uri="{FF2B5EF4-FFF2-40B4-BE49-F238E27FC236}">
                <a16:creationId xmlns:a16="http://schemas.microsoft.com/office/drawing/2014/main" id="{5A29362F-5F11-463E-987C-A8506BC43581}"/>
              </a:ext>
            </a:extLst>
          </p:cNvPr>
          <p:cNvSpPr>
            <a:spLocks noGrp="1"/>
          </p:cNvSpPr>
          <p:nvPr>
            <p:ph type="ftr" sz="quarter" idx="11"/>
          </p:nvPr>
        </p:nvSpPr>
        <p:spPr/>
        <p:txBody>
          <a:bodyPr/>
          <a:lstStyle/>
          <a:p>
            <a:pPr>
              <a:defRPr/>
            </a:pPr>
            <a:endParaRPr lang="en-US" dirty="0"/>
          </a:p>
        </p:txBody>
      </p:sp>
      <p:sp>
        <p:nvSpPr>
          <p:cNvPr id="9" name="Slide Number Placeholder 8">
            <a:extLst>
              <a:ext uri="{FF2B5EF4-FFF2-40B4-BE49-F238E27FC236}">
                <a16:creationId xmlns:a16="http://schemas.microsoft.com/office/drawing/2014/main" id="{7B04BC3F-4E0A-4824-BC15-E27FC9A17DB0}"/>
              </a:ext>
            </a:extLst>
          </p:cNvPr>
          <p:cNvSpPr>
            <a:spLocks noGrp="1"/>
          </p:cNvSpPr>
          <p:nvPr>
            <p:ph type="sldNum" sz="quarter" idx="12"/>
          </p:nvPr>
        </p:nvSpPr>
        <p:spPr/>
        <p:txBody>
          <a:bodyPr/>
          <a:lstStyle/>
          <a:p>
            <a:pPr>
              <a:defRPr/>
            </a:pPr>
            <a:fld id="{196ABA94-3EA3-4CB0-83E4-E1E351858BDC}" type="slidenum">
              <a:rPr lang="en-US" smtClean="0"/>
              <a:pPr>
                <a:defRPr/>
              </a:pPr>
              <a:t>‹#›</a:t>
            </a:fld>
            <a:endParaRPr lang="en-US" dirty="0"/>
          </a:p>
        </p:txBody>
      </p:sp>
    </p:spTree>
    <p:extLst>
      <p:ext uri="{BB962C8B-B14F-4D97-AF65-F5344CB8AC3E}">
        <p14:creationId xmlns:p14="http://schemas.microsoft.com/office/powerpoint/2010/main" val="57573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A2FCC-BD34-4E44-8628-55B8A170A8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B45068-0024-4F19-B5A6-630984B26E80}"/>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DD5964B7-0FCF-48E3-92A6-26690230598E}"/>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3B5AE15C-694A-4848-BF5A-0CE0FA6843D5}"/>
              </a:ext>
            </a:extLst>
          </p:cNvPr>
          <p:cNvSpPr>
            <a:spLocks noGrp="1"/>
          </p:cNvSpPr>
          <p:nvPr>
            <p:ph type="sldNum" sz="quarter" idx="12"/>
          </p:nvPr>
        </p:nvSpPr>
        <p:spPr/>
        <p:txBody>
          <a:bodyPr/>
          <a:lstStyle/>
          <a:p>
            <a:pPr>
              <a:defRPr/>
            </a:pPr>
            <a:fld id="{0AFB1662-9AE6-421C-92A8-E49B7C375129}" type="slidenum">
              <a:rPr lang="en-US" smtClean="0"/>
              <a:pPr>
                <a:defRPr/>
              </a:pPr>
              <a:t>‹#›</a:t>
            </a:fld>
            <a:endParaRPr lang="en-US" dirty="0"/>
          </a:p>
        </p:txBody>
      </p:sp>
    </p:spTree>
    <p:extLst>
      <p:ext uri="{BB962C8B-B14F-4D97-AF65-F5344CB8AC3E}">
        <p14:creationId xmlns:p14="http://schemas.microsoft.com/office/powerpoint/2010/main" val="3961348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FC7A9-FAB2-4F7B-8DDE-E70FE1F410EA}"/>
              </a:ext>
            </a:extLst>
          </p:cNvPr>
          <p:cNvSpPr>
            <a:spLocks noGrp="1"/>
          </p:cNvSpPr>
          <p:nvPr>
            <p:ph type="dt" sz="half" idx="10"/>
          </p:nvPr>
        </p:nvSpPr>
        <p:spPr/>
        <p:txBody>
          <a:bodyPr/>
          <a:lstStyle/>
          <a:p>
            <a:pPr>
              <a:defRPr/>
            </a:pPr>
            <a:endParaRPr lang="en-US" dirty="0"/>
          </a:p>
        </p:txBody>
      </p:sp>
      <p:sp>
        <p:nvSpPr>
          <p:cNvPr id="3" name="Footer Placeholder 2">
            <a:extLst>
              <a:ext uri="{FF2B5EF4-FFF2-40B4-BE49-F238E27FC236}">
                <a16:creationId xmlns:a16="http://schemas.microsoft.com/office/drawing/2014/main" id="{5FC92885-2517-4927-81CE-55FF0461CF61}"/>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88F0B8BD-155B-49C9-A60B-8E54B8B2D39F}"/>
              </a:ext>
            </a:extLst>
          </p:cNvPr>
          <p:cNvSpPr>
            <a:spLocks noGrp="1"/>
          </p:cNvSpPr>
          <p:nvPr>
            <p:ph type="sldNum" sz="quarter" idx="12"/>
          </p:nvPr>
        </p:nvSpPr>
        <p:spPr/>
        <p:txBody>
          <a:bodyPr/>
          <a:lstStyle/>
          <a:p>
            <a:pPr>
              <a:defRPr/>
            </a:pPr>
            <a:fld id="{C9CC48A4-2034-4041-8562-E872873184F2}" type="slidenum">
              <a:rPr lang="en-US" smtClean="0"/>
              <a:pPr>
                <a:defRPr/>
              </a:pPr>
              <a:t>‹#›</a:t>
            </a:fld>
            <a:endParaRPr lang="en-US" dirty="0"/>
          </a:p>
        </p:txBody>
      </p:sp>
    </p:spTree>
    <p:extLst>
      <p:ext uri="{BB962C8B-B14F-4D97-AF65-F5344CB8AC3E}">
        <p14:creationId xmlns:p14="http://schemas.microsoft.com/office/powerpoint/2010/main" val="3406146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33A64-2CB4-4C1B-BEA8-655456F68029}"/>
              </a:ext>
            </a:extLst>
          </p:cNvPr>
          <p:cNvSpPr>
            <a:spLocks noGrp="1"/>
          </p:cNvSpPr>
          <p:nvPr>
            <p:ph type="title"/>
          </p:nvPr>
        </p:nvSpPr>
        <p:spPr>
          <a:xfrm>
            <a:off x="837711" y="457200"/>
            <a:ext cx="3922509" cy="1600200"/>
          </a:xfrm>
        </p:spPr>
        <p:txBody>
          <a:bodyPr anchor="b"/>
          <a:lstStyle>
            <a:lvl1pPr>
              <a:defRPr sz="3192"/>
            </a:lvl1pPr>
          </a:lstStyle>
          <a:p>
            <a:r>
              <a:rPr lang="en-US"/>
              <a:t>Click to edit Master title style</a:t>
            </a:r>
          </a:p>
        </p:txBody>
      </p:sp>
      <p:sp>
        <p:nvSpPr>
          <p:cNvPr id="3" name="Content Placeholder 2">
            <a:extLst>
              <a:ext uri="{FF2B5EF4-FFF2-40B4-BE49-F238E27FC236}">
                <a16:creationId xmlns:a16="http://schemas.microsoft.com/office/drawing/2014/main" id="{F203DEED-0CCE-4E50-876A-D1179A2DCDC9}"/>
              </a:ext>
            </a:extLst>
          </p:cNvPr>
          <p:cNvSpPr>
            <a:spLocks noGrp="1"/>
          </p:cNvSpPr>
          <p:nvPr>
            <p:ph idx="1"/>
          </p:nvPr>
        </p:nvSpPr>
        <p:spPr>
          <a:xfrm>
            <a:off x="5170365" y="987426"/>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8C73C4-17D7-4D21-8A51-69A6CEE2FEAD}"/>
              </a:ext>
            </a:extLst>
          </p:cNvPr>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128C0815-E701-44F2-A892-8428071724C3}"/>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383551E8-3841-4E08-ABB0-5BE4235A41A4}"/>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4317F108-761B-434D-AABC-16518C41DC77}"/>
              </a:ext>
            </a:extLst>
          </p:cNvPr>
          <p:cNvSpPr>
            <a:spLocks noGrp="1"/>
          </p:cNvSpPr>
          <p:nvPr>
            <p:ph type="sldNum" sz="quarter" idx="12"/>
          </p:nvPr>
        </p:nvSpPr>
        <p:spPr/>
        <p:txBody>
          <a:bodyPr/>
          <a:lstStyle/>
          <a:p>
            <a:pPr>
              <a:defRPr/>
            </a:pPr>
            <a:fld id="{D1FA4F4F-A386-49DE-AD53-646F2BB47577}" type="slidenum">
              <a:rPr lang="en-US" smtClean="0"/>
              <a:pPr>
                <a:defRPr/>
              </a:pPr>
              <a:t>‹#›</a:t>
            </a:fld>
            <a:endParaRPr lang="en-US" dirty="0"/>
          </a:p>
        </p:txBody>
      </p:sp>
    </p:spTree>
    <p:extLst>
      <p:ext uri="{BB962C8B-B14F-4D97-AF65-F5344CB8AC3E}">
        <p14:creationId xmlns:p14="http://schemas.microsoft.com/office/powerpoint/2010/main" val="2258348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7696-014E-47FE-9F64-15FEF98F037C}"/>
              </a:ext>
            </a:extLst>
          </p:cNvPr>
          <p:cNvSpPr>
            <a:spLocks noGrp="1"/>
          </p:cNvSpPr>
          <p:nvPr>
            <p:ph type="title"/>
          </p:nvPr>
        </p:nvSpPr>
        <p:spPr>
          <a:xfrm>
            <a:off x="837711" y="457200"/>
            <a:ext cx="3922509" cy="1600200"/>
          </a:xfrm>
        </p:spPr>
        <p:txBody>
          <a:bodyPr anchor="b"/>
          <a:lstStyle>
            <a:lvl1pPr>
              <a:defRPr sz="3192"/>
            </a:lvl1pPr>
          </a:lstStyle>
          <a:p>
            <a:r>
              <a:rPr lang="en-US"/>
              <a:t>Click to edit Master title style</a:t>
            </a:r>
          </a:p>
        </p:txBody>
      </p:sp>
      <p:sp>
        <p:nvSpPr>
          <p:cNvPr id="3" name="Picture Placeholder 2">
            <a:extLst>
              <a:ext uri="{FF2B5EF4-FFF2-40B4-BE49-F238E27FC236}">
                <a16:creationId xmlns:a16="http://schemas.microsoft.com/office/drawing/2014/main" id="{EBE5FE12-43E1-4E9D-99FD-3F63D7667BDC}"/>
              </a:ext>
            </a:extLst>
          </p:cNvPr>
          <p:cNvSpPr>
            <a:spLocks noGrp="1"/>
          </p:cNvSpPr>
          <p:nvPr>
            <p:ph type="pic" idx="1"/>
          </p:nvPr>
        </p:nvSpPr>
        <p:spPr>
          <a:xfrm>
            <a:off x="5170365" y="987426"/>
            <a:ext cx="6156930" cy="4873625"/>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en-US"/>
          </a:p>
        </p:txBody>
      </p:sp>
      <p:sp>
        <p:nvSpPr>
          <p:cNvPr id="4" name="Text Placeholder 3">
            <a:extLst>
              <a:ext uri="{FF2B5EF4-FFF2-40B4-BE49-F238E27FC236}">
                <a16:creationId xmlns:a16="http://schemas.microsoft.com/office/drawing/2014/main" id="{0E03AB53-13D9-4EAC-86E1-7DABE8C2C3C8}"/>
              </a:ext>
            </a:extLst>
          </p:cNvPr>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EEA10547-A6D7-4D68-9333-1267551B6D88}"/>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8D871607-7954-47F5-BE96-548BC7FD2121}"/>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E819D950-7F8A-4C3B-ACF3-9E420B9985E8}"/>
              </a:ext>
            </a:extLst>
          </p:cNvPr>
          <p:cNvSpPr>
            <a:spLocks noGrp="1"/>
          </p:cNvSpPr>
          <p:nvPr>
            <p:ph type="sldNum" sz="quarter" idx="12"/>
          </p:nvPr>
        </p:nvSpPr>
        <p:spPr/>
        <p:txBody>
          <a:bodyPr/>
          <a:lstStyle/>
          <a:p>
            <a:pPr>
              <a:defRPr/>
            </a:pPr>
            <a:fld id="{2D8AE1D7-102E-4582-B79B-B3A011C63BBE}" type="slidenum">
              <a:rPr lang="en-US" smtClean="0"/>
              <a:pPr>
                <a:defRPr/>
              </a:pPr>
              <a:t>‹#›</a:t>
            </a:fld>
            <a:endParaRPr lang="en-US" dirty="0"/>
          </a:p>
        </p:txBody>
      </p:sp>
    </p:spTree>
    <p:extLst>
      <p:ext uri="{BB962C8B-B14F-4D97-AF65-F5344CB8AC3E}">
        <p14:creationId xmlns:p14="http://schemas.microsoft.com/office/powerpoint/2010/main" val="62081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27E679-BF5D-45F2-8B85-E5F4FD5D4824}"/>
              </a:ext>
            </a:extLst>
          </p:cNvPr>
          <p:cNvSpPr>
            <a:spLocks noGrp="1"/>
          </p:cNvSpPr>
          <p:nvPr>
            <p:ph type="title"/>
          </p:nvPr>
        </p:nvSpPr>
        <p:spPr>
          <a:xfrm>
            <a:off x="836127" y="365126"/>
            <a:ext cx="1048958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523E1E-4424-4F64-BA7C-E066A4A7D32D}"/>
              </a:ext>
            </a:extLst>
          </p:cNvPr>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8181BC-5F4C-42E7-8B00-BD1940B07DB9}"/>
              </a:ext>
            </a:extLst>
          </p:cNvPr>
          <p:cNvSpPr>
            <a:spLocks noGrp="1"/>
          </p:cNvSpPr>
          <p:nvPr>
            <p:ph type="dt" sz="half" idx="2"/>
          </p:nvPr>
        </p:nvSpPr>
        <p:spPr>
          <a:xfrm>
            <a:off x="836126" y="6356351"/>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pPr>
              <a:defRPr/>
            </a:pPr>
            <a:endParaRPr lang="en-US" dirty="0"/>
          </a:p>
        </p:txBody>
      </p:sp>
      <p:sp>
        <p:nvSpPr>
          <p:cNvPr id="5" name="Footer Placeholder 4">
            <a:extLst>
              <a:ext uri="{FF2B5EF4-FFF2-40B4-BE49-F238E27FC236}">
                <a16:creationId xmlns:a16="http://schemas.microsoft.com/office/drawing/2014/main" id="{373BAF3E-4DF3-4A04-A52F-718F33F0F70E}"/>
              </a:ext>
            </a:extLst>
          </p:cNvPr>
          <p:cNvSpPr>
            <a:spLocks noGrp="1"/>
          </p:cNvSpPr>
          <p:nvPr>
            <p:ph type="ftr" sz="quarter" idx="3"/>
          </p:nvPr>
        </p:nvSpPr>
        <p:spPr>
          <a:xfrm>
            <a:off x="4028609" y="6356351"/>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7049B4D0-6A70-45C2-8311-BE5C6E090C9E}"/>
              </a:ext>
            </a:extLst>
          </p:cNvPr>
          <p:cNvSpPr>
            <a:spLocks noGrp="1"/>
          </p:cNvSpPr>
          <p:nvPr>
            <p:ph type="sldNum" sz="quarter" idx="4"/>
          </p:nvPr>
        </p:nvSpPr>
        <p:spPr>
          <a:xfrm>
            <a:off x="8589298" y="6356351"/>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pPr>
              <a:defRPr/>
            </a:pPr>
            <a:fld id="{112BDA81-E8F2-4EA1-B18E-7AFE44F04E9B}" type="slidenum">
              <a:rPr lang="en-US" smtClean="0"/>
              <a:pPr>
                <a:defRPr/>
              </a:pPr>
              <a:t>‹#›</a:t>
            </a:fld>
            <a:endParaRPr lang="en-US" dirty="0"/>
          </a:p>
        </p:txBody>
      </p:sp>
    </p:spTree>
    <p:extLst>
      <p:ext uri="{BB962C8B-B14F-4D97-AF65-F5344CB8AC3E}">
        <p14:creationId xmlns:p14="http://schemas.microsoft.com/office/powerpoint/2010/main" val="3851814124"/>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ChangeArrowheads="1"/>
          </p:cNvSpPr>
          <p:nvPr/>
        </p:nvSpPr>
        <p:spPr bwMode="auto">
          <a:xfrm>
            <a:off x="670719" y="2209800"/>
            <a:ext cx="10820400" cy="4493538"/>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Autonomic Cardiovascular Physiology I and II</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Connecting the Basic Science and Clinical Components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September 21, 2023</a:t>
            </a:r>
          </a:p>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2023</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298D9282-20B4-45C5-9FE4-2109E49A56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9711" y="533400"/>
            <a:ext cx="8662416" cy="880872"/>
          </a:xfrm>
          <a:prstGeom prst="rect">
            <a:avLst/>
          </a:prstGeom>
          <a:ln>
            <a:solidFill>
              <a:srgbClr val="FF8000"/>
            </a:solidFill>
          </a:ln>
        </p:spPr>
      </p:pic>
    </p:spTree>
    <p:extLst>
      <p:ext uri="{BB962C8B-B14F-4D97-AF65-F5344CB8AC3E}">
        <p14:creationId xmlns:p14="http://schemas.microsoft.com/office/powerpoint/2010/main" val="1701003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10945654" cy="944562"/>
          </a:xfrm>
        </p:spPr>
        <p:txBody>
          <a:bodyPr>
            <a:noAutofit/>
          </a:bodyPr>
          <a:lstStyle/>
          <a:p>
            <a:pPr algn="ctr">
              <a:lnSpc>
                <a:spcPct val="150000"/>
              </a:lnSpc>
            </a:pPr>
            <a:r>
              <a:rPr lang="en-US" sz="2400" b="1" dirty="0">
                <a:solidFill>
                  <a:schemeClr val="tx1"/>
                </a:solidFill>
                <a:latin typeface="Arial" panose="020B0604020202020204" pitchFamily="34" charset="0"/>
                <a:cs typeface="Arial" panose="020B0604020202020204" pitchFamily="34" charset="0"/>
              </a:rPr>
              <a:t>Question 4</a:t>
            </a:r>
            <a:br>
              <a:rPr lang="en-US" sz="2800" dirty="0">
                <a:solidFill>
                  <a:srgbClr val="FFFF00"/>
                </a:solidFill>
                <a:latin typeface="Arial" panose="020B0604020202020204" pitchFamily="34" charset="0"/>
                <a:cs typeface="Arial" panose="020B0604020202020204" pitchFamily="34" charset="0"/>
              </a:rPr>
            </a:br>
            <a:r>
              <a:rPr lang="en-US" sz="2400" b="1" dirty="0">
                <a:solidFill>
                  <a:srgbClr val="0070C0"/>
                </a:solidFill>
                <a:latin typeface="Arial" panose="020B0604020202020204" pitchFamily="34" charset="0"/>
                <a:cs typeface="Arial" panose="020B0604020202020204" pitchFamily="34" charset="0"/>
              </a:rPr>
              <a:t>What medication did the patient most likely ingest?</a:t>
            </a:r>
            <a:endParaRPr lang="en-US" sz="2800" b="1" dirty="0">
              <a:solidFill>
                <a:srgbClr val="0070C0"/>
              </a:solidFill>
              <a:latin typeface="Arial" panose="020B0604020202020204" pitchFamily="34" charset="0"/>
              <a:cs typeface="Arial" panose="020B0604020202020204" pitchFamily="34" charset="0"/>
            </a:endParaRPr>
          </a:p>
        </p:txBody>
      </p:sp>
      <p:sp>
        <p:nvSpPr>
          <p:cNvPr id="3" name="TPAnswers"/>
          <p:cNvSpPr>
            <a:spLocks noGrp="1"/>
          </p:cNvSpPr>
          <p:nvPr>
            <p:ph type="body" idx="1"/>
            <p:custDataLst>
              <p:tags r:id="rId2"/>
            </p:custDataLst>
          </p:nvPr>
        </p:nvSpPr>
        <p:spPr>
          <a:xfrm>
            <a:off x="306308" y="2266950"/>
            <a:ext cx="5623719" cy="2743200"/>
          </a:xfrm>
        </p:spPr>
        <p:txBody>
          <a:bodyPr>
            <a:normAutofit/>
          </a:bodyPr>
          <a:lstStyle/>
          <a:p>
            <a:pPr marL="514350" indent="-514350">
              <a:spcAft>
                <a:spcPts val="0"/>
              </a:spcAft>
              <a:buFont typeface="Wingdings" pitchFamily="2" charset="2"/>
              <a:buAutoNum type="alphaUcPeriod"/>
            </a:pPr>
            <a:r>
              <a:rPr lang="en-US" sz="2400" dirty="0">
                <a:latin typeface="Arial" panose="020B0604020202020204" pitchFamily="34" charset="0"/>
                <a:cs typeface="Arial" panose="020B0604020202020204" pitchFamily="34" charset="0"/>
              </a:rPr>
              <a:t>Atenolol</a:t>
            </a:r>
          </a:p>
          <a:p>
            <a:pPr marL="514350" indent="-514350">
              <a:spcAft>
                <a:spcPts val="0"/>
              </a:spcAft>
              <a:buFont typeface="Wingdings" pitchFamily="2" charset="2"/>
              <a:buAutoNum type="alphaUcPeriod"/>
            </a:pPr>
            <a:r>
              <a:rPr lang="en-US" sz="2400" dirty="0" err="1">
                <a:latin typeface="Arial" panose="020B0604020202020204" pitchFamily="34" charset="0"/>
                <a:cs typeface="Arial" panose="020B0604020202020204" pitchFamily="34" charset="0"/>
              </a:rPr>
              <a:t>Esmolol</a:t>
            </a:r>
            <a:endParaRPr lang="en-US" sz="2400" dirty="0">
              <a:latin typeface="Arial" panose="020B0604020202020204" pitchFamily="34" charset="0"/>
              <a:cs typeface="Arial" panose="020B0604020202020204" pitchFamily="34" charset="0"/>
            </a:endParaRPr>
          </a:p>
          <a:p>
            <a:pPr marL="514350" indent="-514350">
              <a:spcAft>
                <a:spcPts val="0"/>
              </a:spcAft>
              <a:buFont typeface="Wingdings" pitchFamily="2" charset="2"/>
              <a:buAutoNum type="alphaUcPeriod"/>
            </a:pPr>
            <a:r>
              <a:rPr lang="en-US" sz="2400" dirty="0">
                <a:latin typeface="Arial" panose="020B0604020202020204" pitchFamily="34" charset="0"/>
                <a:cs typeface="Arial" panose="020B0604020202020204" pitchFamily="34" charset="0"/>
              </a:rPr>
              <a:t>Metoprolol</a:t>
            </a:r>
          </a:p>
          <a:p>
            <a:pPr marL="514350" indent="-514350">
              <a:spcAft>
                <a:spcPts val="0"/>
              </a:spcAft>
              <a:buFont typeface="Wingdings" pitchFamily="2" charset="2"/>
              <a:buAutoNum type="alphaUcPeriod"/>
            </a:pPr>
            <a:r>
              <a:rPr lang="en-US" sz="2400" dirty="0">
                <a:latin typeface="Arial" panose="020B0604020202020204" pitchFamily="34" charset="0"/>
                <a:cs typeface="Arial" panose="020B0604020202020204" pitchFamily="34" charset="0"/>
              </a:rPr>
              <a:t>Propranolol</a:t>
            </a:r>
          </a:p>
        </p:txBody>
      </p:sp>
      <p:sp>
        <p:nvSpPr>
          <p:cNvPr id="6" name="TextBox 5"/>
          <p:cNvSpPr txBox="1"/>
          <p:nvPr/>
        </p:nvSpPr>
        <p:spPr>
          <a:xfrm>
            <a:off x="213519" y="6477000"/>
            <a:ext cx="1988045" cy="253916"/>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Pharmacology and physiology</a:t>
            </a:r>
          </a:p>
        </p:txBody>
      </p:sp>
      <p:sp>
        <p:nvSpPr>
          <p:cNvPr id="4" name="TPPolling" title="Polling Shape">
            <a:extLst>
              <a:ext uri="{FF2B5EF4-FFF2-40B4-BE49-F238E27FC236}">
                <a16:creationId xmlns:a16="http://schemas.microsoft.com/office/drawing/2014/main" id="{E3B613ED-76F6-460B-9C9B-E1FAD70CEE48}"/>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74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PQuestion"/>
          <p:cNvSpPr>
            <a:spLocks noGrp="1"/>
          </p:cNvSpPr>
          <p:nvPr>
            <p:ph type="title"/>
          </p:nvPr>
        </p:nvSpPr>
        <p:spPr>
          <a:xfrm>
            <a:off x="213519" y="76200"/>
            <a:ext cx="11734800" cy="1358815"/>
          </a:xfrm>
        </p:spPr>
        <p:txBody>
          <a:bodyPr>
            <a:normAutofit fontScale="90000"/>
          </a:bodyPr>
          <a:lstStyle/>
          <a:p>
            <a:pPr algn="ctr">
              <a:lnSpc>
                <a:spcPct val="150000"/>
              </a:lnSpc>
            </a:pPr>
            <a:r>
              <a:rPr lang="en-US" sz="2400" b="1" dirty="0">
                <a:latin typeface="Arial" panose="020B0604020202020204" pitchFamily="34" charset="0"/>
                <a:cs typeface="Arial" panose="020B0604020202020204" pitchFamily="34" charset="0"/>
              </a:rPr>
              <a:t>Question 5</a:t>
            </a:r>
            <a:br>
              <a:rPr lang="en-US" sz="2400" b="1"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A </a:t>
            </a:r>
            <a:r>
              <a:rPr lang="en-US" sz="2200" u="sng" dirty="0">
                <a:latin typeface="Arial" panose="020B0604020202020204" pitchFamily="34" charset="0"/>
                <a:cs typeface="Arial" panose="020B0604020202020204" pitchFamily="34" charset="0"/>
              </a:rPr>
              <a:t>2</a:t>
            </a:r>
            <a:r>
              <a:rPr lang="en-US" sz="2200" u="sng" baseline="30000" dirty="0">
                <a:latin typeface="Arial" panose="020B0604020202020204" pitchFamily="34" charset="0"/>
                <a:cs typeface="Arial" panose="020B0604020202020204" pitchFamily="34" charset="0"/>
              </a:rPr>
              <a:t>nd</a:t>
            </a:r>
            <a:r>
              <a:rPr lang="en-US" sz="2200" u="sng" dirty="0">
                <a:latin typeface="Arial" panose="020B0604020202020204" pitchFamily="34" charset="0"/>
                <a:cs typeface="Arial" panose="020B0604020202020204" pitchFamily="34" charset="0"/>
              </a:rPr>
              <a:t> medication</a:t>
            </a:r>
            <a:r>
              <a:rPr lang="en-US" sz="2200" dirty="0">
                <a:latin typeface="Arial" panose="020B0604020202020204" pitchFamily="34" charset="0"/>
                <a:cs typeface="Arial" panose="020B0604020202020204" pitchFamily="34" charset="0"/>
              </a:rPr>
              <a:t> is given resulting in the following change in his VS. </a:t>
            </a:r>
            <a:br>
              <a:rPr lang="en-US" sz="2200" dirty="0">
                <a:latin typeface="Arial" panose="020B0604020202020204" pitchFamily="34" charset="0"/>
                <a:cs typeface="Arial" panose="020B0604020202020204" pitchFamily="34" charset="0"/>
              </a:rPr>
            </a:br>
            <a:r>
              <a:rPr lang="en-US" sz="2200" b="1" dirty="0">
                <a:solidFill>
                  <a:srgbClr val="0070C0"/>
                </a:solidFill>
                <a:latin typeface="Arial" panose="020B0604020202020204" pitchFamily="34" charset="0"/>
                <a:cs typeface="Arial" panose="020B0604020202020204" pitchFamily="34" charset="0"/>
              </a:rPr>
              <a:t>What physiologic mechanism would best explain these effects?</a:t>
            </a:r>
          </a:p>
        </p:txBody>
      </p:sp>
      <p:sp>
        <p:nvSpPr>
          <p:cNvPr id="3" name="TPAnswers"/>
          <p:cNvSpPr>
            <a:spLocks noGrp="1"/>
          </p:cNvSpPr>
          <p:nvPr>
            <p:ph type="body" idx="1"/>
            <p:custDataLst>
              <p:tags r:id="rId2"/>
            </p:custDataLst>
          </p:nvPr>
        </p:nvSpPr>
        <p:spPr>
          <a:xfrm>
            <a:off x="213519" y="4215205"/>
            <a:ext cx="8001000" cy="2057400"/>
          </a:xfrm>
        </p:spPr>
        <p:txBody>
          <a:bodyPr>
            <a:normAutofit/>
          </a:bodyPr>
          <a:lstStyle/>
          <a:p>
            <a:pPr marL="514350" indent="-514350">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Independent activation of cellular adenylate cyclase</a:t>
            </a:r>
          </a:p>
          <a:p>
            <a:pPr marL="514350" indent="-514350">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Increase in cellular cGMP</a:t>
            </a:r>
          </a:p>
          <a:p>
            <a:pPr marL="514350" indent="-514350">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Dopamine D1 receptor stimulation</a:t>
            </a:r>
          </a:p>
          <a:p>
            <a:pPr marL="514350" indent="-514350">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Stimulation of nicotinic receptors</a:t>
            </a:r>
          </a:p>
          <a:p>
            <a:pPr marL="514350" indent="-514350">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Direct inhibition of Na/K ATPase</a:t>
            </a:r>
          </a:p>
        </p:txBody>
      </p:sp>
      <p:sp>
        <p:nvSpPr>
          <p:cNvPr id="6" name="TextBox 5"/>
          <p:cNvSpPr txBox="1"/>
          <p:nvPr/>
        </p:nvSpPr>
        <p:spPr>
          <a:xfrm>
            <a:off x="499269" y="6438899"/>
            <a:ext cx="1988045" cy="253916"/>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Pharmacology and physiology</a:t>
            </a:r>
          </a:p>
        </p:txBody>
      </p:sp>
      <p:graphicFrame>
        <p:nvGraphicFramePr>
          <p:cNvPr id="7" name="Table 6"/>
          <p:cNvGraphicFramePr>
            <a:graphicFrameLocks noGrp="1"/>
          </p:cNvGraphicFramePr>
          <p:nvPr/>
        </p:nvGraphicFramePr>
        <p:xfrm>
          <a:off x="442119" y="1836419"/>
          <a:ext cx="11163299" cy="1744981"/>
        </p:xfrm>
        <a:graphic>
          <a:graphicData uri="http://schemas.openxmlformats.org/drawingml/2006/table">
            <a:tbl>
              <a:tblPr firstRow="1" bandRow="1">
                <a:tableStyleId>{3B4B98B0-60AC-42C2-AFA5-B58CD77FA1E5}</a:tableStyleId>
              </a:tblPr>
              <a:tblGrid>
                <a:gridCol w="2086598">
                  <a:extLst>
                    <a:ext uri="{9D8B030D-6E8A-4147-A177-3AD203B41FA5}">
                      <a16:colId xmlns:a16="http://schemas.microsoft.com/office/drawing/2014/main" val="20000"/>
                    </a:ext>
                  </a:extLst>
                </a:gridCol>
                <a:gridCol w="3025567">
                  <a:extLst>
                    <a:ext uri="{9D8B030D-6E8A-4147-A177-3AD203B41FA5}">
                      <a16:colId xmlns:a16="http://schemas.microsoft.com/office/drawing/2014/main" val="20002"/>
                    </a:ext>
                  </a:extLst>
                </a:gridCol>
                <a:gridCol w="3025567">
                  <a:extLst>
                    <a:ext uri="{9D8B030D-6E8A-4147-A177-3AD203B41FA5}">
                      <a16:colId xmlns:a16="http://schemas.microsoft.com/office/drawing/2014/main" val="20003"/>
                    </a:ext>
                  </a:extLst>
                </a:gridCol>
                <a:gridCol w="3025567">
                  <a:extLst>
                    <a:ext uri="{9D8B030D-6E8A-4147-A177-3AD203B41FA5}">
                      <a16:colId xmlns:a16="http://schemas.microsoft.com/office/drawing/2014/main" val="20004"/>
                    </a:ext>
                  </a:extLst>
                </a:gridCol>
              </a:tblGrid>
              <a:tr h="642620">
                <a:tc>
                  <a:txBody>
                    <a:bodyPr/>
                    <a:lstStyle/>
                    <a:p>
                      <a:endParaRPr lang="en-US" dirty="0">
                        <a:solidFill>
                          <a:schemeClr val="tx2">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After ingestion</a:t>
                      </a:r>
                      <a:endParaRPr lang="en-US" dirty="0">
                        <a:solidFill>
                          <a:schemeClr val="tx2">
                            <a:lumMod val="50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After medication #1  administration</a:t>
                      </a:r>
                      <a:endParaRPr lang="en-US" dirty="0">
                        <a:solidFill>
                          <a:schemeClr val="tx2">
                            <a:lumMod val="50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2114" rtl="0" eaLnBrk="1" latinLnBrk="0" hangingPunct="1"/>
                      <a:r>
                        <a:rPr lang="en-US" sz="1795" b="1" kern="1200" dirty="0">
                          <a:solidFill>
                            <a:srgbClr val="0000FF"/>
                          </a:solidFill>
                        </a:rPr>
                        <a:t>After medication #2 administration</a:t>
                      </a:r>
                      <a:endParaRPr lang="en-US" sz="1795" b="1" kern="1200" dirty="0">
                        <a:solidFill>
                          <a:srgbClr val="0000FF"/>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30000"/>
                      </a:srgbClr>
                    </a:solidFill>
                  </a:tcPr>
                </a:tc>
                <a:extLst>
                  <a:ext uri="{0D108BD9-81ED-4DB2-BD59-A6C34878D82A}">
                    <a16:rowId xmlns:a16="http://schemas.microsoft.com/office/drawing/2014/main" val="10000"/>
                  </a:ext>
                </a:extLst>
              </a:tr>
              <a:tr h="535940">
                <a:tc>
                  <a:txBody>
                    <a:bodyPr/>
                    <a:lstStyle/>
                    <a:p>
                      <a:pPr algn="ctr"/>
                      <a:r>
                        <a:rPr lang="en-US" b="1" dirty="0">
                          <a:solidFill>
                            <a:srgbClr val="FF0000"/>
                          </a:solidFill>
                        </a:rPr>
                        <a:t>Pulse</a:t>
                      </a:r>
                      <a:endParaRPr lang="en-US" b="1" dirty="0">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30000"/>
                      </a:schemeClr>
                    </a:solidFill>
                  </a:tcPr>
                </a:tc>
                <a:tc>
                  <a:txBody>
                    <a:bodyPr/>
                    <a:lstStyle/>
                    <a:p>
                      <a:pPr algn="ctr"/>
                      <a:r>
                        <a:rPr lang="en-US" dirty="0"/>
                        <a:t>40</a:t>
                      </a:r>
                      <a:endParaRPr lang="en-US"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30000"/>
                      </a:schemeClr>
                    </a:solidFill>
                  </a:tcPr>
                </a:tc>
                <a:tc>
                  <a:txBody>
                    <a:bodyPr/>
                    <a:lstStyle/>
                    <a:p>
                      <a:pPr algn="ctr"/>
                      <a:r>
                        <a:rPr lang="en-US" dirty="0"/>
                        <a:t>60</a:t>
                      </a:r>
                      <a:endParaRPr lang="en-US"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30000"/>
                      </a:schemeClr>
                    </a:solidFill>
                  </a:tcPr>
                </a:tc>
                <a:tc>
                  <a:txBody>
                    <a:bodyPr/>
                    <a:lstStyle/>
                    <a:p>
                      <a:pPr marL="0" algn="ctr" defTabSz="912114" rtl="0" eaLnBrk="1" latinLnBrk="0" hangingPunct="1"/>
                      <a:r>
                        <a:rPr lang="en-US" sz="1795" b="1" kern="1200" dirty="0">
                          <a:solidFill>
                            <a:srgbClr val="FF0000"/>
                          </a:solidFill>
                        </a:rPr>
                        <a:t>86</a:t>
                      </a:r>
                      <a:endParaRPr lang="en-US" sz="1795" b="1" kern="1200" dirty="0">
                        <a:solidFill>
                          <a:srgbClr val="FF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30000"/>
                      </a:srgbClr>
                    </a:solidFill>
                  </a:tcPr>
                </a:tc>
                <a:extLst>
                  <a:ext uri="{0D108BD9-81ED-4DB2-BD59-A6C34878D82A}">
                    <a16:rowId xmlns:a16="http://schemas.microsoft.com/office/drawing/2014/main" val="10001"/>
                  </a:ext>
                </a:extLst>
              </a:tr>
              <a:tr h="566421">
                <a:tc>
                  <a:txBody>
                    <a:bodyPr/>
                    <a:lstStyle/>
                    <a:p>
                      <a:pPr algn="ctr"/>
                      <a:r>
                        <a:rPr lang="en-US" b="1" dirty="0">
                          <a:solidFill>
                            <a:srgbClr val="FF0000"/>
                          </a:solidFill>
                        </a:rPr>
                        <a:t>Blood Pressure</a:t>
                      </a:r>
                      <a:endParaRPr lang="en-US" b="1" dirty="0">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80/46</a:t>
                      </a:r>
                      <a:endParaRPr lang="en-US"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94/54</a:t>
                      </a:r>
                      <a:endParaRPr lang="en-US"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2114" rtl="0" eaLnBrk="1" latinLnBrk="0" hangingPunct="1"/>
                      <a:r>
                        <a:rPr lang="en-US" sz="1795" b="1" kern="1200" dirty="0">
                          <a:solidFill>
                            <a:srgbClr val="FF0000"/>
                          </a:solidFill>
                        </a:rPr>
                        <a:t>108/65</a:t>
                      </a:r>
                      <a:endParaRPr lang="en-US" sz="1795" b="1" kern="1200" dirty="0">
                        <a:solidFill>
                          <a:srgbClr val="FF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30000"/>
                      </a:srgbClr>
                    </a:solidFill>
                  </a:tcPr>
                </a:tc>
                <a:extLst>
                  <a:ext uri="{0D108BD9-81ED-4DB2-BD59-A6C34878D82A}">
                    <a16:rowId xmlns:a16="http://schemas.microsoft.com/office/drawing/2014/main" val="10002"/>
                  </a:ext>
                </a:extLst>
              </a:tr>
            </a:tbl>
          </a:graphicData>
        </a:graphic>
      </p:graphicFrame>
      <p:sp>
        <p:nvSpPr>
          <p:cNvPr id="4" name="TPPolling" title="Polling Shape">
            <a:extLst>
              <a:ext uri="{FF2B5EF4-FFF2-40B4-BE49-F238E27FC236}">
                <a16:creationId xmlns:a16="http://schemas.microsoft.com/office/drawing/2014/main" id="{B7C81F3E-F5EB-408D-AC2C-63714CE940E2}"/>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1078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6126" y="2057400"/>
            <a:ext cx="10489585" cy="2328861"/>
          </a:xfrm>
          <a:solidFill>
            <a:srgbClr val="FDF0E7">
              <a:alpha val="50000"/>
            </a:srgbClr>
          </a:solidFill>
          <a:ln>
            <a:solidFill>
              <a:schemeClr val="tx1"/>
            </a:solidFill>
          </a:ln>
        </p:spPr>
        <p:txBody>
          <a:bodyPr anchor="ctr">
            <a:normAutofit/>
          </a:bodyPr>
          <a:lstStyle/>
          <a:p>
            <a:pPr algn="ctr"/>
            <a:r>
              <a:rPr lang="en-US" sz="4800" dirty="0">
                <a:latin typeface="Arial" panose="020B0604020202020204" pitchFamily="34" charset="0"/>
                <a:cs typeface="Arial" panose="020B0604020202020204" pitchFamily="34" charset="0"/>
              </a:rPr>
              <a:t>Case #2</a:t>
            </a:r>
          </a:p>
        </p:txBody>
      </p:sp>
    </p:spTree>
    <p:extLst>
      <p:ext uri="{BB962C8B-B14F-4D97-AF65-F5344CB8AC3E}">
        <p14:creationId xmlns:p14="http://schemas.microsoft.com/office/powerpoint/2010/main" val="1910946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8092" y="274639"/>
            <a:ext cx="10945654" cy="411480"/>
          </a:xfrm>
          <a:solidFill>
            <a:srgbClr val="FDF0E7">
              <a:alpha val="50271"/>
            </a:srgbClr>
          </a:solidFill>
          <a:ln>
            <a:solidFill>
              <a:schemeClr val="tx1"/>
            </a:solidFill>
          </a:ln>
        </p:spPr>
        <p:txBody>
          <a:bodyPr vert="horz" lIns="91440" tIns="45720" rIns="91440" bIns="45720" rtlCol="0" anchor="ctr">
            <a:noAutofit/>
          </a:bodyPr>
          <a:lstStyle/>
          <a:p>
            <a:pPr algn="ctr"/>
            <a:r>
              <a:rPr lang="en-US" sz="2400" b="1" dirty="0">
                <a:latin typeface="Arial" pitchFamily="34" charset="0"/>
                <a:cs typeface="Arial" pitchFamily="34" charset="0"/>
              </a:rPr>
              <a:t>Case #2</a:t>
            </a:r>
          </a:p>
        </p:txBody>
      </p:sp>
      <p:sp>
        <p:nvSpPr>
          <p:cNvPr id="5" name="Content Placeholder 4"/>
          <p:cNvSpPr>
            <a:spLocks noGrp="1"/>
          </p:cNvSpPr>
          <p:nvPr>
            <p:ph idx="1"/>
          </p:nvPr>
        </p:nvSpPr>
        <p:spPr>
          <a:xfrm>
            <a:off x="308769" y="1447800"/>
            <a:ext cx="11544300" cy="4498975"/>
          </a:xfrm>
        </p:spPr>
        <p:txBody>
          <a:bodyPr>
            <a:normAutofit/>
          </a:bodyPr>
          <a:lstStyle/>
          <a:p>
            <a:r>
              <a:rPr lang="en-US" sz="2400" dirty="0">
                <a:latin typeface="Arial" panose="020B0604020202020204" pitchFamily="34" charset="0"/>
                <a:cs typeface="Arial" panose="020B0604020202020204" pitchFamily="34" charset="0"/>
              </a:rPr>
              <a:t>A 42-y/o male is transported to the ED by EMS for confusion, vomiting, and shortness of breath.  </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His has a history of hypertension and depression but can’t recall his medications.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His only allergies are to bee stings but otherwise has no other medical problems.  He admits to working in the yard earlier in the day and going swimming in a local lake but does not recall any bee stings.</a:t>
            </a:r>
          </a:p>
        </p:txBody>
      </p:sp>
      <p:sp>
        <p:nvSpPr>
          <p:cNvPr id="6" name="TextBox 5"/>
          <p:cNvSpPr txBox="1"/>
          <p:nvPr/>
        </p:nvSpPr>
        <p:spPr>
          <a:xfrm>
            <a:off x="259278" y="6477000"/>
            <a:ext cx="697627" cy="253916"/>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Clinician</a:t>
            </a:r>
          </a:p>
        </p:txBody>
      </p:sp>
    </p:spTree>
    <p:extLst>
      <p:ext uri="{BB962C8B-B14F-4D97-AF65-F5344CB8AC3E}">
        <p14:creationId xmlns:p14="http://schemas.microsoft.com/office/powerpoint/2010/main" val="3861191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92" y="228600"/>
            <a:ext cx="10945654" cy="411480"/>
          </a:xfrm>
          <a:solidFill>
            <a:srgbClr val="FDF0E7">
              <a:alpha val="50000"/>
            </a:srgbClr>
          </a:solidFill>
          <a:ln>
            <a:solidFill>
              <a:schemeClr val="tx1"/>
            </a:solidFill>
          </a:ln>
        </p:spPr>
        <p:txBody>
          <a:bodyPr vert="horz" lIns="91440" tIns="45720" rIns="91440" bIns="45720" rtlCol="0" anchor="ctr">
            <a:noAutofit/>
          </a:bodyPr>
          <a:lstStyle/>
          <a:p>
            <a:pPr algn="ctr"/>
            <a:r>
              <a:rPr lang="en-US" sz="2100" b="1" dirty="0">
                <a:latin typeface="Arial" pitchFamily="34" charset="0"/>
                <a:cs typeface="Arial" pitchFamily="34" charset="0"/>
              </a:rPr>
              <a:t>Physical Exam</a:t>
            </a:r>
          </a:p>
        </p:txBody>
      </p:sp>
      <p:graphicFrame>
        <p:nvGraphicFramePr>
          <p:cNvPr id="4" name="Table 3"/>
          <p:cNvGraphicFramePr>
            <a:graphicFrameLocks noGrp="1"/>
          </p:cNvGraphicFramePr>
          <p:nvPr/>
        </p:nvGraphicFramePr>
        <p:xfrm>
          <a:off x="410805" y="942660"/>
          <a:ext cx="11340227" cy="5610540"/>
        </p:xfrm>
        <a:graphic>
          <a:graphicData uri="http://schemas.openxmlformats.org/drawingml/2006/table">
            <a:tbl>
              <a:tblPr firstRow="1" bandRow="1">
                <a:tableStyleId>{3B4B98B0-60AC-42C2-AFA5-B58CD77FA1E5}</a:tableStyleId>
              </a:tblPr>
              <a:tblGrid>
                <a:gridCol w="4144488">
                  <a:extLst>
                    <a:ext uri="{9D8B030D-6E8A-4147-A177-3AD203B41FA5}">
                      <a16:colId xmlns:a16="http://schemas.microsoft.com/office/drawing/2014/main" val="20000"/>
                    </a:ext>
                  </a:extLst>
                </a:gridCol>
                <a:gridCol w="7195739">
                  <a:extLst>
                    <a:ext uri="{9D8B030D-6E8A-4147-A177-3AD203B41FA5}">
                      <a16:colId xmlns:a16="http://schemas.microsoft.com/office/drawing/2014/main" val="20002"/>
                    </a:ext>
                  </a:extLst>
                </a:gridCol>
              </a:tblGrid>
              <a:tr h="489900">
                <a:tc>
                  <a:txBody>
                    <a:bodyPr/>
                    <a:lstStyle/>
                    <a:p>
                      <a:endParaRPr lang="en-US" dirty="0">
                        <a:solidFill>
                          <a:schemeClr val="tx2">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rgbClr val="FF0000"/>
                          </a:solidFill>
                        </a:rPr>
                        <a:t>Findings</a:t>
                      </a:r>
                      <a:endParaRPr lang="en-US" sz="240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35940">
                <a:tc>
                  <a:txBody>
                    <a:bodyPr/>
                    <a:lstStyle/>
                    <a:p>
                      <a:pPr algn="ctr"/>
                      <a:r>
                        <a:rPr lang="en-US" b="1" dirty="0">
                          <a:solidFill>
                            <a:srgbClr val="0000FF"/>
                          </a:solidFill>
                        </a:rPr>
                        <a:t>General Appearance</a:t>
                      </a:r>
                      <a:endParaRPr lang="en-US" b="1"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20000"/>
                      </a:schemeClr>
                    </a:solidFill>
                  </a:tcPr>
                </a:tc>
                <a:tc>
                  <a:txBody>
                    <a:bodyPr/>
                    <a:lstStyle/>
                    <a:p>
                      <a:pPr algn="ctr"/>
                      <a:r>
                        <a:rPr lang="en-US" sz="1800" dirty="0"/>
                        <a:t>Restless; appears to have difficulty breathing.  Vomits and has an episode of diarrhea during triage</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20000"/>
                      </a:schemeClr>
                    </a:solidFill>
                  </a:tcPr>
                </a:tc>
                <a:extLst>
                  <a:ext uri="{0D108BD9-81ED-4DB2-BD59-A6C34878D82A}">
                    <a16:rowId xmlns:a16="http://schemas.microsoft.com/office/drawing/2014/main" val="10001"/>
                  </a:ext>
                </a:extLst>
              </a:tr>
              <a:tr h="640080">
                <a:tc>
                  <a:txBody>
                    <a:bodyPr/>
                    <a:lstStyle/>
                    <a:p>
                      <a:pPr algn="ctr"/>
                      <a:r>
                        <a:rPr lang="en-US" b="1" dirty="0">
                          <a:solidFill>
                            <a:srgbClr val="0000FF"/>
                          </a:solidFill>
                        </a:rPr>
                        <a:t>Vital Signs</a:t>
                      </a:r>
                      <a:endParaRPr lang="en-US" b="1"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Pulse 42;  BP 86/40;  RR 24;  T 98;  Pox 90%</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40080">
                <a:tc>
                  <a:txBody>
                    <a:bodyPr/>
                    <a:lstStyle/>
                    <a:p>
                      <a:pPr marL="0" algn="ctr" defTabSz="914400" rtl="0" eaLnBrk="1" latinLnBrk="0" hangingPunct="1"/>
                      <a:r>
                        <a:rPr lang="en-US" sz="1800" b="1" kern="1200" dirty="0">
                          <a:solidFill>
                            <a:srgbClr val="0000FF"/>
                          </a:solidFill>
                        </a:rPr>
                        <a:t>HEENT</a:t>
                      </a:r>
                      <a:endParaRPr lang="en-US" sz="1800" b="1" kern="1200" dirty="0">
                        <a:solidFill>
                          <a:srgbClr val="0000FF"/>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20000"/>
                      </a:schemeClr>
                    </a:solidFill>
                  </a:tcPr>
                </a:tc>
                <a:tc>
                  <a:txBody>
                    <a:bodyPr/>
                    <a:lstStyle/>
                    <a:p>
                      <a:pPr algn="ctr"/>
                      <a:r>
                        <a:rPr lang="en-US" sz="1800" dirty="0"/>
                        <a:t>Pupils pinpoint with notable tearing.  Oropharynx with copious secretions</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20000"/>
                      </a:schemeClr>
                    </a:solidFill>
                  </a:tcPr>
                </a:tc>
                <a:extLst>
                  <a:ext uri="{0D108BD9-81ED-4DB2-BD59-A6C34878D82A}">
                    <a16:rowId xmlns:a16="http://schemas.microsoft.com/office/drawing/2014/main" val="10003"/>
                  </a:ext>
                </a:extLst>
              </a:tr>
              <a:tr h="640080">
                <a:tc>
                  <a:txBody>
                    <a:bodyPr/>
                    <a:lstStyle/>
                    <a:p>
                      <a:pPr marL="0" algn="ctr" defTabSz="914400" rtl="0" eaLnBrk="1" latinLnBrk="0" hangingPunct="1"/>
                      <a:r>
                        <a:rPr lang="en-US" sz="1800" b="1" kern="1200" dirty="0">
                          <a:solidFill>
                            <a:srgbClr val="0000FF"/>
                          </a:solidFill>
                        </a:rPr>
                        <a:t>Cardiovascular</a:t>
                      </a:r>
                      <a:endParaRPr lang="en-US" sz="1800" b="1" kern="1200" dirty="0">
                        <a:solidFill>
                          <a:srgbClr val="0000FF"/>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Bradycardia; S1 &amp; S2 noted. No murmurs, rubs or gallops</a:t>
                      </a: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40080">
                <a:tc>
                  <a:txBody>
                    <a:bodyPr/>
                    <a:lstStyle/>
                    <a:p>
                      <a:pPr marL="0" algn="ctr" defTabSz="914400" rtl="0" eaLnBrk="1" latinLnBrk="0" hangingPunct="1"/>
                      <a:r>
                        <a:rPr lang="en-US" sz="1800" b="1" kern="1200" dirty="0">
                          <a:solidFill>
                            <a:srgbClr val="0000FF"/>
                          </a:solidFill>
                        </a:rPr>
                        <a:t>Pulmonary</a:t>
                      </a:r>
                      <a:endParaRPr lang="en-US" sz="1800" b="1" kern="1200" dirty="0">
                        <a:solidFill>
                          <a:srgbClr val="0000FF"/>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20000"/>
                      </a:schemeClr>
                    </a:solidFill>
                  </a:tcPr>
                </a:tc>
                <a:tc>
                  <a:txBody>
                    <a:bodyPr/>
                    <a:lstStyle/>
                    <a:p>
                      <a:pPr algn="ctr"/>
                      <a:r>
                        <a:rPr lang="en-US" dirty="0"/>
                        <a:t>Diffuse wheezing with harsh crackles noted at the bases</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20000"/>
                      </a:schemeClr>
                    </a:solidFill>
                  </a:tcPr>
                </a:tc>
                <a:extLst>
                  <a:ext uri="{0D108BD9-81ED-4DB2-BD59-A6C34878D82A}">
                    <a16:rowId xmlns:a16="http://schemas.microsoft.com/office/drawing/2014/main" val="10005"/>
                  </a:ext>
                </a:extLst>
              </a:tr>
              <a:tr h="640080">
                <a:tc>
                  <a:txBody>
                    <a:bodyPr/>
                    <a:lstStyle/>
                    <a:p>
                      <a:pPr marL="0" algn="ctr" defTabSz="914400" rtl="0" eaLnBrk="1" latinLnBrk="0" hangingPunct="1"/>
                      <a:r>
                        <a:rPr lang="en-US" sz="1800" b="1" kern="1200" dirty="0">
                          <a:solidFill>
                            <a:srgbClr val="0000FF"/>
                          </a:solidFill>
                        </a:rPr>
                        <a:t>Gastrointestinal</a:t>
                      </a:r>
                      <a:endParaRPr lang="en-US" sz="1800" b="1" kern="1200" dirty="0">
                        <a:solidFill>
                          <a:srgbClr val="0000FF"/>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Abdomen</a:t>
                      </a:r>
                      <a:r>
                        <a:rPr lang="en-US" baseline="0" dirty="0"/>
                        <a:t> soft with mild diffuse tenderness. Hyperactive bowel sounds noted</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40080">
                <a:tc>
                  <a:txBody>
                    <a:bodyPr/>
                    <a:lstStyle/>
                    <a:p>
                      <a:pPr marL="0" algn="ctr" defTabSz="914400" rtl="0" eaLnBrk="1" latinLnBrk="0" hangingPunct="1"/>
                      <a:r>
                        <a:rPr lang="en-US" sz="1800" b="1" kern="1200" dirty="0">
                          <a:solidFill>
                            <a:srgbClr val="0000FF"/>
                          </a:solidFill>
                        </a:rPr>
                        <a:t>Extremities</a:t>
                      </a:r>
                      <a:endParaRPr lang="en-US" sz="1800" b="1" kern="1200" dirty="0">
                        <a:solidFill>
                          <a:srgbClr val="0000FF"/>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Pale; weak peripheral pulses</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20000"/>
                      </a:schemeClr>
                    </a:solidFill>
                  </a:tcPr>
                </a:tc>
                <a:extLst>
                  <a:ext uri="{0D108BD9-81ED-4DB2-BD59-A6C34878D82A}">
                    <a16:rowId xmlns:a16="http://schemas.microsoft.com/office/drawing/2014/main" val="10007"/>
                  </a:ext>
                </a:extLst>
              </a:tr>
              <a:tr h="640080">
                <a:tc>
                  <a:txBody>
                    <a:bodyPr/>
                    <a:lstStyle/>
                    <a:p>
                      <a:pPr marL="0" algn="ctr" defTabSz="914400" rtl="0" eaLnBrk="1" latinLnBrk="0" hangingPunct="1"/>
                      <a:r>
                        <a:rPr lang="en-US" sz="1800" b="1" kern="1200" dirty="0">
                          <a:solidFill>
                            <a:srgbClr val="0000FF"/>
                          </a:solidFill>
                        </a:rPr>
                        <a:t>Neuro</a:t>
                      </a:r>
                      <a:endParaRPr lang="en-US" sz="1800" b="1" kern="1200" dirty="0">
                        <a:solidFill>
                          <a:srgbClr val="0000FF"/>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CN intact. No focal weakness but fasciculations noted</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TextBox 4"/>
          <p:cNvSpPr txBox="1"/>
          <p:nvPr/>
        </p:nvSpPr>
        <p:spPr>
          <a:xfrm>
            <a:off x="442119" y="6553200"/>
            <a:ext cx="64152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Clinician</a:t>
            </a:r>
          </a:p>
        </p:txBody>
      </p:sp>
    </p:spTree>
    <p:extLst>
      <p:ext uri="{BB962C8B-B14F-4D97-AF65-F5344CB8AC3E}">
        <p14:creationId xmlns:p14="http://schemas.microsoft.com/office/powerpoint/2010/main" val="1347270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7479" y="274638"/>
            <a:ext cx="9326880" cy="411480"/>
          </a:xfrm>
          <a:solidFill>
            <a:srgbClr val="FDF0E7">
              <a:alpha val="50000"/>
            </a:srgbClr>
          </a:solidFill>
          <a:ln>
            <a:solidFill>
              <a:schemeClr val="tx1"/>
            </a:solidFill>
          </a:ln>
        </p:spPr>
        <p:txBody>
          <a:bodyPr vert="horz" lIns="91440" tIns="45720" rIns="91440" bIns="45720" rtlCol="0" anchor="ctr">
            <a:noAutofit/>
          </a:bodyPr>
          <a:lstStyle/>
          <a:p>
            <a:pPr algn="ctr"/>
            <a:r>
              <a:rPr lang="en-US" sz="2400" b="1" dirty="0">
                <a:latin typeface="Arial" pitchFamily="34" charset="0"/>
                <a:cs typeface="Arial" pitchFamily="34" charset="0"/>
              </a:rPr>
              <a:t>EKG</a:t>
            </a:r>
          </a:p>
        </p:txBody>
      </p:sp>
      <p:sp>
        <p:nvSpPr>
          <p:cNvPr id="3" name="TextBox 2"/>
          <p:cNvSpPr txBox="1"/>
          <p:nvPr/>
        </p:nvSpPr>
        <p:spPr>
          <a:xfrm>
            <a:off x="4865809" y="6259941"/>
            <a:ext cx="2430217" cy="461665"/>
          </a:xfrm>
          <a:prstGeom prst="rect">
            <a:avLst/>
          </a:prstGeom>
          <a:noFill/>
        </p:spPr>
        <p:txBody>
          <a:bodyPr wrap="none" rtlCol="0">
            <a:spAutoFit/>
          </a:bodyPr>
          <a:lstStyle/>
          <a:p>
            <a:r>
              <a:rPr lang="en-US" sz="2400" b="1" dirty="0">
                <a:solidFill>
                  <a:srgbClr val="0000FF"/>
                </a:solidFill>
                <a:latin typeface="Calibri" panose="020F0502020204030204" pitchFamily="34" charset="0"/>
                <a:cs typeface="Calibri" panose="020F0502020204030204" pitchFamily="34" charset="0"/>
              </a:rPr>
              <a:t>Interpret </a:t>
            </a:r>
            <a:r>
              <a:rPr lang="en-US" sz="2400" b="1" dirty="0">
                <a:solidFill>
                  <a:srgbClr val="0000FF"/>
                </a:solidFill>
                <a:latin typeface="Arial" panose="020B0604020202020204" pitchFamily="34" charset="0"/>
                <a:cs typeface="Arial" panose="020B0604020202020204" pitchFamily="34" charset="0"/>
              </a:rPr>
              <a:t>the</a:t>
            </a:r>
            <a:r>
              <a:rPr lang="en-US" sz="2400" b="1" dirty="0">
                <a:solidFill>
                  <a:srgbClr val="0000FF"/>
                </a:solidFill>
                <a:latin typeface="Calibri" panose="020F0502020204030204" pitchFamily="34" charset="0"/>
                <a:cs typeface="Calibri" panose="020F0502020204030204" pitchFamily="34" charset="0"/>
              </a:rPr>
              <a:t> EKG</a:t>
            </a:r>
          </a:p>
        </p:txBody>
      </p:sp>
      <p:sp>
        <p:nvSpPr>
          <p:cNvPr id="5" name="TextBox 4"/>
          <p:cNvSpPr txBox="1"/>
          <p:nvPr/>
        </p:nvSpPr>
        <p:spPr>
          <a:xfrm>
            <a:off x="213519" y="6490774"/>
            <a:ext cx="641522" cy="253916"/>
          </a:xfrm>
          <a:prstGeom prst="rect">
            <a:avLst/>
          </a:prstGeom>
          <a:noFill/>
        </p:spPr>
        <p:txBody>
          <a:bodyPr wrap="none" rtlCol="0">
            <a:spAutoFit/>
          </a:bodyPr>
          <a:lstStyle/>
          <a:p>
            <a:r>
              <a:rPr lang="en-US" sz="1050" dirty="0">
                <a:latin typeface="Calibri" panose="020F0502020204030204" pitchFamily="34" charset="0"/>
                <a:cs typeface="Calibri" panose="020F0502020204030204" pitchFamily="34" charset="0"/>
              </a:rPr>
              <a:t>Clinician</a:t>
            </a:r>
          </a:p>
        </p:txBody>
      </p:sp>
      <p:pic>
        <p:nvPicPr>
          <p:cNvPr id="63490" name="Picture 2" descr="Lesson title = Heart Block - Second degree Type 2">
            <a:extLst>
              <a:ext uri="{FF2B5EF4-FFF2-40B4-BE49-F238E27FC236}">
                <a16:creationId xmlns:a16="http://schemas.microsoft.com/office/drawing/2014/main" id="{1340B463-AB43-4DB0-907B-C3A204DD6BD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8322"/>
          <a:stretch/>
        </p:blipFill>
        <p:spPr bwMode="auto">
          <a:xfrm>
            <a:off x="373459" y="971897"/>
            <a:ext cx="11414919" cy="50364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329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10945654" cy="1143000"/>
          </a:xfrm>
          <a:noFill/>
        </p:spPr>
        <p:txBody>
          <a:bodyPr vert="horz" lIns="91440" tIns="45720" rIns="91440" bIns="45720" rtlCol="0" anchor="ctr">
            <a:noAutofit/>
          </a:bodyPr>
          <a:lstStyle/>
          <a:p>
            <a:pPr algn="ctr">
              <a:lnSpc>
                <a:spcPct val="150000"/>
              </a:lnSpc>
            </a:pPr>
            <a:r>
              <a:rPr lang="en-US" sz="2400" b="1" dirty="0">
                <a:latin typeface="Arial" pitchFamily="34" charset="0"/>
                <a:cs typeface="Arial" pitchFamily="34" charset="0"/>
              </a:rPr>
              <a:t>Question 1</a:t>
            </a:r>
            <a:br>
              <a:rPr lang="en-US" sz="2400" b="1" dirty="0">
                <a:latin typeface="Arial" pitchFamily="34" charset="0"/>
                <a:cs typeface="Arial" pitchFamily="34" charset="0"/>
              </a:rPr>
            </a:br>
            <a:r>
              <a:rPr lang="en-US" sz="2000" b="1" dirty="0">
                <a:solidFill>
                  <a:srgbClr val="0070C0"/>
                </a:solidFill>
                <a:latin typeface="Arial" pitchFamily="34" charset="0"/>
                <a:cs typeface="Arial" pitchFamily="34" charset="0"/>
              </a:rPr>
              <a:t>What component of the autonomic nervous system is most likely affected?</a:t>
            </a:r>
            <a:endParaRPr lang="en-US" sz="2400" b="1" dirty="0">
              <a:solidFill>
                <a:srgbClr val="0070C0"/>
              </a:solidFill>
              <a:latin typeface="Arial" pitchFamily="34" charset="0"/>
              <a:cs typeface="Arial" pitchFamily="34" charset="0"/>
            </a:endParaRPr>
          </a:p>
        </p:txBody>
      </p:sp>
      <p:sp>
        <p:nvSpPr>
          <p:cNvPr id="3" name="TPAnswers"/>
          <p:cNvSpPr>
            <a:spLocks noGrp="1"/>
          </p:cNvSpPr>
          <p:nvPr>
            <p:ph type="body" idx="1"/>
            <p:custDataLst>
              <p:tags r:id="rId2"/>
            </p:custDataLst>
          </p:nvPr>
        </p:nvSpPr>
        <p:spPr>
          <a:xfrm>
            <a:off x="289719" y="2613819"/>
            <a:ext cx="6934200" cy="2262981"/>
          </a:xfrm>
        </p:spPr>
        <p:txBody>
          <a:bodyPr>
            <a:normAutofit/>
          </a:bodyPr>
          <a:lstStyle/>
          <a:p>
            <a:pPr marL="514350" indent="-514350">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Parasympathetic</a:t>
            </a:r>
          </a:p>
          <a:p>
            <a:pPr marL="514350" indent="-514350">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Sympathetic</a:t>
            </a:r>
          </a:p>
          <a:p>
            <a:pPr marL="514350" indent="-514350">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Enteric</a:t>
            </a:r>
          </a:p>
          <a:p>
            <a:pPr marL="514350" indent="-514350">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Both parasympathetic and sympathetic</a:t>
            </a:r>
          </a:p>
          <a:p>
            <a:pPr marL="514350" indent="-514350">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Both parasympathetic and enteric</a:t>
            </a:r>
          </a:p>
        </p:txBody>
      </p:sp>
      <p:sp>
        <p:nvSpPr>
          <p:cNvPr id="6" name="TextBox 5"/>
          <p:cNvSpPr txBox="1"/>
          <p:nvPr/>
        </p:nvSpPr>
        <p:spPr>
          <a:xfrm>
            <a:off x="442119" y="6553200"/>
            <a:ext cx="335348" cy="253916"/>
          </a:xfrm>
          <a:prstGeom prst="rect">
            <a:avLst/>
          </a:prstGeom>
          <a:noFill/>
        </p:spPr>
        <p:txBody>
          <a:bodyPr wrap="none" rtlCol="0">
            <a:spAutoFit/>
          </a:bodyPr>
          <a:lstStyle/>
          <a:p>
            <a:r>
              <a:rPr lang="en-US" sz="1050" dirty="0">
                <a:solidFill>
                  <a:srgbClr val="FFFF00"/>
                </a:solidFill>
                <a:latin typeface="Arial" panose="020B0604020202020204" pitchFamily="34" charset="0"/>
                <a:cs typeface="Arial" panose="020B0604020202020204" pitchFamily="34" charset="0"/>
              </a:rPr>
              <a:t>All</a:t>
            </a:r>
          </a:p>
        </p:txBody>
      </p:sp>
      <p:sp>
        <p:nvSpPr>
          <p:cNvPr id="4" name="TPPolling" title="Polling Shape">
            <a:extLst>
              <a:ext uri="{FF2B5EF4-FFF2-40B4-BE49-F238E27FC236}">
                <a16:creationId xmlns:a16="http://schemas.microsoft.com/office/drawing/2014/main" id="{43888CCA-3DF7-4675-BE84-B5DE147E3C40}"/>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8499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PQuestion"/>
          <p:cNvSpPr>
            <a:spLocks noGrp="1"/>
          </p:cNvSpPr>
          <p:nvPr>
            <p:ph type="title"/>
          </p:nvPr>
        </p:nvSpPr>
        <p:spPr>
          <a:xfrm>
            <a:off x="608092" y="274638"/>
            <a:ext cx="10945654" cy="1143000"/>
          </a:xfrm>
        </p:spPr>
        <p:txBody>
          <a:bodyPr>
            <a:normAutofit fontScale="90000"/>
          </a:bodyPr>
          <a:lstStyle/>
          <a:p>
            <a:pPr algn="ctr">
              <a:lnSpc>
                <a:spcPct val="150000"/>
              </a:lnSpc>
            </a:pPr>
            <a:r>
              <a:rPr lang="en-US" sz="2800" b="1" dirty="0">
                <a:solidFill>
                  <a:schemeClr val="tx1"/>
                </a:solidFill>
                <a:latin typeface="Arial" panose="020B0604020202020204" pitchFamily="34" charset="0"/>
                <a:cs typeface="Arial" panose="020B0604020202020204" pitchFamily="34" charset="0"/>
              </a:rPr>
              <a:t>Question 2</a:t>
            </a:r>
            <a:br>
              <a:rPr lang="en-US" sz="2800" dirty="0">
                <a:solidFill>
                  <a:srgbClr val="FFFF00"/>
                </a:solidFill>
                <a:latin typeface="Arial" panose="020B0604020202020204" pitchFamily="34" charset="0"/>
                <a:cs typeface="Arial" panose="020B0604020202020204" pitchFamily="34" charset="0"/>
              </a:rPr>
            </a:br>
            <a:r>
              <a:rPr lang="en-US" sz="2700" b="1" dirty="0">
                <a:solidFill>
                  <a:srgbClr val="0070C0"/>
                </a:solidFill>
                <a:latin typeface="Arial" panose="020B0604020202020204" pitchFamily="34" charset="0"/>
                <a:cs typeface="Arial" panose="020B0604020202020204" pitchFamily="34" charset="0"/>
              </a:rPr>
              <a:t>Which of the following agents is most likely to cause his presentation?</a:t>
            </a:r>
            <a:endParaRPr lang="en-US" sz="2800" b="1" dirty="0">
              <a:solidFill>
                <a:srgbClr val="0070C0"/>
              </a:solidFill>
              <a:latin typeface="Arial" panose="020B0604020202020204" pitchFamily="34" charset="0"/>
              <a:cs typeface="Arial" panose="020B0604020202020204" pitchFamily="34" charset="0"/>
            </a:endParaRPr>
          </a:p>
        </p:txBody>
      </p:sp>
      <p:sp>
        <p:nvSpPr>
          <p:cNvPr id="3" name="TPAnswers"/>
          <p:cNvSpPr>
            <a:spLocks noGrp="1"/>
          </p:cNvSpPr>
          <p:nvPr>
            <p:ph type="body" idx="1"/>
            <p:custDataLst>
              <p:tags r:id="rId2"/>
            </p:custDataLst>
          </p:nvPr>
        </p:nvSpPr>
        <p:spPr>
          <a:xfrm>
            <a:off x="442119" y="2667000"/>
            <a:ext cx="5257801" cy="1981200"/>
          </a:xfrm>
        </p:spPr>
        <p:txBody>
          <a:bodyPr>
            <a:noAutofit/>
          </a:bodyPr>
          <a:lstStyle/>
          <a:p>
            <a:pPr marL="514350" indent="-514350">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Alpha-1 receptor blocker</a:t>
            </a:r>
          </a:p>
          <a:p>
            <a:pPr marL="514350" indent="-514350">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Clonidine</a:t>
            </a:r>
          </a:p>
          <a:p>
            <a:pPr marL="514350" indent="-514350">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Cyanide</a:t>
            </a:r>
          </a:p>
          <a:p>
            <a:pPr marL="514350" indent="-514350">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Organophosphate</a:t>
            </a:r>
          </a:p>
          <a:p>
            <a:pPr marL="514350" indent="-514350">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Physostigmine</a:t>
            </a:r>
          </a:p>
          <a:p>
            <a:pPr marL="514350" indent="-514350">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Tricyclic antidepressant</a:t>
            </a:r>
          </a:p>
        </p:txBody>
      </p:sp>
      <p:sp>
        <p:nvSpPr>
          <p:cNvPr id="6" name="TextBox 5"/>
          <p:cNvSpPr txBox="1"/>
          <p:nvPr/>
        </p:nvSpPr>
        <p:spPr>
          <a:xfrm>
            <a:off x="213519" y="6400800"/>
            <a:ext cx="1988045" cy="253916"/>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Pharmacology and physiology</a:t>
            </a:r>
          </a:p>
        </p:txBody>
      </p:sp>
      <p:sp>
        <p:nvSpPr>
          <p:cNvPr id="4" name="TPPolling" title="Polling Shape">
            <a:extLst>
              <a:ext uri="{FF2B5EF4-FFF2-40B4-BE49-F238E27FC236}">
                <a16:creationId xmlns:a16="http://schemas.microsoft.com/office/drawing/2014/main" id="{C491DBF4-484F-4E50-9BCE-E221A7E4ACE1}"/>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0381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PQuestion"/>
          <p:cNvSpPr>
            <a:spLocks noGrp="1"/>
          </p:cNvSpPr>
          <p:nvPr>
            <p:ph type="title"/>
          </p:nvPr>
        </p:nvSpPr>
        <p:spPr>
          <a:xfrm>
            <a:off x="137319" y="76200"/>
            <a:ext cx="11811000" cy="1143000"/>
          </a:xfrm>
        </p:spPr>
        <p:txBody>
          <a:bodyPr/>
          <a:lstStyle/>
          <a:p>
            <a:pPr algn="ctr">
              <a:lnSpc>
                <a:spcPct val="100000"/>
              </a:lnSpc>
            </a:pPr>
            <a:r>
              <a:rPr lang="en-US" sz="2400" b="1" dirty="0">
                <a:latin typeface="Arial" panose="020B0604020202020204" pitchFamily="34" charset="0"/>
                <a:cs typeface="Arial" panose="020B0604020202020204" pitchFamily="34" charset="0"/>
              </a:rPr>
              <a:t>Question 3</a:t>
            </a:r>
            <a:br>
              <a:rPr lang="en-US" sz="24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An agent is administered IV resulting in the following:</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A decrease in oral secretions &amp; pulmonary crackles and VS changes</a:t>
            </a:r>
          </a:p>
        </p:txBody>
      </p:sp>
      <p:sp>
        <p:nvSpPr>
          <p:cNvPr id="3" name="TPAnswers"/>
          <p:cNvSpPr>
            <a:spLocks noGrp="1"/>
          </p:cNvSpPr>
          <p:nvPr>
            <p:ph type="body" idx="1"/>
            <p:custDataLst>
              <p:tags r:id="rId2"/>
            </p:custDataLst>
          </p:nvPr>
        </p:nvSpPr>
        <p:spPr>
          <a:xfrm>
            <a:off x="295257" y="4073878"/>
            <a:ext cx="4328319" cy="2286000"/>
          </a:xfrm>
        </p:spPr>
        <p:txBody>
          <a:bodyPr>
            <a:normAutofit/>
          </a:bodyPr>
          <a:lstStyle/>
          <a:p>
            <a:pPr marL="514350" indent="-514350">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Flumazenil</a:t>
            </a:r>
          </a:p>
          <a:p>
            <a:pPr marL="514350" indent="-514350">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Epinephrine</a:t>
            </a:r>
          </a:p>
          <a:p>
            <a:pPr marL="514350" indent="-514350">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Norepinephrine</a:t>
            </a:r>
          </a:p>
          <a:p>
            <a:pPr marL="514350" indent="-514350">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Atropine</a:t>
            </a:r>
          </a:p>
          <a:p>
            <a:pPr marL="514350" indent="-514350">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Edrophonium</a:t>
            </a:r>
          </a:p>
        </p:txBody>
      </p:sp>
      <p:sp>
        <p:nvSpPr>
          <p:cNvPr id="6" name="TextBox 5"/>
          <p:cNvSpPr txBox="1"/>
          <p:nvPr/>
        </p:nvSpPr>
        <p:spPr>
          <a:xfrm>
            <a:off x="289719" y="3480446"/>
            <a:ext cx="5479385" cy="400110"/>
          </a:xfrm>
          <a:prstGeom prst="rect">
            <a:avLst/>
          </a:prstGeom>
          <a:noFill/>
        </p:spPr>
        <p:txBody>
          <a:bodyPr wrap="none" rtlCol="0">
            <a:spAutoFit/>
          </a:bodyPr>
          <a:lstStyle/>
          <a:p>
            <a:r>
              <a:rPr lang="en-US" sz="2000" b="1" dirty="0">
                <a:solidFill>
                  <a:srgbClr val="0070C0"/>
                </a:solidFill>
                <a:latin typeface="Arial" panose="020B0604020202020204" pitchFamily="34" charset="0"/>
                <a:cs typeface="Arial" panose="020B0604020202020204" pitchFamily="34" charset="0"/>
              </a:rPr>
              <a:t>Which agent was most likely administered?</a:t>
            </a:r>
          </a:p>
        </p:txBody>
      </p:sp>
      <p:sp>
        <p:nvSpPr>
          <p:cNvPr id="8" name="TextBox 7"/>
          <p:cNvSpPr txBox="1"/>
          <p:nvPr/>
        </p:nvSpPr>
        <p:spPr>
          <a:xfrm>
            <a:off x="442119" y="6553200"/>
            <a:ext cx="1988045" cy="253916"/>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Pharmacology and physiology</a:t>
            </a:r>
          </a:p>
        </p:txBody>
      </p:sp>
      <p:graphicFrame>
        <p:nvGraphicFramePr>
          <p:cNvPr id="9" name="Table 8">
            <a:extLst>
              <a:ext uri="{FF2B5EF4-FFF2-40B4-BE49-F238E27FC236}">
                <a16:creationId xmlns:a16="http://schemas.microsoft.com/office/drawing/2014/main" id="{9B9F8AE8-B02A-4DCF-82D9-FC29028AA49C}"/>
              </a:ext>
            </a:extLst>
          </p:cNvPr>
          <p:cNvGraphicFramePr>
            <a:graphicFrameLocks noGrp="1"/>
          </p:cNvGraphicFramePr>
          <p:nvPr/>
        </p:nvGraphicFramePr>
        <p:xfrm>
          <a:off x="2012053" y="1447800"/>
          <a:ext cx="8137732" cy="1744981"/>
        </p:xfrm>
        <a:graphic>
          <a:graphicData uri="http://schemas.openxmlformats.org/drawingml/2006/table">
            <a:tbl>
              <a:tblPr firstRow="1" bandRow="1">
                <a:tableStyleId>{3B4B98B0-60AC-42C2-AFA5-B58CD77FA1E5}</a:tableStyleId>
              </a:tblPr>
              <a:tblGrid>
                <a:gridCol w="2086598">
                  <a:extLst>
                    <a:ext uri="{9D8B030D-6E8A-4147-A177-3AD203B41FA5}">
                      <a16:colId xmlns:a16="http://schemas.microsoft.com/office/drawing/2014/main" val="20000"/>
                    </a:ext>
                  </a:extLst>
                </a:gridCol>
                <a:gridCol w="3025567">
                  <a:extLst>
                    <a:ext uri="{9D8B030D-6E8A-4147-A177-3AD203B41FA5}">
                      <a16:colId xmlns:a16="http://schemas.microsoft.com/office/drawing/2014/main" val="20002"/>
                    </a:ext>
                  </a:extLst>
                </a:gridCol>
                <a:gridCol w="3025567">
                  <a:extLst>
                    <a:ext uri="{9D8B030D-6E8A-4147-A177-3AD203B41FA5}">
                      <a16:colId xmlns:a16="http://schemas.microsoft.com/office/drawing/2014/main" val="20003"/>
                    </a:ext>
                  </a:extLst>
                </a:gridCol>
              </a:tblGrid>
              <a:tr h="642620">
                <a:tc>
                  <a:txBody>
                    <a:bodyPr/>
                    <a:lstStyle/>
                    <a:p>
                      <a:endParaRPr lang="en-US" dirty="0">
                        <a:solidFill>
                          <a:schemeClr val="tx2">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a:t>Before administration</a:t>
                      </a:r>
                      <a:endParaRPr lang="en-US" b="0" dirty="0">
                        <a:solidFill>
                          <a:schemeClr val="tx2">
                            <a:lumMod val="50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0000FF"/>
                          </a:solidFill>
                        </a:rPr>
                        <a:t>After medication   administration</a:t>
                      </a:r>
                      <a:endParaRPr lang="en-US"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00"/>
                      </a:srgbClr>
                    </a:solidFill>
                  </a:tcPr>
                </a:tc>
                <a:extLst>
                  <a:ext uri="{0D108BD9-81ED-4DB2-BD59-A6C34878D82A}">
                    <a16:rowId xmlns:a16="http://schemas.microsoft.com/office/drawing/2014/main" val="10000"/>
                  </a:ext>
                </a:extLst>
              </a:tr>
              <a:tr h="535940">
                <a:tc>
                  <a:txBody>
                    <a:bodyPr/>
                    <a:lstStyle/>
                    <a:p>
                      <a:pPr algn="ctr"/>
                      <a:r>
                        <a:rPr lang="en-US" b="1" dirty="0">
                          <a:solidFill>
                            <a:srgbClr val="FF0000"/>
                          </a:solidFill>
                        </a:rPr>
                        <a:t>Pulse</a:t>
                      </a:r>
                      <a:endParaRPr lang="en-US" b="1" dirty="0">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alpha val="20000"/>
                      </a:schemeClr>
                    </a:solidFill>
                  </a:tcPr>
                </a:tc>
                <a:tc>
                  <a:txBody>
                    <a:bodyPr/>
                    <a:lstStyle/>
                    <a:p>
                      <a:pPr algn="ctr"/>
                      <a:r>
                        <a:rPr lang="en-US" b="1" dirty="0"/>
                        <a:t>42</a:t>
                      </a:r>
                      <a:endParaRPr lang="en-US"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alpha val="20000"/>
                      </a:schemeClr>
                    </a:solidFill>
                  </a:tcPr>
                </a:tc>
                <a:tc>
                  <a:txBody>
                    <a:bodyPr/>
                    <a:lstStyle/>
                    <a:p>
                      <a:pPr algn="ctr"/>
                      <a:r>
                        <a:rPr lang="en-US" b="1" dirty="0">
                          <a:solidFill>
                            <a:srgbClr val="FF0000"/>
                          </a:solidFill>
                        </a:rPr>
                        <a:t>58</a:t>
                      </a:r>
                      <a:endParaRPr lang="en-US" b="1" dirty="0">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00"/>
                      </a:srgbClr>
                    </a:solidFill>
                  </a:tcPr>
                </a:tc>
                <a:extLst>
                  <a:ext uri="{0D108BD9-81ED-4DB2-BD59-A6C34878D82A}">
                    <a16:rowId xmlns:a16="http://schemas.microsoft.com/office/drawing/2014/main" val="10001"/>
                  </a:ext>
                </a:extLst>
              </a:tr>
              <a:tr h="566421">
                <a:tc>
                  <a:txBody>
                    <a:bodyPr/>
                    <a:lstStyle/>
                    <a:p>
                      <a:pPr algn="ctr"/>
                      <a:r>
                        <a:rPr lang="en-US" b="1" dirty="0">
                          <a:solidFill>
                            <a:srgbClr val="FF0000"/>
                          </a:solidFill>
                        </a:rPr>
                        <a:t>Blood Pressure</a:t>
                      </a:r>
                      <a:endParaRPr lang="en-US" b="1" dirty="0">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86/40</a:t>
                      </a:r>
                      <a:endParaRPr lang="en-US"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solidFill>
                            <a:srgbClr val="FF0000"/>
                          </a:solidFill>
                        </a:rPr>
                        <a:t>94/50</a:t>
                      </a:r>
                      <a:endParaRPr lang="en-US" b="1" dirty="0">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00"/>
                      </a:srgbClr>
                    </a:solidFill>
                  </a:tcPr>
                </a:tc>
                <a:extLst>
                  <a:ext uri="{0D108BD9-81ED-4DB2-BD59-A6C34878D82A}">
                    <a16:rowId xmlns:a16="http://schemas.microsoft.com/office/drawing/2014/main" val="10002"/>
                  </a:ext>
                </a:extLst>
              </a:tr>
            </a:tbl>
          </a:graphicData>
        </a:graphic>
      </p:graphicFrame>
      <p:sp>
        <p:nvSpPr>
          <p:cNvPr id="4" name="TPPolling" title="Polling Shape">
            <a:extLst>
              <a:ext uri="{FF2B5EF4-FFF2-40B4-BE49-F238E27FC236}">
                <a16:creationId xmlns:a16="http://schemas.microsoft.com/office/drawing/2014/main" id="{208DC755-A085-48E3-8C41-C0A71526BD6C}"/>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497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10945654" cy="1020762"/>
          </a:xfrm>
        </p:spPr>
        <p:txBody>
          <a:bodyPr>
            <a:normAutofit fontScale="90000"/>
          </a:bodyPr>
          <a:lstStyle/>
          <a:p>
            <a:pPr algn="ctr">
              <a:lnSpc>
                <a:spcPct val="150000"/>
              </a:lnSpc>
            </a:pPr>
            <a:r>
              <a:rPr lang="en-US" sz="3100" b="1" dirty="0">
                <a:solidFill>
                  <a:schemeClr val="tx1"/>
                </a:solidFill>
                <a:effectLst/>
                <a:latin typeface="Calibri" panose="020F0502020204030204" pitchFamily="34" charset="0"/>
                <a:cs typeface="Calibri" panose="020F0502020204030204" pitchFamily="34" charset="0"/>
              </a:rPr>
              <a:t>Question 4</a:t>
            </a:r>
            <a:br>
              <a:rPr lang="en-US" sz="2800" dirty="0">
                <a:solidFill>
                  <a:schemeClr val="tx1"/>
                </a:solidFill>
                <a:effectLst/>
                <a:latin typeface="Calibri" panose="020F0502020204030204" pitchFamily="34" charset="0"/>
                <a:cs typeface="Calibri" panose="020F0502020204030204" pitchFamily="34" charset="0"/>
              </a:rPr>
            </a:br>
            <a:r>
              <a:rPr lang="en-US" sz="2700" b="1" dirty="0">
                <a:solidFill>
                  <a:srgbClr val="0070C0"/>
                </a:solidFill>
                <a:effectLst/>
                <a:latin typeface="Calibri" panose="020F0502020204030204" pitchFamily="34" charset="0"/>
                <a:cs typeface="Calibri" panose="020F0502020204030204" pitchFamily="34" charset="0"/>
              </a:rPr>
              <a:t>Based on autonomic pathophysiology, what other agent should be administered?</a:t>
            </a:r>
            <a:endParaRPr lang="en-US" sz="2800" b="1" dirty="0">
              <a:solidFill>
                <a:srgbClr val="0070C0"/>
              </a:solidFill>
              <a:effectLst/>
              <a:latin typeface="Calibri" panose="020F0502020204030204" pitchFamily="34" charset="0"/>
              <a:cs typeface="Calibri" panose="020F0502020204030204" pitchFamily="34" charset="0"/>
            </a:endParaRPr>
          </a:p>
        </p:txBody>
      </p:sp>
      <p:sp>
        <p:nvSpPr>
          <p:cNvPr id="3" name="TPAnswers"/>
          <p:cNvSpPr>
            <a:spLocks noGrp="1"/>
          </p:cNvSpPr>
          <p:nvPr>
            <p:ph type="body" idx="1"/>
            <p:custDataLst>
              <p:tags r:id="rId2"/>
            </p:custDataLst>
          </p:nvPr>
        </p:nvSpPr>
        <p:spPr>
          <a:xfrm>
            <a:off x="306308" y="2514600"/>
            <a:ext cx="5623719" cy="2438400"/>
          </a:xfrm>
        </p:spPr>
        <p:txBody>
          <a:bodyPr>
            <a:normAutofit/>
          </a:bodyPr>
          <a:lstStyle/>
          <a:p>
            <a:pPr marL="514350" indent="-514350">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Pralidoxime</a:t>
            </a:r>
          </a:p>
          <a:p>
            <a:pPr marL="514350" indent="-514350">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Physostigmine</a:t>
            </a:r>
          </a:p>
          <a:p>
            <a:pPr marL="514350" indent="-514350">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Donepezil</a:t>
            </a:r>
          </a:p>
          <a:p>
            <a:pPr marL="514350" indent="-514350">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Methyldopa</a:t>
            </a:r>
          </a:p>
          <a:p>
            <a:pPr marL="514350" indent="-514350">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Diphenhydramine</a:t>
            </a:r>
          </a:p>
        </p:txBody>
      </p:sp>
      <p:sp>
        <p:nvSpPr>
          <p:cNvPr id="5" name="TextBox 4"/>
          <p:cNvSpPr txBox="1"/>
          <p:nvPr/>
        </p:nvSpPr>
        <p:spPr>
          <a:xfrm>
            <a:off x="137319" y="6477000"/>
            <a:ext cx="1988045" cy="253916"/>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Pharmacology and physiology</a:t>
            </a:r>
          </a:p>
        </p:txBody>
      </p:sp>
      <p:sp>
        <p:nvSpPr>
          <p:cNvPr id="4" name="TPPolling" title="Polling Shape">
            <a:extLst>
              <a:ext uri="{FF2B5EF4-FFF2-40B4-BE49-F238E27FC236}">
                <a16:creationId xmlns:a16="http://schemas.microsoft.com/office/drawing/2014/main" id="{3046AD22-B6E6-447E-9975-1B3D2ED9EA44}"/>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1454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0" y="2339836"/>
            <a:ext cx="12039600" cy="3908564"/>
          </a:xfrm>
          <a:prstGeom prst="rect">
            <a:avLst/>
          </a:prstGeom>
          <a:noFill/>
        </p:spPr>
        <p:txBody>
          <a:bodyPr wrap="square" lIns="121725" tIns="60862" rIns="121725" bIns="60862" rtlCol="0">
            <a:spAutoFit/>
          </a:bodyPr>
          <a:lstStyle/>
          <a:p>
            <a:pPr marL="380390" indent="-380390" algn="just">
              <a:buFont typeface="Arial" panose="020B0604020202020204" pitchFamily="34" charset="0"/>
              <a:buChar char="•"/>
            </a:pPr>
            <a:r>
              <a:rPr lang="en-US" sz="1800" dirty="0">
                <a:latin typeface="Calibri" panose="020F0502020204030204" pitchFamily="34" charset="0"/>
              </a:rPr>
              <a:t>Class materials (hereafter including PowerPoints, Handouts and Lecture Recordings) are distributed for the exclusive use of students in the Jerry M. Wallace School of Osteopathic Medicine.  Student access to and use of materials are conditioned on agreement with the terms and conditions set out below.  Any student who does not agree to them is prohibited from accessing or making any use of such materials.  </a:t>
            </a:r>
          </a:p>
          <a:p>
            <a:pPr lvl="0" algn="just"/>
            <a:endParaRPr lang="en-US" sz="1800" dirty="0">
              <a:latin typeface="Calibri" panose="020F0502020204030204" pitchFamily="34" charset="0"/>
            </a:endParaRPr>
          </a:p>
          <a:p>
            <a:pPr marL="380390" indent="-380390" algn="just">
              <a:buFont typeface="Arial" panose="020B0604020202020204" pitchFamily="34" charset="0"/>
              <a:buChar char="•"/>
            </a:pPr>
            <a:r>
              <a:rPr lang="en-US" sz="1800" dirty="0">
                <a:latin typeface="Calibri" panose="020F0502020204030204" pitchFamily="34" charset="0"/>
              </a:rPr>
              <a:t>Any student accessing materials (1) acknowledges the faculty members’ intellectual property rights and that distribution of the materials violates the CUSOM Copyright Policy; (2) recognizes the privacy rights of fellow students who speak in class; (3) accepts that distributing, posting, or uploading materials to students or any other third party not authorized to receive them or to those outside CUSOM is an Honor Code violation; and (4) agrees that the materials are to be accessed and used only as directed by the faculty member(s) teaching the course. Students are not permitted to take photographs or screenshots of any screens or projected materials during lectures, exams or quizzes. Audio recording are also not permitted outside of what is provided through the recorded </a:t>
            </a:r>
            <a:r>
              <a:rPr lang="en-US" sz="1800" dirty="0" err="1">
                <a:latin typeface="Calibri" panose="020F0502020204030204" pitchFamily="34" charset="0"/>
              </a:rPr>
              <a:t>Tegrity</a:t>
            </a:r>
            <a:r>
              <a:rPr lang="en-US" sz="1800" dirty="0">
                <a:latin typeface="Calibri" panose="020F0502020204030204" pitchFamily="34" charset="0"/>
              </a:rPr>
              <a:t> sessions.</a:t>
            </a:r>
            <a:r>
              <a:rPr lang="en-US" dirty="0">
                <a:latin typeface="Calibri" panose="020F0502020204030204" pitchFamily="34" charset="0"/>
              </a:rPr>
              <a:t> </a:t>
            </a:r>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9711" y="609600"/>
            <a:ext cx="8662416" cy="880872"/>
          </a:xfrm>
          <a:prstGeom prst="rect">
            <a:avLst/>
          </a:prstGeom>
          <a:ln>
            <a:solidFill>
              <a:srgbClr val="FF8000"/>
            </a:solidFill>
          </a:ln>
        </p:spPr>
      </p:pic>
    </p:spTree>
    <p:extLst>
      <p:ext uri="{BB962C8B-B14F-4D97-AF65-F5344CB8AC3E}">
        <p14:creationId xmlns:p14="http://schemas.microsoft.com/office/powerpoint/2010/main" val="658012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9"/>
            <a:ext cx="10945654" cy="411480"/>
          </a:xfrm>
          <a:solidFill>
            <a:srgbClr val="FDF0E7">
              <a:alpha val="50000"/>
            </a:srgbClr>
          </a:solidFill>
          <a:ln>
            <a:solidFill>
              <a:schemeClr val="tx1"/>
            </a:solidFill>
          </a:ln>
        </p:spPr>
        <p:txBody>
          <a:bodyPr vert="horz" lIns="91440" tIns="45720" rIns="91440" bIns="45720" rtlCol="0" anchor="ctr">
            <a:normAutofit fontScale="90000"/>
          </a:bodyPr>
          <a:lstStyle/>
          <a:p>
            <a:pPr algn="ctr"/>
            <a:r>
              <a:rPr lang="en-US" sz="2400" b="1" dirty="0">
                <a:latin typeface="Arial" pitchFamily="34" charset="0"/>
                <a:cs typeface="Arial" pitchFamily="34" charset="0"/>
              </a:rPr>
              <a:t>Compare &amp; Contrast Our 2 Cases</a:t>
            </a:r>
          </a:p>
        </p:txBody>
      </p:sp>
      <p:graphicFrame>
        <p:nvGraphicFramePr>
          <p:cNvPr id="4" name="Table 3"/>
          <p:cNvGraphicFramePr>
            <a:graphicFrameLocks noGrp="1"/>
          </p:cNvGraphicFramePr>
          <p:nvPr/>
        </p:nvGraphicFramePr>
        <p:xfrm>
          <a:off x="213519" y="1219200"/>
          <a:ext cx="11734799" cy="5215642"/>
        </p:xfrm>
        <a:graphic>
          <a:graphicData uri="http://schemas.openxmlformats.org/drawingml/2006/table">
            <a:tbl>
              <a:tblPr firstRow="1" bandRow="1">
                <a:tableStyleId>{3B4B98B0-60AC-42C2-AFA5-B58CD77FA1E5}</a:tableStyleId>
              </a:tblPr>
              <a:tblGrid>
                <a:gridCol w="2694178">
                  <a:extLst>
                    <a:ext uri="{9D8B030D-6E8A-4147-A177-3AD203B41FA5}">
                      <a16:colId xmlns:a16="http://schemas.microsoft.com/office/drawing/2014/main" val="20000"/>
                    </a:ext>
                  </a:extLst>
                </a:gridCol>
                <a:gridCol w="4677683">
                  <a:extLst>
                    <a:ext uri="{9D8B030D-6E8A-4147-A177-3AD203B41FA5}">
                      <a16:colId xmlns:a16="http://schemas.microsoft.com/office/drawing/2014/main" val="20002"/>
                    </a:ext>
                  </a:extLst>
                </a:gridCol>
                <a:gridCol w="4362938">
                  <a:extLst>
                    <a:ext uri="{9D8B030D-6E8A-4147-A177-3AD203B41FA5}">
                      <a16:colId xmlns:a16="http://schemas.microsoft.com/office/drawing/2014/main" val="20003"/>
                    </a:ext>
                  </a:extLst>
                </a:gridCol>
              </a:tblGrid>
              <a:tr h="642620">
                <a:tc>
                  <a:txBody>
                    <a:bodyPr/>
                    <a:lstStyle/>
                    <a:p>
                      <a:endParaRPr lang="en-US" dirty="0">
                        <a:solidFill>
                          <a:schemeClr val="tx2">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rgbClr val="0000FF"/>
                          </a:solidFill>
                        </a:rPr>
                        <a:t>Cholinergic Crisis 2</a:t>
                      </a:r>
                      <a:r>
                        <a:rPr lang="en-US" sz="2000" baseline="30000" dirty="0">
                          <a:solidFill>
                            <a:srgbClr val="0000FF"/>
                          </a:solidFill>
                        </a:rPr>
                        <a:t>o</a:t>
                      </a:r>
                      <a:r>
                        <a:rPr lang="en-US" sz="2000" baseline="0" dirty="0">
                          <a:solidFill>
                            <a:srgbClr val="0000FF"/>
                          </a:solidFill>
                        </a:rPr>
                        <a:t> to Organophosphates</a:t>
                      </a:r>
                      <a:endParaRPr lang="en-US" sz="2000"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rgbClr val="C00000"/>
                          </a:solidFill>
                        </a:rPr>
                        <a:t>Beta Blocker Overdose</a:t>
                      </a:r>
                      <a:endParaRPr lang="en-US" sz="2000"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35940">
                <a:tc>
                  <a:txBody>
                    <a:bodyPr/>
                    <a:lstStyle/>
                    <a:p>
                      <a:pPr algn="ctr"/>
                      <a:r>
                        <a:rPr lang="en-US" b="1" dirty="0">
                          <a:solidFill>
                            <a:srgbClr val="FF0000"/>
                          </a:solidFill>
                        </a:rPr>
                        <a:t>Pulse</a:t>
                      </a:r>
                      <a:endParaRPr lang="en-US" b="1" dirty="0">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alpha val="20000"/>
                      </a:schemeClr>
                    </a:solidFill>
                  </a:tcPr>
                </a:tc>
                <a:tc>
                  <a:txBody>
                    <a:bodyPr/>
                    <a:lstStyle/>
                    <a:p>
                      <a:pPr algn="ctr"/>
                      <a:r>
                        <a:rPr lang="en-US" dirty="0"/>
                        <a:t>42</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alpha val="20000"/>
                      </a:schemeClr>
                    </a:solidFill>
                  </a:tcPr>
                </a:tc>
                <a:tc>
                  <a:txBody>
                    <a:bodyPr/>
                    <a:lstStyle/>
                    <a:p>
                      <a:pPr algn="ctr"/>
                      <a:r>
                        <a:rPr lang="en-US" dirty="0"/>
                        <a:t>40</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alpha val="20000"/>
                      </a:schemeClr>
                    </a:solidFill>
                  </a:tcPr>
                </a:tc>
                <a:extLst>
                  <a:ext uri="{0D108BD9-81ED-4DB2-BD59-A6C34878D82A}">
                    <a16:rowId xmlns:a16="http://schemas.microsoft.com/office/drawing/2014/main" val="10001"/>
                  </a:ext>
                </a:extLst>
              </a:tr>
              <a:tr h="566421">
                <a:tc>
                  <a:txBody>
                    <a:bodyPr/>
                    <a:lstStyle/>
                    <a:p>
                      <a:pPr algn="ctr"/>
                      <a:r>
                        <a:rPr lang="en-US" b="1" dirty="0">
                          <a:solidFill>
                            <a:srgbClr val="FF0000"/>
                          </a:solidFill>
                        </a:rPr>
                        <a:t>Blood Pressure</a:t>
                      </a:r>
                      <a:endParaRPr lang="en-US" b="1" dirty="0">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86/40</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80/46</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66421">
                <a:tc>
                  <a:txBody>
                    <a:bodyPr/>
                    <a:lstStyle/>
                    <a:p>
                      <a:pPr marL="0" algn="ctr" defTabSz="914400" rtl="0" eaLnBrk="1" latinLnBrk="0" hangingPunct="1"/>
                      <a:r>
                        <a:rPr lang="en-US" sz="1800" b="1" kern="1200" dirty="0">
                          <a:solidFill>
                            <a:srgbClr val="FF0000"/>
                          </a:solidFill>
                        </a:rPr>
                        <a:t>Pupils</a:t>
                      </a:r>
                      <a:endParaRPr lang="en-US" sz="1800" b="1" kern="1200" dirty="0">
                        <a:solidFill>
                          <a:srgbClr val="FF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alpha val="20000"/>
                      </a:schemeClr>
                    </a:solidFill>
                  </a:tcPr>
                </a:tc>
                <a:tc>
                  <a:txBody>
                    <a:bodyPr/>
                    <a:lstStyle/>
                    <a:p>
                      <a:pPr algn="ctr"/>
                      <a:r>
                        <a:rPr lang="en-US" dirty="0">
                          <a:highlight>
                            <a:srgbClr val="FFFFCC"/>
                          </a:highlight>
                        </a:rPr>
                        <a:t>Pinpoint</a:t>
                      </a:r>
                      <a:r>
                        <a:rPr lang="en-US" dirty="0"/>
                        <a:t>; </a:t>
                      </a:r>
                      <a:r>
                        <a:rPr lang="en-US" dirty="0">
                          <a:highlight>
                            <a:srgbClr val="FFFFCC"/>
                          </a:highlight>
                        </a:rPr>
                        <a:t>tearing</a:t>
                      </a:r>
                      <a:endParaRPr lang="en-US" dirty="0">
                        <a:highlight>
                          <a:srgbClr val="FFFFCC"/>
                        </a:highligh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alpha val="20000"/>
                      </a:schemeClr>
                    </a:solidFill>
                  </a:tcPr>
                </a:tc>
                <a:tc>
                  <a:txBody>
                    <a:bodyPr/>
                    <a:lstStyle/>
                    <a:p>
                      <a:pPr algn="ctr"/>
                      <a:r>
                        <a:rPr lang="en-US" dirty="0"/>
                        <a:t>Midpoint</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alpha val="20000"/>
                      </a:schemeClr>
                    </a:solidFill>
                  </a:tcPr>
                </a:tc>
                <a:extLst>
                  <a:ext uri="{0D108BD9-81ED-4DB2-BD59-A6C34878D82A}">
                    <a16:rowId xmlns:a16="http://schemas.microsoft.com/office/drawing/2014/main" val="10003"/>
                  </a:ext>
                </a:extLst>
              </a:tr>
              <a:tr h="566421">
                <a:tc>
                  <a:txBody>
                    <a:bodyPr/>
                    <a:lstStyle/>
                    <a:p>
                      <a:pPr marL="0" algn="ctr" defTabSz="914400" rtl="0" eaLnBrk="1" latinLnBrk="0" hangingPunct="1"/>
                      <a:r>
                        <a:rPr lang="en-US" sz="1800" b="1" kern="1200" dirty="0">
                          <a:solidFill>
                            <a:srgbClr val="FF0000"/>
                          </a:solidFill>
                        </a:rPr>
                        <a:t>Mucosa</a:t>
                      </a:r>
                      <a:endParaRPr lang="en-US" sz="1800" b="1" kern="1200" dirty="0">
                        <a:solidFill>
                          <a:srgbClr val="FF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Copious </a:t>
                      </a:r>
                      <a:r>
                        <a:rPr lang="en-US" dirty="0">
                          <a:highlight>
                            <a:srgbClr val="FFFFCC"/>
                          </a:highlight>
                        </a:rPr>
                        <a:t>secretions</a:t>
                      </a:r>
                      <a:endParaRPr lang="en-US" dirty="0">
                        <a:highlight>
                          <a:srgbClr val="FFFFCC"/>
                        </a:highligh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Dry</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66421">
                <a:tc>
                  <a:txBody>
                    <a:bodyPr/>
                    <a:lstStyle/>
                    <a:p>
                      <a:pPr marL="0" algn="ctr" defTabSz="914400" rtl="0" eaLnBrk="1" latinLnBrk="0" hangingPunct="1"/>
                      <a:r>
                        <a:rPr lang="en-US" sz="1800" b="1" kern="1200" dirty="0">
                          <a:solidFill>
                            <a:srgbClr val="FF0000"/>
                          </a:solidFill>
                        </a:rPr>
                        <a:t>Cardiovascular</a:t>
                      </a:r>
                      <a:endParaRPr lang="en-US" sz="1800" b="1" kern="1200" dirty="0">
                        <a:solidFill>
                          <a:srgbClr val="FF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alpha val="20000"/>
                      </a:schemeClr>
                    </a:solidFill>
                  </a:tcPr>
                </a:tc>
                <a:tc>
                  <a:txBody>
                    <a:bodyPr/>
                    <a:lstStyle/>
                    <a:p>
                      <a:pPr algn="ctr"/>
                      <a:r>
                        <a:rPr lang="en-US" dirty="0"/>
                        <a:t>Bradycardia</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alpha val="20000"/>
                      </a:schemeClr>
                    </a:solidFill>
                  </a:tcPr>
                </a:tc>
                <a:tc>
                  <a:txBody>
                    <a:bodyPr/>
                    <a:lstStyle/>
                    <a:p>
                      <a:pPr algn="ctr"/>
                      <a:r>
                        <a:rPr lang="en-US" dirty="0"/>
                        <a:t>Bradycardia</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alpha val="20000"/>
                      </a:schemeClr>
                    </a:solidFill>
                  </a:tcPr>
                </a:tc>
                <a:extLst>
                  <a:ext uri="{0D108BD9-81ED-4DB2-BD59-A6C34878D82A}">
                    <a16:rowId xmlns:a16="http://schemas.microsoft.com/office/drawing/2014/main" val="10005"/>
                  </a:ext>
                </a:extLst>
              </a:tr>
              <a:tr h="566421">
                <a:tc>
                  <a:txBody>
                    <a:bodyPr/>
                    <a:lstStyle/>
                    <a:p>
                      <a:pPr marL="0" algn="ctr" defTabSz="914400" rtl="0" eaLnBrk="1" latinLnBrk="0" hangingPunct="1"/>
                      <a:r>
                        <a:rPr lang="en-US" sz="1800" b="1" kern="1200" dirty="0">
                          <a:solidFill>
                            <a:srgbClr val="FF0000"/>
                          </a:solidFill>
                        </a:rPr>
                        <a:t>Respiratory</a:t>
                      </a:r>
                      <a:endParaRPr lang="en-US" sz="1800" b="1" kern="1200" dirty="0">
                        <a:solidFill>
                          <a:srgbClr val="FF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Harsh </a:t>
                      </a:r>
                      <a:r>
                        <a:rPr lang="en-US" dirty="0">
                          <a:highlight>
                            <a:srgbClr val="FFFFCC"/>
                          </a:highlight>
                        </a:rPr>
                        <a:t>crackles</a:t>
                      </a:r>
                      <a:r>
                        <a:rPr lang="en-US" dirty="0"/>
                        <a:t> at bases; wheezing</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Wheezing</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66421">
                <a:tc>
                  <a:txBody>
                    <a:bodyPr/>
                    <a:lstStyle/>
                    <a:p>
                      <a:pPr marL="0" algn="ctr" defTabSz="914400" rtl="0" eaLnBrk="1" latinLnBrk="0" hangingPunct="1"/>
                      <a:r>
                        <a:rPr lang="en-US" sz="1800" b="1" kern="1200" dirty="0">
                          <a:solidFill>
                            <a:srgbClr val="FF0000"/>
                          </a:solidFill>
                        </a:rPr>
                        <a:t>Gastrointestinal</a:t>
                      </a:r>
                      <a:endParaRPr lang="en-US" sz="1800" b="1" kern="1200" dirty="0">
                        <a:solidFill>
                          <a:srgbClr val="FF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alpha val="20000"/>
                      </a:schemeClr>
                    </a:solidFill>
                  </a:tcPr>
                </a:tc>
                <a:tc>
                  <a:txBody>
                    <a:bodyPr/>
                    <a:lstStyle/>
                    <a:p>
                      <a:pPr algn="ctr"/>
                      <a:r>
                        <a:rPr lang="en-US" dirty="0"/>
                        <a:t>Mild tenderness;</a:t>
                      </a:r>
                      <a:r>
                        <a:rPr lang="en-US" baseline="0" dirty="0"/>
                        <a:t> </a:t>
                      </a:r>
                      <a:r>
                        <a:rPr lang="en-US" dirty="0">
                          <a:highlight>
                            <a:srgbClr val="FFFFCC"/>
                          </a:highlight>
                        </a:rPr>
                        <a:t>Hyperactive bowel sounds</a:t>
                      </a:r>
                      <a:r>
                        <a:rPr lang="en-US" dirty="0"/>
                        <a:t>; </a:t>
                      </a:r>
                      <a:r>
                        <a:rPr lang="en-US" dirty="0">
                          <a:highlight>
                            <a:srgbClr val="FFFFCC"/>
                          </a:highlight>
                        </a:rPr>
                        <a:t>vomiting; diarrhea</a:t>
                      </a:r>
                      <a:endParaRPr lang="en-US" dirty="0">
                        <a:highlight>
                          <a:srgbClr val="FFFFCC"/>
                        </a:highligh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alpha val="20000"/>
                      </a:schemeClr>
                    </a:solidFill>
                  </a:tcPr>
                </a:tc>
                <a:tc>
                  <a:txBody>
                    <a:bodyPr/>
                    <a:lstStyle/>
                    <a:p>
                      <a:pPr algn="ctr"/>
                      <a:r>
                        <a:rPr lang="en-US" dirty="0"/>
                        <a:t>Soft, non-tender</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alpha val="20000"/>
                      </a:schemeClr>
                    </a:solidFill>
                  </a:tcPr>
                </a:tc>
                <a:extLst>
                  <a:ext uri="{0D108BD9-81ED-4DB2-BD59-A6C34878D82A}">
                    <a16:rowId xmlns:a16="http://schemas.microsoft.com/office/drawing/2014/main" val="10007"/>
                  </a:ext>
                </a:extLst>
              </a:tr>
              <a:tr h="566421">
                <a:tc>
                  <a:txBody>
                    <a:bodyPr/>
                    <a:lstStyle/>
                    <a:p>
                      <a:pPr marL="0" algn="ctr" defTabSz="914400" rtl="0" eaLnBrk="1" latinLnBrk="0" hangingPunct="1"/>
                      <a:r>
                        <a:rPr lang="en-US" sz="1800" b="1" kern="1200" dirty="0">
                          <a:solidFill>
                            <a:srgbClr val="FF0000"/>
                          </a:solidFill>
                        </a:rPr>
                        <a:t>Neuro</a:t>
                      </a:r>
                      <a:endParaRPr lang="en-US" sz="1800" b="1" kern="1200" dirty="0">
                        <a:solidFill>
                          <a:srgbClr val="FF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highlight>
                            <a:srgbClr val="FFFFCC"/>
                          </a:highlight>
                        </a:rPr>
                        <a:t>Fasciculations</a:t>
                      </a:r>
                      <a:endParaRPr lang="en-US" dirty="0">
                        <a:highlight>
                          <a:srgbClr val="FFFFCC"/>
                        </a:highligh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Lethargic, disoriented</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30111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US" dirty="0">
                <a:latin typeface="Arial" panose="020B0604020202020204" pitchFamily="34" charset="0"/>
                <a:cs typeface="Arial" panose="020B0604020202020204" pitchFamily="34" charset="0"/>
              </a:rPr>
              <a:t>Dr. Alekseev’s Slides</a:t>
            </a:r>
          </a:p>
        </p:txBody>
      </p:sp>
      <p:sp>
        <p:nvSpPr>
          <p:cNvPr id="5" name="Subtitle 4"/>
          <p:cNvSpPr>
            <a:spLocks noGrp="1"/>
          </p:cNvSpPr>
          <p:nvPr>
            <p:ph type="subTitle" sz="quarter" idx="1"/>
          </p:nvPr>
        </p:nvSpPr>
        <p:spPr/>
        <p:txBody>
          <a:bodyPr/>
          <a:lstStyle/>
          <a:p>
            <a:endParaRPr lang="en-US"/>
          </a:p>
        </p:txBody>
      </p:sp>
    </p:spTree>
    <p:extLst>
      <p:ext uri="{BB962C8B-B14F-4D97-AF65-F5344CB8AC3E}">
        <p14:creationId xmlns:p14="http://schemas.microsoft.com/office/powerpoint/2010/main" val="457746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2461419" y="152400"/>
            <a:ext cx="7239000" cy="411480"/>
          </a:xfrm>
          <a:prstGeom prst="rect">
            <a:avLst/>
          </a:prstGeom>
          <a:solidFill>
            <a:srgbClr val="FDF0E7">
              <a:alpha val="50000"/>
            </a:srgbClr>
          </a:solidFill>
          <a:ln>
            <a:solidFill>
              <a:schemeClr val="tx1"/>
            </a:solidFill>
          </a:ln>
        </p:spPr>
        <p:txBody>
          <a:bodyPr vert="horz" lIns="91440" tIns="45720" rIns="91440" bIns="45720" rtlCol="0" anchor="ctr">
            <a:normAutofit fontScale="97500"/>
          </a:bodyPr>
          <a:lstStyle>
            <a:lvl1pPr algn="ctr" defTabSz="912114">
              <a:lnSpc>
                <a:spcPct val="90000"/>
              </a:lnSpc>
              <a:spcBef>
                <a:spcPct val="0"/>
              </a:spcBef>
              <a:buNone/>
              <a:defRPr sz="3200" b="1">
                <a:latin typeface="Arial" pitchFamily="34" charset="0"/>
                <a:ea typeface="+mj-ea"/>
                <a:cs typeface="Arial" pitchFamily="34" charset="0"/>
              </a:defRPr>
            </a:lvl1pPr>
          </a:lstStyle>
          <a:p>
            <a:r>
              <a:rPr lang="en-US" sz="2400" dirty="0"/>
              <a:t>Summary of Adrenoreceptors</a:t>
            </a:r>
          </a:p>
        </p:txBody>
      </p:sp>
      <p:graphicFrame>
        <p:nvGraphicFramePr>
          <p:cNvPr id="8" name="Table 7"/>
          <p:cNvGraphicFramePr>
            <a:graphicFrameLocks noGrp="1"/>
          </p:cNvGraphicFramePr>
          <p:nvPr/>
        </p:nvGraphicFramePr>
        <p:xfrm>
          <a:off x="829447" y="914400"/>
          <a:ext cx="10439400" cy="56388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2413668">
                  <a:extLst>
                    <a:ext uri="{9D8B030D-6E8A-4147-A177-3AD203B41FA5}">
                      <a16:colId xmlns:a16="http://schemas.microsoft.com/office/drawing/2014/main" val="20001"/>
                    </a:ext>
                  </a:extLst>
                </a:gridCol>
                <a:gridCol w="6501732">
                  <a:extLst>
                    <a:ext uri="{9D8B030D-6E8A-4147-A177-3AD203B41FA5}">
                      <a16:colId xmlns:a16="http://schemas.microsoft.com/office/drawing/2014/main" val="20002"/>
                    </a:ext>
                  </a:extLst>
                </a:gridCol>
              </a:tblGrid>
              <a:tr h="883920">
                <a:tc>
                  <a:txBody>
                    <a:bodyPr/>
                    <a:lstStyle/>
                    <a:p>
                      <a:pPr algn="ctr"/>
                      <a:endParaRPr lang="en-US" sz="1600" b="0" dirty="0">
                        <a:solidFill>
                          <a:schemeClr val="tx1"/>
                        </a:solidFill>
                        <a:latin typeface="Arial" panose="020B0604020202020204" pitchFamily="34" charset="0"/>
                        <a:cs typeface="Arial" panose="020B0604020202020204" pitchFamily="34" charset="0"/>
                      </a:endParaRPr>
                    </a:p>
                    <a:p>
                      <a:pPr algn="ctr"/>
                      <a:r>
                        <a:rPr lang="en-US" sz="1600" b="0" dirty="0">
                          <a:solidFill>
                            <a:schemeClr val="tx1"/>
                          </a:solidFill>
                          <a:latin typeface="Arial" panose="020B0604020202020204" pitchFamily="34" charset="0"/>
                          <a:cs typeface="Arial" panose="020B0604020202020204" pitchFamily="34" charset="0"/>
                        </a:rPr>
                        <a:t>Receptor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chemeClr val="tx1"/>
                        </a:solidFill>
                        <a:latin typeface="Arial" panose="020B0604020202020204" pitchFamily="34" charset="0"/>
                        <a:cs typeface="Arial" panose="020B0604020202020204" pitchFamily="34" charset="0"/>
                      </a:endParaRPr>
                    </a:p>
                    <a:p>
                      <a:pPr algn="ctr"/>
                      <a:r>
                        <a:rPr lang="en-US" sz="1600" b="0" dirty="0">
                          <a:solidFill>
                            <a:schemeClr val="tx1"/>
                          </a:solidFill>
                          <a:latin typeface="Arial" panose="020B0604020202020204" pitchFamily="34" charset="0"/>
                          <a:cs typeface="Arial" panose="020B0604020202020204" pitchFamily="34" charset="0"/>
                        </a:rPr>
                        <a:t>Second messenger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chemeClr val="tx1"/>
                        </a:solidFill>
                        <a:latin typeface="Arial" panose="020B0604020202020204" pitchFamily="34" charset="0"/>
                        <a:cs typeface="Arial" panose="020B0604020202020204" pitchFamily="34" charset="0"/>
                      </a:endParaRPr>
                    </a:p>
                    <a:p>
                      <a:pPr algn="ctr"/>
                      <a:r>
                        <a:rPr lang="en-US" sz="1600" b="0" dirty="0">
                          <a:solidFill>
                            <a:schemeClr val="tx1"/>
                          </a:solidFill>
                          <a:latin typeface="Arial" panose="020B0604020202020204" pitchFamily="34" charset="0"/>
                          <a:cs typeface="Arial" panose="020B0604020202020204" pitchFamily="34" charset="0"/>
                        </a:rPr>
                        <a:t>Primary effect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l-GR" sz="1600" b="0" dirty="0">
                          <a:solidFill>
                            <a:schemeClr val="tx1"/>
                          </a:solidFill>
                          <a:latin typeface="Arial" panose="020B0604020202020204" pitchFamily="34" charset="0"/>
                          <a:cs typeface="Arial" panose="020B0604020202020204" pitchFamily="34" charset="0"/>
                        </a:rPr>
                        <a:t>α</a:t>
                      </a:r>
                      <a:r>
                        <a:rPr lang="en-US" sz="1600" b="0" dirty="0">
                          <a:solidFill>
                            <a:schemeClr val="tx1"/>
                          </a:solidFill>
                          <a:latin typeface="Arial" panose="020B0604020202020204" pitchFamily="34" charset="0"/>
                          <a:cs typeface="Arial" panose="020B0604020202020204" pitchFamily="34" charset="0"/>
                        </a:rPr>
                        <a:t>-1 </a:t>
                      </a: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(peripheral vessel go from relaxed (</a:t>
                      </a:r>
                      <a:r>
                        <a:rPr lang="el-GR" sz="1600" b="0" dirty="0">
                          <a:solidFill>
                            <a:srgbClr val="FF0000"/>
                          </a:solidFill>
                          <a:latin typeface="Arial" panose="020B0604020202020204" pitchFamily="34" charset="0"/>
                          <a:cs typeface="Arial" panose="020B0604020202020204" pitchFamily="34" charset="0"/>
                        </a:rPr>
                        <a:t>α</a:t>
                      </a: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to constricted (I)</a:t>
                      </a: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a:solidFill>
                            <a:schemeClr val="tx1"/>
                          </a:solidFill>
                          <a:latin typeface="Arial" panose="020B0604020202020204" pitchFamily="34" charset="0"/>
                          <a:cs typeface="Arial" panose="020B0604020202020204" pitchFamily="34" charset="0"/>
                        </a:rPr>
                        <a:t>↑ IP3</a:t>
                      </a:r>
                    </a:p>
                    <a:p>
                      <a:r>
                        <a:rPr lang="en-US" sz="1600" b="0" dirty="0">
                          <a:solidFill>
                            <a:schemeClr val="tx1"/>
                          </a:solidFill>
                          <a:latin typeface="Arial" panose="020B0604020202020204" pitchFamily="34" charset="0"/>
                          <a:cs typeface="Arial" panose="020B0604020202020204" pitchFamily="34" charset="0"/>
                        </a:rPr>
                        <a:t>Sensitive more to NE</a:t>
                      </a:r>
                    </a:p>
                    <a:p>
                      <a:r>
                        <a:rPr lang="en-US" sz="1600" b="0" dirty="0">
                          <a:solidFill>
                            <a:schemeClr val="tx1"/>
                          </a:solidFill>
                          <a:latin typeface="Arial" panose="020B0604020202020204" pitchFamily="34" charset="0"/>
                          <a:cs typeface="Arial" panose="020B0604020202020204" pitchFamily="34" charset="0"/>
                        </a:rPr>
                        <a:t>Produce excitation (contraction/constriction)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Tx/>
                        <a:buChar char="-"/>
                      </a:pPr>
                      <a:r>
                        <a:rPr lang="en-US" sz="1600" b="0" i="1" dirty="0">
                          <a:solidFill>
                            <a:schemeClr val="tx1"/>
                          </a:solidFill>
                          <a:latin typeface="Arial" panose="020B0604020202020204" pitchFamily="34" charset="0"/>
                          <a:cs typeface="Arial" panose="020B0604020202020204" pitchFamily="34" charset="0"/>
                        </a:rPr>
                        <a:t>Location: </a:t>
                      </a:r>
                      <a:r>
                        <a:rPr lang="en-US" sz="1600" b="0" dirty="0">
                          <a:solidFill>
                            <a:schemeClr val="tx1"/>
                          </a:solidFill>
                          <a:latin typeface="Arial" panose="020B0604020202020204" pitchFamily="34" charset="0"/>
                          <a:cs typeface="Arial" panose="020B0604020202020204" pitchFamily="34" charset="0"/>
                        </a:rPr>
                        <a:t>vascular smooth muscle of the skin, splanchnic region, GI tract, bladder sphincter, iris</a:t>
                      </a:r>
                    </a:p>
                    <a:p>
                      <a:pPr marL="285750" indent="-285750">
                        <a:buFontTx/>
                        <a:buChar char="-"/>
                      </a:pPr>
                      <a:r>
                        <a:rPr lang="en-US" sz="1600" b="0" i="1" dirty="0">
                          <a:solidFill>
                            <a:srgbClr val="0000FF"/>
                          </a:solidFill>
                          <a:latin typeface="Arial" panose="020B0604020202020204" pitchFamily="34" charset="0"/>
                          <a:cs typeface="Arial" panose="020B0604020202020204" pitchFamily="34" charset="0"/>
                        </a:rPr>
                        <a:t>Peripheral</a:t>
                      </a:r>
                      <a:r>
                        <a:rPr lang="en-US" sz="1600" b="0" i="1" baseline="0" dirty="0">
                          <a:solidFill>
                            <a:srgbClr val="0000FF"/>
                          </a:solidFill>
                          <a:latin typeface="Arial" panose="020B0604020202020204" pitchFamily="34" charset="0"/>
                          <a:cs typeface="Arial" panose="020B0604020202020204" pitchFamily="34" charset="0"/>
                        </a:rPr>
                        <a:t> vasoconstriction</a:t>
                      </a:r>
                    </a:p>
                    <a:p>
                      <a:pPr marL="285750" indent="-285750">
                        <a:buFontTx/>
                        <a:buChar char="-"/>
                      </a:pPr>
                      <a:r>
                        <a:rPr lang="en-US" sz="1600" b="0" baseline="0" dirty="0">
                          <a:solidFill>
                            <a:schemeClr val="tx1"/>
                          </a:solidFill>
                          <a:latin typeface="Arial" panose="020B0604020202020204" pitchFamily="34" charset="0"/>
                          <a:cs typeface="Arial" panose="020B0604020202020204" pitchFamily="34" charset="0"/>
                        </a:rPr>
                        <a:t>Urethral constriction</a:t>
                      </a:r>
                    </a:p>
                    <a:p>
                      <a:pPr marL="285750" indent="-285750">
                        <a:buFontTx/>
                        <a:buChar char="-"/>
                      </a:pPr>
                      <a:r>
                        <a:rPr lang="en-US" sz="1600" b="0" baseline="0" dirty="0">
                          <a:solidFill>
                            <a:schemeClr val="tx1"/>
                          </a:solidFill>
                          <a:latin typeface="Arial" panose="020B0604020202020204" pitchFamily="34" charset="0"/>
                          <a:cs typeface="Arial" panose="020B0604020202020204" pitchFamily="34" charset="0"/>
                        </a:rPr>
                        <a:t>Pupillary dilation</a:t>
                      </a: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600" b="0" dirty="0">
                          <a:solidFill>
                            <a:schemeClr val="tx1"/>
                          </a:solidFill>
                          <a:latin typeface="Arial" panose="020B0604020202020204" pitchFamily="34" charset="0"/>
                          <a:cs typeface="Arial" panose="020B0604020202020204" pitchFamily="34" charset="0"/>
                        </a:rPr>
                        <a:t>α</a:t>
                      </a:r>
                      <a:r>
                        <a:rPr lang="en-US" sz="1600" b="0" dirty="0">
                          <a:solidFill>
                            <a:schemeClr val="tx1"/>
                          </a:solidFill>
                          <a:latin typeface="Arial" panose="020B0604020202020204" pitchFamily="34" charset="0"/>
                          <a:cs typeface="Arial" panose="020B0604020202020204" pitchFamily="34" charset="0"/>
                        </a:rPr>
                        <a:t>-2</a:t>
                      </a:r>
                    </a:p>
                    <a:p>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a:solidFill>
                            <a:schemeClr val="tx1"/>
                          </a:solidFill>
                          <a:latin typeface="Arial" panose="020B0604020202020204" pitchFamily="34" charset="0"/>
                          <a:cs typeface="Arial" panose="020B0604020202020204" pitchFamily="34" charset="0"/>
                        </a:rPr>
                        <a:t>↓</a:t>
                      </a:r>
                      <a:r>
                        <a:rPr lang="en-US" sz="1600" b="0" dirty="0" err="1">
                          <a:solidFill>
                            <a:schemeClr val="tx1"/>
                          </a:solidFill>
                          <a:latin typeface="Arial" panose="020B0604020202020204" pitchFamily="34" charset="0"/>
                          <a:cs typeface="Arial" panose="020B0604020202020204" pitchFamily="34" charset="0"/>
                        </a:rPr>
                        <a:t>cAMP</a:t>
                      </a:r>
                      <a:endParaRPr lang="en-US" sz="1600" b="0" dirty="0">
                        <a:solidFill>
                          <a:schemeClr val="tx1"/>
                        </a:solidFill>
                        <a:latin typeface="Arial" panose="020B0604020202020204" pitchFamily="34" charset="0"/>
                        <a:cs typeface="Arial" panose="020B0604020202020204" pitchFamily="34" charset="0"/>
                      </a:endParaRPr>
                    </a:p>
                    <a:p>
                      <a:r>
                        <a:rPr lang="en-US" sz="1600" b="0" dirty="0">
                          <a:solidFill>
                            <a:schemeClr val="tx1"/>
                          </a:solidFill>
                          <a:latin typeface="Arial" panose="020B0604020202020204" pitchFamily="34" charset="0"/>
                          <a:cs typeface="Arial" panose="020B0604020202020204" pitchFamily="34" charset="0"/>
                        </a:rPr>
                        <a:t>Produce inhibition (dilation/relaxation)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Tx/>
                        <a:buChar char="-"/>
                      </a:pPr>
                      <a:r>
                        <a:rPr lang="en-US" sz="1600" b="0" dirty="0">
                          <a:solidFill>
                            <a:schemeClr val="tx1"/>
                          </a:solidFill>
                          <a:latin typeface="Arial" panose="020B0604020202020204" pitchFamily="34" charset="0"/>
                          <a:cs typeface="Arial" panose="020B0604020202020204" pitchFamily="34" charset="0"/>
                        </a:rPr>
                        <a:t>Relaxation or dilation of smooth muscles GI tract</a:t>
                      </a:r>
                    </a:p>
                    <a:p>
                      <a:pPr marL="285750" indent="-285750">
                        <a:buFontTx/>
                        <a:buChar char="-"/>
                      </a:pPr>
                      <a:r>
                        <a:rPr lang="en-US" sz="1600" b="0" dirty="0">
                          <a:solidFill>
                            <a:schemeClr val="tx1"/>
                          </a:solidFill>
                          <a:latin typeface="Arial" panose="020B0604020202020204" pitchFamily="34" charset="0"/>
                          <a:cs typeface="Arial" panose="020B0604020202020204" pitchFamily="34" charset="0"/>
                        </a:rPr>
                        <a:t>↓ insulin release</a:t>
                      </a:r>
                    </a:p>
                    <a:p>
                      <a:pPr marL="285750" indent="-285750">
                        <a:buFontTx/>
                        <a:buChar char="-"/>
                      </a:pPr>
                      <a:r>
                        <a:rPr lang="en-US" sz="1600" b="0" dirty="0">
                          <a:solidFill>
                            <a:schemeClr val="tx1"/>
                          </a:solidFill>
                          <a:latin typeface="Arial" panose="020B0604020202020204" pitchFamily="34" charset="0"/>
                          <a:cs typeface="Arial" panose="020B0604020202020204" pitchFamily="34" charset="0"/>
                        </a:rPr>
                        <a:t>↓ intestinal mobility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β</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a:t>
                      </a: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organ # 1 HEART</a:t>
                      </a:r>
                    </a:p>
                    <a:p>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a:solidFill>
                            <a:schemeClr val="tx1"/>
                          </a:solidFill>
                          <a:latin typeface="Arial" panose="020B0604020202020204" pitchFamily="34" charset="0"/>
                          <a:cs typeface="Arial" panose="020B0604020202020204" pitchFamily="34" charset="0"/>
                        </a:rPr>
                        <a:t>↑</a:t>
                      </a:r>
                      <a:r>
                        <a:rPr lang="en-US" sz="1600" b="0" dirty="0" err="1">
                          <a:solidFill>
                            <a:schemeClr val="tx1"/>
                          </a:solidFill>
                          <a:latin typeface="Arial" panose="020B0604020202020204" pitchFamily="34" charset="0"/>
                          <a:cs typeface="Arial" panose="020B0604020202020204" pitchFamily="34" charset="0"/>
                        </a:rPr>
                        <a:t>cAMP</a:t>
                      </a:r>
                      <a:endParaRPr lang="en-US" sz="16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baseline="0" dirty="0">
                          <a:solidFill>
                            <a:schemeClr val="tx1"/>
                          </a:solidFill>
                          <a:latin typeface="Arial" panose="020B0604020202020204" pitchFamily="34" charset="0"/>
                          <a:cs typeface="Arial" panose="020B0604020202020204" pitchFamily="34" charset="0"/>
                        </a:rPr>
                        <a:t>Very sensitive to NE and 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baseline="0" dirty="0">
                          <a:solidFill>
                            <a:schemeClr val="tx1"/>
                          </a:solidFill>
                          <a:latin typeface="Arial" panose="020B0604020202020204" pitchFamily="34" charset="0"/>
                          <a:cs typeface="Arial" panose="020B0604020202020204" pitchFamily="34" charset="0"/>
                        </a:rPr>
                        <a:t>Produce excitation</a:t>
                      </a: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b="0" baseline="0" dirty="0">
                          <a:solidFill>
                            <a:schemeClr val="tx1"/>
                          </a:solidFill>
                          <a:latin typeface="Arial" panose="020B0604020202020204" pitchFamily="34" charset="0"/>
                          <a:cs typeface="Arial" panose="020B0604020202020204" pitchFamily="34" charset="0"/>
                        </a:rPr>
                        <a:t>Located: SA, AV nodes, heart ventricular muscles</a:t>
                      </a:r>
                    </a:p>
                    <a:p>
                      <a:pPr marL="285750" indent="-285750">
                        <a:buFontTx/>
                        <a:buChar char="-"/>
                      </a:pPr>
                      <a:r>
                        <a:rPr lang="en-US" sz="1600" b="0" i="1" dirty="0">
                          <a:solidFill>
                            <a:srgbClr val="0000FF"/>
                          </a:solidFill>
                          <a:latin typeface="Arial" panose="020B0604020202020204" pitchFamily="34" charset="0"/>
                          <a:cs typeface="Arial" panose="020B0604020202020204" pitchFamily="34" charset="0"/>
                        </a:rPr>
                        <a:t>↑</a:t>
                      </a:r>
                      <a:r>
                        <a:rPr lang="en-US" sz="1600" b="0" i="1" baseline="0" dirty="0">
                          <a:solidFill>
                            <a:srgbClr val="0000FF"/>
                          </a:solidFill>
                          <a:latin typeface="Arial" panose="020B0604020202020204" pitchFamily="34" charset="0"/>
                          <a:cs typeface="Arial" panose="020B0604020202020204" pitchFamily="34" charset="0"/>
                        </a:rPr>
                        <a:t> </a:t>
                      </a:r>
                      <a:r>
                        <a:rPr lang="en-US" sz="1600" b="0" i="1" dirty="0">
                          <a:solidFill>
                            <a:srgbClr val="0000FF"/>
                          </a:solidFill>
                          <a:latin typeface="Arial" panose="020B0604020202020204" pitchFamily="34" charset="0"/>
                          <a:cs typeface="Arial" panose="020B0604020202020204" pitchFamily="34" charset="0"/>
                        </a:rPr>
                        <a:t>Cardiac contractility &amp;</a:t>
                      </a:r>
                      <a:r>
                        <a:rPr lang="en-US" sz="1600" b="0" i="1" baseline="0" dirty="0">
                          <a:solidFill>
                            <a:srgbClr val="0000FF"/>
                          </a:solidFill>
                          <a:latin typeface="Arial" panose="020B0604020202020204" pitchFamily="34" charset="0"/>
                          <a:cs typeface="Arial" panose="020B0604020202020204" pitchFamily="34" charset="0"/>
                        </a:rPr>
                        <a:t> HR</a:t>
                      </a:r>
                    </a:p>
                    <a:p>
                      <a:pPr marL="285750" indent="-285750">
                        <a:buFontTx/>
                        <a:buChar char="-"/>
                      </a:pPr>
                      <a:r>
                        <a:rPr lang="en-US" sz="1600" b="0" baseline="0" dirty="0">
                          <a:solidFill>
                            <a:schemeClr val="tx1"/>
                          </a:solidFill>
                          <a:latin typeface="Arial" panose="020B0604020202020204" pitchFamily="34" charset="0"/>
                          <a:cs typeface="Arial" panose="020B0604020202020204" pitchFamily="34" charset="0"/>
                        </a:rPr>
                        <a:t>↑ renin release by JG cells of the kidney</a:t>
                      </a: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310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β</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a:t>
                      </a: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(two legs, two hands, two lungs)</a:t>
                      </a:r>
                    </a:p>
                    <a:p>
                      <a:endParaRPr lang="en-US" sz="16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a:solidFill>
                            <a:schemeClr val="tx1"/>
                          </a:solidFill>
                          <a:latin typeface="Arial" panose="020B0604020202020204" pitchFamily="34" charset="0"/>
                          <a:cs typeface="Arial" panose="020B0604020202020204" pitchFamily="34" charset="0"/>
                        </a:rPr>
                        <a:t>↑</a:t>
                      </a:r>
                      <a:r>
                        <a:rPr lang="en-US" sz="1600" b="0" dirty="0" err="1">
                          <a:solidFill>
                            <a:schemeClr val="tx1"/>
                          </a:solidFill>
                          <a:latin typeface="Arial" panose="020B0604020202020204" pitchFamily="34" charset="0"/>
                          <a:cs typeface="Arial" panose="020B0604020202020204" pitchFamily="34" charset="0"/>
                        </a:rPr>
                        <a:t>cAMP</a:t>
                      </a:r>
                      <a:endParaRPr lang="en-US" sz="1600" b="0" dirty="0">
                        <a:solidFill>
                          <a:schemeClr val="tx1"/>
                        </a:solidFill>
                        <a:latin typeface="Arial" panose="020B0604020202020204" pitchFamily="34" charset="0"/>
                        <a:cs typeface="Arial" panose="020B0604020202020204" pitchFamily="34" charset="0"/>
                      </a:endParaRPr>
                    </a:p>
                    <a:p>
                      <a:r>
                        <a:rPr lang="en-US" sz="1600" b="0" dirty="0">
                          <a:solidFill>
                            <a:schemeClr val="tx1"/>
                          </a:solidFill>
                          <a:latin typeface="Arial" panose="020B0604020202020204" pitchFamily="34" charset="0"/>
                          <a:cs typeface="Arial" panose="020B0604020202020204" pitchFamily="34" charset="0"/>
                        </a:rPr>
                        <a:t>Produce relaxation (dilation)</a:t>
                      </a:r>
                    </a:p>
                    <a:p>
                      <a:r>
                        <a:rPr lang="en-US" sz="1600" b="0" dirty="0">
                          <a:solidFill>
                            <a:schemeClr val="tx1"/>
                          </a:solidFill>
                          <a:latin typeface="Arial" panose="020B0604020202020204" pitchFamily="34" charset="0"/>
                          <a:cs typeface="Arial" panose="020B0604020202020204" pitchFamily="34" charset="0"/>
                        </a:rPr>
                        <a:t>More sensitive to E than to 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Tx/>
                        <a:buChar char="-"/>
                      </a:pPr>
                      <a:r>
                        <a:rPr lang="en-US" sz="1600" b="0" dirty="0">
                          <a:solidFill>
                            <a:schemeClr val="tx1"/>
                          </a:solidFill>
                          <a:latin typeface="Arial" panose="020B0604020202020204" pitchFamily="34" charset="0"/>
                          <a:cs typeface="Arial" panose="020B0604020202020204" pitchFamily="34" charset="0"/>
                        </a:rPr>
                        <a:t>Location: vascular smooth muscle of skeletal</a:t>
                      </a:r>
                      <a:r>
                        <a:rPr lang="en-US" sz="1600" b="0" baseline="0" dirty="0">
                          <a:solidFill>
                            <a:schemeClr val="tx1"/>
                          </a:solidFill>
                          <a:latin typeface="Arial" panose="020B0604020202020204" pitchFamily="34" charset="0"/>
                          <a:cs typeface="Arial" panose="020B0604020202020204" pitchFamily="34" charset="0"/>
                        </a:rPr>
                        <a:t> muscle, bronchial smooth muscle, walls of GI and bladder</a:t>
                      </a:r>
                    </a:p>
                    <a:p>
                      <a:pPr marL="285750" indent="-285750">
                        <a:buFontTx/>
                        <a:buChar char="-"/>
                      </a:pPr>
                      <a:r>
                        <a:rPr lang="en-US" sz="1600" b="0" i="1" dirty="0">
                          <a:solidFill>
                            <a:srgbClr val="0000FF"/>
                          </a:solidFill>
                          <a:latin typeface="Arial" panose="020B0604020202020204" pitchFamily="34" charset="0"/>
                          <a:cs typeface="Arial" panose="020B0604020202020204" pitchFamily="34" charset="0"/>
                        </a:rPr>
                        <a:t>Peripheral</a:t>
                      </a:r>
                      <a:r>
                        <a:rPr lang="en-US" sz="1600" b="0" i="1" baseline="0" dirty="0">
                          <a:solidFill>
                            <a:srgbClr val="0000FF"/>
                          </a:solidFill>
                          <a:latin typeface="Arial" panose="020B0604020202020204" pitchFamily="34" charset="0"/>
                          <a:cs typeface="Arial" panose="020B0604020202020204" pitchFamily="34" charset="0"/>
                        </a:rPr>
                        <a:t> vasodilation</a:t>
                      </a:r>
                    </a:p>
                    <a:p>
                      <a:pPr marL="285750" indent="-285750">
                        <a:buFontTx/>
                        <a:buChar char="-"/>
                      </a:pPr>
                      <a:r>
                        <a:rPr lang="en-US" sz="1600" b="0" baseline="0" dirty="0">
                          <a:solidFill>
                            <a:schemeClr val="tx1"/>
                          </a:solidFill>
                          <a:latin typeface="Arial" panose="020B0604020202020204" pitchFamily="34" charset="0"/>
                          <a:cs typeface="Arial" panose="020B0604020202020204" pitchFamily="34" charset="0"/>
                        </a:rPr>
                        <a:t>Bronchodilation</a:t>
                      </a:r>
                    </a:p>
                    <a:p>
                      <a:pPr marL="285750" indent="-285750">
                        <a:buFontTx/>
                        <a:buChar char="-"/>
                      </a:pPr>
                      <a:r>
                        <a:rPr lang="en-US" sz="1600" b="0" baseline="0" dirty="0">
                          <a:solidFill>
                            <a:schemeClr val="tx1"/>
                          </a:solidFill>
                          <a:latin typeface="Arial" panose="020B0604020202020204" pitchFamily="34" charset="0"/>
                          <a:cs typeface="Arial" panose="020B0604020202020204" pitchFamily="34" charset="0"/>
                        </a:rPr>
                        <a:t>↑Glucagon release by alpha cells</a:t>
                      </a: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pic>
        <p:nvPicPr>
          <p:cNvPr id="10" name="Picture 9"/>
          <p:cNvPicPr>
            <a:picLocks noChangeAspect="1"/>
          </p:cNvPicPr>
          <p:nvPr/>
        </p:nvPicPr>
        <p:blipFill>
          <a:blip r:embed="rId3"/>
          <a:stretch>
            <a:fillRect/>
          </a:stretch>
        </p:blipFill>
        <p:spPr>
          <a:xfrm>
            <a:off x="152400" y="4114800"/>
            <a:ext cx="677047" cy="704129"/>
          </a:xfrm>
          <a:prstGeom prst="rect">
            <a:avLst/>
          </a:prstGeom>
        </p:spPr>
      </p:pic>
      <p:pic>
        <p:nvPicPr>
          <p:cNvPr id="11" name="Picture 10"/>
          <p:cNvPicPr>
            <a:picLocks noChangeAspect="1"/>
          </p:cNvPicPr>
          <p:nvPr/>
        </p:nvPicPr>
        <p:blipFill>
          <a:blip r:embed="rId3"/>
          <a:stretch>
            <a:fillRect/>
          </a:stretch>
        </p:blipFill>
        <p:spPr>
          <a:xfrm>
            <a:off x="152400" y="2057400"/>
            <a:ext cx="677047" cy="704129"/>
          </a:xfrm>
          <a:prstGeom prst="rect">
            <a:avLst/>
          </a:prstGeom>
        </p:spPr>
      </p:pic>
      <p:pic>
        <p:nvPicPr>
          <p:cNvPr id="12" name="Picture 11"/>
          <p:cNvPicPr>
            <a:picLocks noChangeAspect="1"/>
          </p:cNvPicPr>
          <p:nvPr/>
        </p:nvPicPr>
        <p:blipFill>
          <a:blip r:embed="rId3"/>
          <a:stretch>
            <a:fillRect/>
          </a:stretch>
        </p:blipFill>
        <p:spPr>
          <a:xfrm>
            <a:off x="152399" y="5490194"/>
            <a:ext cx="677047" cy="704129"/>
          </a:xfrm>
          <a:prstGeom prst="rect">
            <a:avLst/>
          </a:prstGeom>
        </p:spPr>
      </p:pic>
    </p:spTree>
    <p:extLst>
      <p:ext uri="{BB962C8B-B14F-4D97-AF65-F5344CB8AC3E}">
        <p14:creationId xmlns:p14="http://schemas.microsoft.com/office/powerpoint/2010/main" val="618889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2"/>
          <p:cNvSpPr txBox="1">
            <a:spLocks/>
          </p:cNvSpPr>
          <p:nvPr/>
        </p:nvSpPr>
        <p:spPr>
          <a:xfrm>
            <a:off x="0" y="8484"/>
            <a:ext cx="3718719" cy="5888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2114" rtl="0" eaLnBrk="1" fontAlgn="auto" latinLnBrk="0" hangingPunct="1">
              <a:lnSpc>
                <a:spcPct val="90000"/>
              </a:lnSpc>
              <a:spcBef>
                <a:spcPct val="0"/>
              </a:spcBef>
              <a:spcAft>
                <a:spcPts val="0"/>
              </a:spcAft>
              <a:buClrTx/>
              <a:buSzTx/>
              <a:buFontTx/>
              <a:buNone/>
              <a:tabLst/>
              <a:defRPr/>
            </a:pPr>
            <a:r>
              <a:rPr kumimoji="0" lang="en-US" sz="3192"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Beta blocker effect</a:t>
            </a: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5180" y="1543099"/>
            <a:ext cx="2620422" cy="350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e 8"/>
          <p:cNvSpPr/>
          <p:nvPr/>
        </p:nvSpPr>
        <p:spPr>
          <a:xfrm rot="1072068">
            <a:off x="8569637" y="3612693"/>
            <a:ext cx="398858" cy="405310"/>
          </a:xfrm>
          <a:prstGeom prst="pi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9"/>
          <p:cNvSpPr/>
          <p:nvPr/>
        </p:nvSpPr>
        <p:spPr>
          <a:xfrm>
            <a:off x="8743373" y="3966807"/>
            <a:ext cx="1338714" cy="337716"/>
          </a:xfrm>
          <a:prstGeom prst="rect">
            <a:avLst/>
          </a:prstGeom>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l-GR" sz="1596"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a:t>
            </a:r>
            <a:r>
              <a:rPr kumimoji="0" lang="en-US" sz="1596"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1-receptors</a:t>
            </a:r>
          </a:p>
        </p:txBody>
      </p:sp>
      <p:sp>
        <p:nvSpPr>
          <p:cNvPr id="11" name="Freeform 10"/>
          <p:cNvSpPr/>
          <p:nvPr/>
        </p:nvSpPr>
        <p:spPr>
          <a:xfrm>
            <a:off x="9169949" y="706974"/>
            <a:ext cx="912138" cy="2794143"/>
          </a:xfrm>
          <a:custGeom>
            <a:avLst/>
            <a:gdLst>
              <a:gd name="connsiteX0" fmla="*/ 914400 w 914400"/>
              <a:gd name="connsiteY0" fmla="*/ 0 h 2801073"/>
              <a:gd name="connsiteX1" fmla="*/ 902826 w 914400"/>
              <a:gd name="connsiteY1" fmla="*/ 659757 h 2801073"/>
              <a:gd name="connsiteX2" fmla="*/ 868102 w 914400"/>
              <a:gd name="connsiteY2" fmla="*/ 1041721 h 2801073"/>
              <a:gd name="connsiteX3" fmla="*/ 856527 w 914400"/>
              <a:gd name="connsiteY3" fmla="*/ 1192192 h 2801073"/>
              <a:gd name="connsiteX4" fmla="*/ 844952 w 914400"/>
              <a:gd name="connsiteY4" fmla="*/ 1435261 h 2801073"/>
              <a:gd name="connsiteX5" fmla="*/ 821803 w 914400"/>
              <a:gd name="connsiteY5" fmla="*/ 1504709 h 2801073"/>
              <a:gd name="connsiteX6" fmla="*/ 810228 w 914400"/>
              <a:gd name="connsiteY6" fmla="*/ 1574157 h 2801073"/>
              <a:gd name="connsiteX7" fmla="*/ 787079 w 914400"/>
              <a:gd name="connsiteY7" fmla="*/ 1608881 h 2801073"/>
              <a:gd name="connsiteX8" fmla="*/ 775504 w 914400"/>
              <a:gd name="connsiteY8" fmla="*/ 1643605 h 2801073"/>
              <a:gd name="connsiteX9" fmla="*/ 752355 w 914400"/>
              <a:gd name="connsiteY9" fmla="*/ 1678329 h 2801073"/>
              <a:gd name="connsiteX10" fmla="*/ 717631 w 914400"/>
              <a:gd name="connsiteY10" fmla="*/ 1747777 h 2801073"/>
              <a:gd name="connsiteX11" fmla="*/ 706056 w 914400"/>
              <a:gd name="connsiteY11" fmla="*/ 1794076 h 2801073"/>
              <a:gd name="connsiteX12" fmla="*/ 671332 w 914400"/>
              <a:gd name="connsiteY12" fmla="*/ 1898248 h 2801073"/>
              <a:gd name="connsiteX13" fmla="*/ 625033 w 914400"/>
              <a:gd name="connsiteY13" fmla="*/ 2037144 h 2801073"/>
              <a:gd name="connsiteX14" fmla="*/ 601884 w 914400"/>
              <a:gd name="connsiteY14" fmla="*/ 2106592 h 2801073"/>
              <a:gd name="connsiteX15" fmla="*/ 590309 w 914400"/>
              <a:gd name="connsiteY15" fmla="*/ 2141316 h 2801073"/>
              <a:gd name="connsiteX16" fmla="*/ 555585 w 914400"/>
              <a:gd name="connsiteY16" fmla="*/ 2268638 h 2801073"/>
              <a:gd name="connsiteX17" fmla="*/ 532436 w 914400"/>
              <a:gd name="connsiteY17" fmla="*/ 2303362 h 2801073"/>
              <a:gd name="connsiteX18" fmla="*/ 520861 w 914400"/>
              <a:gd name="connsiteY18" fmla="*/ 2338086 h 2801073"/>
              <a:gd name="connsiteX19" fmla="*/ 486137 w 914400"/>
              <a:gd name="connsiteY19" fmla="*/ 2372810 h 2801073"/>
              <a:gd name="connsiteX20" fmla="*/ 462988 w 914400"/>
              <a:gd name="connsiteY20" fmla="*/ 2407534 h 2801073"/>
              <a:gd name="connsiteX21" fmla="*/ 416689 w 914400"/>
              <a:gd name="connsiteY21" fmla="*/ 2453833 h 2801073"/>
              <a:gd name="connsiteX22" fmla="*/ 393539 w 914400"/>
              <a:gd name="connsiteY22" fmla="*/ 2476982 h 2801073"/>
              <a:gd name="connsiteX23" fmla="*/ 358815 w 914400"/>
              <a:gd name="connsiteY23" fmla="*/ 2500132 h 2801073"/>
              <a:gd name="connsiteX24" fmla="*/ 324091 w 914400"/>
              <a:gd name="connsiteY24" fmla="*/ 2534856 h 2801073"/>
              <a:gd name="connsiteX25" fmla="*/ 254643 w 914400"/>
              <a:gd name="connsiteY25" fmla="*/ 2581154 h 2801073"/>
              <a:gd name="connsiteX26" fmla="*/ 196770 w 914400"/>
              <a:gd name="connsiteY26" fmla="*/ 2627453 h 2801073"/>
              <a:gd name="connsiteX27" fmla="*/ 115747 w 914400"/>
              <a:gd name="connsiteY27" fmla="*/ 2685326 h 2801073"/>
              <a:gd name="connsiteX28" fmla="*/ 69448 w 914400"/>
              <a:gd name="connsiteY28" fmla="*/ 2731625 h 2801073"/>
              <a:gd name="connsiteX29" fmla="*/ 46299 w 914400"/>
              <a:gd name="connsiteY29" fmla="*/ 2754775 h 2801073"/>
              <a:gd name="connsiteX30" fmla="*/ 0 w 914400"/>
              <a:gd name="connsiteY30" fmla="*/ 2801073 h 280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4400" h="2801073">
                <a:moveTo>
                  <a:pt x="914400" y="0"/>
                </a:moveTo>
                <a:cubicBezTo>
                  <a:pt x="910542" y="219919"/>
                  <a:pt x="910676" y="439944"/>
                  <a:pt x="902826" y="659757"/>
                </a:cubicBezTo>
                <a:cubicBezTo>
                  <a:pt x="894344" y="897264"/>
                  <a:pt x="893163" y="891347"/>
                  <a:pt x="868102" y="1041721"/>
                </a:cubicBezTo>
                <a:cubicBezTo>
                  <a:pt x="864244" y="1091878"/>
                  <a:pt x="859481" y="1141974"/>
                  <a:pt x="856527" y="1192192"/>
                </a:cubicBezTo>
                <a:cubicBezTo>
                  <a:pt x="851764" y="1273167"/>
                  <a:pt x="853910" y="1354642"/>
                  <a:pt x="844952" y="1435261"/>
                </a:cubicBezTo>
                <a:cubicBezTo>
                  <a:pt x="842257" y="1459513"/>
                  <a:pt x="825815" y="1480640"/>
                  <a:pt x="821803" y="1504709"/>
                </a:cubicBezTo>
                <a:cubicBezTo>
                  <a:pt x="817945" y="1527858"/>
                  <a:pt x="817649" y="1551893"/>
                  <a:pt x="810228" y="1574157"/>
                </a:cubicBezTo>
                <a:cubicBezTo>
                  <a:pt x="805829" y="1587354"/>
                  <a:pt x="793300" y="1596439"/>
                  <a:pt x="787079" y="1608881"/>
                </a:cubicBezTo>
                <a:cubicBezTo>
                  <a:pt x="781623" y="1619794"/>
                  <a:pt x="780960" y="1632692"/>
                  <a:pt x="775504" y="1643605"/>
                </a:cubicBezTo>
                <a:cubicBezTo>
                  <a:pt x="769283" y="1656047"/>
                  <a:pt x="758576" y="1665887"/>
                  <a:pt x="752355" y="1678329"/>
                </a:cubicBezTo>
                <a:cubicBezTo>
                  <a:pt x="704434" y="1774171"/>
                  <a:pt x="783973" y="1648263"/>
                  <a:pt x="717631" y="1747777"/>
                </a:cubicBezTo>
                <a:cubicBezTo>
                  <a:pt x="713773" y="1763210"/>
                  <a:pt x="710627" y="1778839"/>
                  <a:pt x="706056" y="1794076"/>
                </a:cubicBezTo>
                <a:cubicBezTo>
                  <a:pt x="706046" y="1794111"/>
                  <a:pt x="677125" y="1880869"/>
                  <a:pt x="671332" y="1898248"/>
                </a:cubicBezTo>
                <a:lnTo>
                  <a:pt x="625033" y="2037144"/>
                </a:lnTo>
                <a:lnTo>
                  <a:pt x="601884" y="2106592"/>
                </a:lnTo>
                <a:cubicBezTo>
                  <a:pt x="598026" y="2118167"/>
                  <a:pt x="592702" y="2129352"/>
                  <a:pt x="590309" y="2141316"/>
                </a:cubicBezTo>
                <a:cubicBezTo>
                  <a:pt x="584097" y="2172375"/>
                  <a:pt x="572367" y="2243464"/>
                  <a:pt x="555585" y="2268638"/>
                </a:cubicBezTo>
                <a:cubicBezTo>
                  <a:pt x="547869" y="2280213"/>
                  <a:pt x="538657" y="2290920"/>
                  <a:pt x="532436" y="2303362"/>
                </a:cubicBezTo>
                <a:cubicBezTo>
                  <a:pt x="526980" y="2314275"/>
                  <a:pt x="527629" y="2327934"/>
                  <a:pt x="520861" y="2338086"/>
                </a:cubicBezTo>
                <a:cubicBezTo>
                  <a:pt x="511781" y="2351706"/>
                  <a:pt x="496616" y="2360235"/>
                  <a:pt x="486137" y="2372810"/>
                </a:cubicBezTo>
                <a:cubicBezTo>
                  <a:pt x="477231" y="2383497"/>
                  <a:pt x="472041" y="2396972"/>
                  <a:pt x="462988" y="2407534"/>
                </a:cubicBezTo>
                <a:cubicBezTo>
                  <a:pt x="448784" y="2424105"/>
                  <a:pt x="432122" y="2438400"/>
                  <a:pt x="416689" y="2453833"/>
                </a:cubicBezTo>
                <a:cubicBezTo>
                  <a:pt x="408972" y="2461549"/>
                  <a:pt x="402619" y="2470929"/>
                  <a:pt x="393539" y="2476982"/>
                </a:cubicBezTo>
                <a:cubicBezTo>
                  <a:pt x="381964" y="2484699"/>
                  <a:pt x="369502" y="2491226"/>
                  <a:pt x="358815" y="2500132"/>
                </a:cubicBezTo>
                <a:cubicBezTo>
                  <a:pt x="346240" y="2510611"/>
                  <a:pt x="337012" y="2524806"/>
                  <a:pt x="324091" y="2534856"/>
                </a:cubicBezTo>
                <a:cubicBezTo>
                  <a:pt x="302130" y="2551937"/>
                  <a:pt x="274316" y="2561481"/>
                  <a:pt x="254643" y="2581154"/>
                </a:cubicBezTo>
                <a:cubicBezTo>
                  <a:pt x="175854" y="2659947"/>
                  <a:pt x="298962" y="2539860"/>
                  <a:pt x="196770" y="2627453"/>
                </a:cubicBezTo>
                <a:cubicBezTo>
                  <a:pt x="126864" y="2687372"/>
                  <a:pt x="179551" y="2664059"/>
                  <a:pt x="115747" y="2685326"/>
                </a:cubicBezTo>
                <a:lnTo>
                  <a:pt x="69448" y="2731625"/>
                </a:lnTo>
                <a:cubicBezTo>
                  <a:pt x="61732" y="2739342"/>
                  <a:pt x="52352" y="2745695"/>
                  <a:pt x="46299" y="2754775"/>
                </a:cubicBezTo>
                <a:cubicBezTo>
                  <a:pt x="18364" y="2796677"/>
                  <a:pt x="35593" y="2783278"/>
                  <a:pt x="0" y="2801073"/>
                </a:cubicBezTo>
              </a:path>
            </a:pathLst>
          </a:custGeom>
          <a:noFill/>
          <a:ln w="635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1"/>
          <p:cNvSpPr/>
          <p:nvPr/>
        </p:nvSpPr>
        <p:spPr>
          <a:xfrm>
            <a:off x="8837038" y="3510738"/>
            <a:ext cx="265558" cy="127007"/>
          </a:xfrm>
          <a:custGeom>
            <a:avLst/>
            <a:gdLst>
              <a:gd name="connsiteX0" fmla="*/ 266217 w 266217"/>
              <a:gd name="connsiteY0" fmla="*/ 0 h 127322"/>
              <a:gd name="connsiteX1" fmla="*/ 162045 w 266217"/>
              <a:gd name="connsiteY1" fmla="*/ 23149 h 127322"/>
              <a:gd name="connsiteX2" fmla="*/ 138896 w 266217"/>
              <a:gd name="connsiteY2" fmla="*/ 46299 h 127322"/>
              <a:gd name="connsiteX3" fmla="*/ 104172 w 266217"/>
              <a:gd name="connsiteY3" fmla="*/ 57873 h 127322"/>
              <a:gd name="connsiteX4" fmla="*/ 46298 w 266217"/>
              <a:gd name="connsiteY4" fmla="*/ 92597 h 127322"/>
              <a:gd name="connsiteX5" fmla="*/ 23149 w 266217"/>
              <a:gd name="connsiteY5" fmla="*/ 115747 h 127322"/>
              <a:gd name="connsiteX6" fmla="*/ 0 w 266217"/>
              <a:gd name="connsiteY6" fmla="*/ 127322 h 12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217" h="127322">
                <a:moveTo>
                  <a:pt x="266217" y="0"/>
                </a:moveTo>
                <a:cubicBezTo>
                  <a:pt x="260135" y="1217"/>
                  <a:pt x="172938" y="17703"/>
                  <a:pt x="162045" y="23149"/>
                </a:cubicBezTo>
                <a:cubicBezTo>
                  <a:pt x="152284" y="28029"/>
                  <a:pt x="148254" y="40684"/>
                  <a:pt x="138896" y="46299"/>
                </a:cubicBezTo>
                <a:cubicBezTo>
                  <a:pt x="128434" y="52576"/>
                  <a:pt x="115747" y="54015"/>
                  <a:pt x="104172" y="57873"/>
                </a:cubicBezTo>
                <a:cubicBezTo>
                  <a:pt x="45518" y="116530"/>
                  <a:pt x="121426" y="47520"/>
                  <a:pt x="46298" y="92597"/>
                </a:cubicBezTo>
                <a:cubicBezTo>
                  <a:pt x="36940" y="98212"/>
                  <a:pt x="31879" y="109199"/>
                  <a:pt x="23149" y="115747"/>
                </a:cubicBezTo>
                <a:cubicBezTo>
                  <a:pt x="16247" y="120923"/>
                  <a:pt x="7716" y="123464"/>
                  <a:pt x="0" y="127322"/>
                </a:cubicBezTo>
              </a:path>
            </a:pathLst>
          </a:cu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12"/>
          <p:cNvSpPr/>
          <p:nvPr/>
        </p:nvSpPr>
        <p:spPr>
          <a:xfrm>
            <a:off x="8906314" y="3591561"/>
            <a:ext cx="196282" cy="207845"/>
          </a:xfrm>
          <a:custGeom>
            <a:avLst/>
            <a:gdLst>
              <a:gd name="connsiteX0" fmla="*/ 196769 w 196769"/>
              <a:gd name="connsiteY0" fmla="*/ 0 h 208360"/>
              <a:gd name="connsiteX1" fmla="*/ 0 w 196769"/>
              <a:gd name="connsiteY1" fmla="*/ 208344 h 208360"/>
            </a:gdLst>
            <a:ahLst/>
            <a:cxnLst>
              <a:cxn ang="0">
                <a:pos x="connsiteX0" y="connsiteY0"/>
              </a:cxn>
              <a:cxn ang="0">
                <a:pos x="connsiteX1" y="connsiteY1"/>
              </a:cxn>
            </a:cxnLst>
            <a:rect l="l" t="t" r="r" b="b"/>
            <a:pathLst>
              <a:path w="196769" h="208360">
                <a:moveTo>
                  <a:pt x="196769" y="0"/>
                </a:moveTo>
                <a:cubicBezTo>
                  <a:pt x="18209" y="214272"/>
                  <a:pt x="113550" y="208344"/>
                  <a:pt x="0" y="208344"/>
                </a:cubicBezTo>
              </a:path>
            </a:pathLst>
          </a:cu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3"/>
          <p:cNvSpPr/>
          <p:nvPr/>
        </p:nvSpPr>
        <p:spPr>
          <a:xfrm>
            <a:off x="9079504" y="3580015"/>
            <a:ext cx="87688" cy="277356"/>
          </a:xfrm>
          <a:custGeom>
            <a:avLst/>
            <a:gdLst>
              <a:gd name="connsiteX0" fmla="*/ 81023 w 87905"/>
              <a:gd name="connsiteY0" fmla="*/ 0 h 278044"/>
              <a:gd name="connsiteX1" fmla="*/ 0 w 87905"/>
              <a:gd name="connsiteY1" fmla="*/ 277792 h 278044"/>
            </a:gdLst>
            <a:ahLst/>
            <a:cxnLst>
              <a:cxn ang="0">
                <a:pos x="connsiteX0" y="connsiteY0"/>
              </a:cxn>
              <a:cxn ang="0">
                <a:pos x="connsiteX1" y="connsiteY1"/>
              </a:cxn>
            </a:cxnLst>
            <a:rect l="l" t="t" r="r" b="b"/>
            <a:pathLst>
              <a:path w="87905" h="278044">
                <a:moveTo>
                  <a:pt x="81023" y="0"/>
                </a:moveTo>
                <a:cubicBezTo>
                  <a:pt x="56271" y="297016"/>
                  <a:pt x="150791" y="277792"/>
                  <a:pt x="0" y="277792"/>
                </a:cubicBezTo>
              </a:path>
            </a:pathLst>
          </a:cu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9210360" y="3587682"/>
            <a:ext cx="1546588" cy="337716"/>
          </a:xfrm>
          <a:prstGeom prst="rect">
            <a:avLst/>
          </a:prstGeom>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norepinephrine</a:t>
            </a:r>
          </a:p>
        </p:txBody>
      </p:sp>
      <p:sp>
        <p:nvSpPr>
          <p:cNvPr id="16" name="Rectangle 15"/>
          <p:cNvSpPr/>
          <p:nvPr/>
        </p:nvSpPr>
        <p:spPr>
          <a:xfrm>
            <a:off x="10138227" y="1543100"/>
            <a:ext cx="1360555" cy="583328"/>
          </a:xfrm>
          <a:prstGeom prst="rect">
            <a:avLst/>
          </a:prstGeom>
        </p:spPr>
        <p:txBody>
          <a:bodyPr wrap="squar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Sympathetic nerve</a:t>
            </a:r>
          </a:p>
        </p:txBody>
      </p:sp>
      <p:sp>
        <p:nvSpPr>
          <p:cNvPr id="17" name="Pie 16"/>
          <p:cNvSpPr/>
          <p:nvPr/>
        </p:nvSpPr>
        <p:spPr>
          <a:xfrm rot="12561819">
            <a:off x="6589959" y="4127055"/>
            <a:ext cx="449745" cy="432812"/>
          </a:xfrm>
          <a:prstGeom prst="pi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p:cNvSpPr/>
          <p:nvPr/>
        </p:nvSpPr>
        <p:spPr>
          <a:xfrm>
            <a:off x="5112472" y="4227704"/>
            <a:ext cx="1298738" cy="337716"/>
          </a:xfrm>
          <a:prstGeom prst="rect">
            <a:avLst/>
          </a:prstGeom>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l-GR" sz="1596"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β</a:t>
            </a:r>
            <a:r>
              <a:rPr kumimoji="0" lang="en-US" sz="1596" b="0" i="1"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1596"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-receptors</a:t>
            </a:r>
            <a:endParaRPr kumimoji="0" lang="en-US" sz="1596"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18"/>
          <p:cNvSpPr/>
          <p:nvPr/>
        </p:nvSpPr>
        <p:spPr>
          <a:xfrm>
            <a:off x="5488683" y="2298403"/>
            <a:ext cx="1085329" cy="2112927"/>
          </a:xfrm>
          <a:custGeom>
            <a:avLst/>
            <a:gdLst>
              <a:gd name="connsiteX0" fmla="*/ 0 w 1088021"/>
              <a:gd name="connsiteY0" fmla="*/ 0 h 2118167"/>
              <a:gd name="connsiteX1" fmla="*/ 127322 w 1088021"/>
              <a:gd name="connsiteY1" fmla="*/ 567160 h 2118167"/>
              <a:gd name="connsiteX2" fmla="*/ 150471 w 1088021"/>
              <a:gd name="connsiteY2" fmla="*/ 613458 h 2118167"/>
              <a:gd name="connsiteX3" fmla="*/ 173621 w 1088021"/>
              <a:gd name="connsiteY3" fmla="*/ 682907 h 2118167"/>
              <a:gd name="connsiteX4" fmla="*/ 185195 w 1088021"/>
              <a:gd name="connsiteY4" fmla="*/ 717631 h 2118167"/>
              <a:gd name="connsiteX5" fmla="*/ 196770 w 1088021"/>
              <a:gd name="connsiteY5" fmla="*/ 763929 h 2118167"/>
              <a:gd name="connsiteX6" fmla="*/ 219919 w 1088021"/>
              <a:gd name="connsiteY6" fmla="*/ 833377 h 2118167"/>
              <a:gd name="connsiteX7" fmla="*/ 231494 w 1088021"/>
              <a:gd name="connsiteY7" fmla="*/ 868101 h 2118167"/>
              <a:gd name="connsiteX8" fmla="*/ 254644 w 1088021"/>
              <a:gd name="connsiteY8" fmla="*/ 891251 h 2118167"/>
              <a:gd name="connsiteX9" fmla="*/ 266218 w 1088021"/>
              <a:gd name="connsiteY9" fmla="*/ 949124 h 2118167"/>
              <a:gd name="connsiteX10" fmla="*/ 312517 w 1088021"/>
              <a:gd name="connsiteY10" fmla="*/ 1030147 h 2118167"/>
              <a:gd name="connsiteX11" fmla="*/ 347241 w 1088021"/>
              <a:gd name="connsiteY11" fmla="*/ 1111170 h 2118167"/>
              <a:gd name="connsiteX12" fmla="*/ 358816 w 1088021"/>
              <a:gd name="connsiteY12" fmla="*/ 1145894 h 2118167"/>
              <a:gd name="connsiteX13" fmla="*/ 381965 w 1088021"/>
              <a:gd name="connsiteY13" fmla="*/ 1180618 h 2118167"/>
              <a:gd name="connsiteX14" fmla="*/ 405114 w 1088021"/>
              <a:gd name="connsiteY14" fmla="*/ 1250066 h 2118167"/>
              <a:gd name="connsiteX15" fmla="*/ 428264 w 1088021"/>
              <a:gd name="connsiteY15" fmla="*/ 1284790 h 2118167"/>
              <a:gd name="connsiteX16" fmla="*/ 474563 w 1088021"/>
              <a:gd name="connsiteY16" fmla="*/ 1377388 h 2118167"/>
              <a:gd name="connsiteX17" fmla="*/ 497712 w 1088021"/>
              <a:gd name="connsiteY17" fmla="*/ 1412112 h 2118167"/>
              <a:gd name="connsiteX18" fmla="*/ 520861 w 1088021"/>
              <a:gd name="connsiteY18" fmla="*/ 1458410 h 2118167"/>
              <a:gd name="connsiteX19" fmla="*/ 532436 w 1088021"/>
              <a:gd name="connsiteY19" fmla="*/ 1504709 h 2118167"/>
              <a:gd name="connsiteX20" fmla="*/ 567160 w 1088021"/>
              <a:gd name="connsiteY20" fmla="*/ 1551008 h 2118167"/>
              <a:gd name="connsiteX21" fmla="*/ 613459 w 1088021"/>
              <a:gd name="connsiteY21" fmla="*/ 1632031 h 2118167"/>
              <a:gd name="connsiteX22" fmla="*/ 636608 w 1088021"/>
              <a:gd name="connsiteY22" fmla="*/ 1666755 h 2118167"/>
              <a:gd name="connsiteX23" fmla="*/ 671332 w 1088021"/>
              <a:gd name="connsiteY23" fmla="*/ 1701479 h 2118167"/>
              <a:gd name="connsiteX24" fmla="*/ 717631 w 1088021"/>
              <a:gd name="connsiteY24" fmla="*/ 1770927 h 2118167"/>
              <a:gd name="connsiteX25" fmla="*/ 740780 w 1088021"/>
              <a:gd name="connsiteY25" fmla="*/ 1805651 h 2118167"/>
              <a:gd name="connsiteX26" fmla="*/ 787079 w 1088021"/>
              <a:gd name="connsiteY26" fmla="*/ 1851950 h 2118167"/>
              <a:gd name="connsiteX27" fmla="*/ 810228 w 1088021"/>
              <a:gd name="connsiteY27" fmla="*/ 1886674 h 2118167"/>
              <a:gd name="connsiteX28" fmla="*/ 868102 w 1088021"/>
              <a:gd name="connsiteY28" fmla="*/ 1932972 h 2118167"/>
              <a:gd name="connsiteX29" fmla="*/ 891251 w 1088021"/>
              <a:gd name="connsiteY29" fmla="*/ 1967696 h 2118167"/>
              <a:gd name="connsiteX30" fmla="*/ 937550 w 1088021"/>
              <a:gd name="connsiteY30" fmla="*/ 2013995 h 2118167"/>
              <a:gd name="connsiteX31" fmla="*/ 1030147 w 1088021"/>
              <a:gd name="connsiteY31" fmla="*/ 2083443 h 2118167"/>
              <a:gd name="connsiteX32" fmla="*/ 1064871 w 1088021"/>
              <a:gd name="connsiteY32" fmla="*/ 2095018 h 2118167"/>
              <a:gd name="connsiteX33" fmla="*/ 1088021 w 1088021"/>
              <a:gd name="connsiteY33" fmla="*/ 2118167 h 211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8021" h="2118167">
                <a:moveTo>
                  <a:pt x="0" y="0"/>
                </a:moveTo>
                <a:cubicBezTo>
                  <a:pt x="42441" y="189053"/>
                  <a:pt x="81164" y="378980"/>
                  <a:pt x="127322" y="567160"/>
                </a:cubicBezTo>
                <a:cubicBezTo>
                  <a:pt x="131432" y="583918"/>
                  <a:pt x="144063" y="597438"/>
                  <a:pt x="150471" y="613458"/>
                </a:cubicBezTo>
                <a:cubicBezTo>
                  <a:pt x="159534" y="636115"/>
                  <a:pt x="165905" y="659757"/>
                  <a:pt x="173621" y="682907"/>
                </a:cubicBezTo>
                <a:cubicBezTo>
                  <a:pt x="177479" y="694482"/>
                  <a:pt x="182236" y="705795"/>
                  <a:pt x="185195" y="717631"/>
                </a:cubicBezTo>
                <a:cubicBezTo>
                  <a:pt x="189053" y="733064"/>
                  <a:pt x="192199" y="748692"/>
                  <a:pt x="196770" y="763929"/>
                </a:cubicBezTo>
                <a:cubicBezTo>
                  <a:pt x="203782" y="787301"/>
                  <a:pt x="212203" y="810228"/>
                  <a:pt x="219919" y="833377"/>
                </a:cubicBezTo>
                <a:cubicBezTo>
                  <a:pt x="223777" y="844952"/>
                  <a:pt x="222867" y="859474"/>
                  <a:pt x="231494" y="868101"/>
                </a:cubicBezTo>
                <a:lnTo>
                  <a:pt x="254644" y="891251"/>
                </a:lnTo>
                <a:cubicBezTo>
                  <a:pt x="258502" y="910542"/>
                  <a:pt x="259997" y="930461"/>
                  <a:pt x="266218" y="949124"/>
                </a:cubicBezTo>
                <a:cubicBezTo>
                  <a:pt x="276007" y="978492"/>
                  <a:pt x="295584" y="1004747"/>
                  <a:pt x="312517" y="1030147"/>
                </a:cubicBezTo>
                <a:cubicBezTo>
                  <a:pt x="336607" y="1126504"/>
                  <a:pt x="307275" y="1031237"/>
                  <a:pt x="347241" y="1111170"/>
                </a:cubicBezTo>
                <a:cubicBezTo>
                  <a:pt x="352697" y="1122083"/>
                  <a:pt x="353360" y="1134981"/>
                  <a:pt x="358816" y="1145894"/>
                </a:cubicBezTo>
                <a:cubicBezTo>
                  <a:pt x="365037" y="1158336"/>
                  <a:pt x="376315" y="1167906"/>
                  <a:pt x="381965" y="1180618"/>
                </a:cubicBezTo>
                <a:cubicBezTo>
                  <a:pt x="391875" y="1202916"/>
                  <a:pt x="391578" y="1229763"/>
                  <a:pt x="405114" y="1250066"/>
                </a:cubicBezTo>
                <a:cubicBezTo>
                  <a:pt x="412831" y="1261641"/>
                  <a:pt x="421603" y="1272577"/>
                  <a:pt x="428264" y="1284790"/>
                </a:cubicBezTo>
                <a:cubicBezTo>
                  <a:pt x="444789" y="1315085"/>
                  <a:pt x="455421" y="1348674"/>
                  <a:pt x="474563" y="1377388"/>
                </a:cubicBezTo>
                <a:cubicBezTo>
                  <a:pt x="482279" y="1388963"/>
                  <a:pt x="490810" y="1400034"/>
                  <a:pt x="497712" y="1412112"/>
                </a:cubicBezTo>
                <a:cubicBezTo>
                  <a:pt x="506272" y="1427093"/>
                  <a:pt x="514803" y="1442254"/>
                  <a:pt x="520861" y="1458410"/>
                </a:cubicBezTo>
                <a:cubicBezTo>
                  <a:pt x="526447" y="1473305"/>
                  <a:pt x="525322" y="1490480"/>
                  <a:pt x="532436" y="1504709"/>
                </a:cubicBezTo>
                <a:cubicBezTo>
                  <a:pt x="541063" y="1521964"/>
                  <a:pt x="555585" y="1535575"/>
                  <a:pt x="567160" y="1551008"/>
                </a:cubicBezTo>
                <a:cubicBezTo>
                  <a:pt x="585944" y="1607357"/>
                  <a:pt x="569662" y="1570715"/>
                  <a:pt x="613459" y="1632031"/>
                </a:cubicBezTo>
                <a:cubicBezTo>
                  <a:pt x="621545" y="1643351"/>
                  <a:pt x="627702" y="1656068"/>
                  <a:pt x="636608" y="1666755"/>
                </a:cubicBezTo>
                <a:cubicBezTo>
                  <a:pt x="647087" y="1679330"/>
                  <a:pt x="661282" y="1688558"/>
                  <a:pt x="671332" y="1701479"/>
                </a:cubicBezTo>
                <a:cubicBezTo>
                  <a:pt x="688413" y="1723440"/>
                  <a:pt x="702198" y="1747778"/>
                  <a:pt x="717631" y="1770927"/>
                </a:cubicBezTo>
                <a:cubicBezTo>
                  <a:pt x="725347" y="1782502"/>
                  <a:pt x="730943" y="1795814"/>
                  <a:pt x="740780" y="1805651"/>
                </a:cubicBezTo>
                <a:cubicBezTo>
                  <a:pt x="756213" y="1821084"/>
                  <a:pt x="774972" y="1833790"/>
                  <a:pt x="787079" y="1851950"/>
                </a:cubicBezTo>
                <a:cubicBezTo>
                  <a:pt x="794795" y="1863525"/>
                  <a:pt x="801538" y="1875811"/>
                  <a:pt x="810228" y="1886674"/>
                </a:cubicBezTo>
                <a:cubicBezTo>
                  <a:pt x="829076" y="1910234"/>
                  <a:pt x="842321" y="1915785"/>
                  <a:pt x="868102" y="1932972"/>
                </a:cubicBezTo>
                <a:cubicBezTo>
                  <a:pt x="875818" y="1944547"/>
                  <a:pt x="882198" y="1957134"/>
                  <a:pt x="891251" y="1967696"/>
                </a:cubicBezTo>
                <a:cubicBezTo>
                  <a:pt x="905455" y="1984267"/>
                  <a:pt x="922117" y="1998562"/>
                  <a:pt x="937550" y="2013995"/>
                </a:cubicBezTo>
                <a:cubicBezTo>
                  <a:pt x="964974" y="2041419"/>
                  <a:pt x="990876" y="2070352"/>
                  <a:pt x="1030147" y="2083443"/>
                </a:cubicBezTo>
                <a:lnTo>
                  <a:pt x="1064871" y="2095018"/>
                </a:lnTo>
                <a:lnTo>
                  <a:pt x="1088021" y="2118167"/>
                </a:lnTo>
              </a:path>
            </a:pathLst>
          </a:custGeom>
          <a:noFill/>
          <a:ln w="38100">
            <a:solidFill>
              <a:srgbClr val="00B05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p:nvSpPr>
        <p:spPr>
          <a:xfrm>
            <a:off x="4899260" y="1641505"/>
            <a:ext cx="1546589" cy="583328"/>
          </a:xfrm>
          <a:prstGeom prst="rect">
            <a:avLst/>
          </a:prstGeom>
        </p:spPr>
        <p:txBody>
          <a:bodyPr wrap="squar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Epinephrine (adrenal gland)</a:t>
            </a:r>
          </a:p>
        </p:txBody>
      </p:sp>
      <p:cxnSp>
        <p:nvCxnSpPr>
          <p:cNvPr id="21" name="Straight Arrow Connector 20"/>
          <p:cNvCxnSpPr/>
          <p:nvPr/>
        </p:nvCxnSpPr>
        <p:spPr>
          <a:xfrm flipH="1">
            <a:off x="6565296" y="4673905"/>
            <a:ext cx="219199" cy="1273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814834" y="4863503"/>
            <a:ext cx="146746" cy="2208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663534" y="4759292"/>
            <a:ext cx="215602" cy="2084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8133019" y="755726"/>
            <a:ext cx="1546589" cy="583328"/>
          </a:xfrm>
          <a:prstGeom prst="rect">
            <a:avLst/>
          </a:prstGeom>
        </p:spPr>
        <p:txBody>
          <a:bodyPr wrap="squar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Epinephrine (adrenal gland)</a:t>
            </a:r>
          </a:p>
        </p:txBody>
      </p:sp>
      <p:cxnSp>
        <p:nvCxnSpPr>
          <p:cNvPr id="29" name="Straight Arrow Connector 28"/>
          <p:cNvCxnSpPr/>
          <p:nvPr/>
        </p:nvCxnSpPr>
        <p:spPr>
          <a:xfrm flipH="1">
            <a:off x="7771841" y="3923829"/>
            <a:ext cx="745236" cy="216128"/>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7812029" y="3903828"/>
            <a:ext cx="745236" cy="21612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3077" name="Picture 5"/>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backgroundMark x1="2778" y1="26190" x2="16667" y2="4762"/>
                        <a14:backgroundMark x1="68056" y1="6548" x2="84722" y2="40476"/>
                        <a14:backgroundMark x1="92361" y1="21429" x2="86111" y2="86905"/>
                        <a14:backgroundMark x1="4167" y1="87500" x2="32639" y2="92262"/>
                      </a14:backgroundRemoval>
                    </a14:imgEffect>
                  </a14:imgLayer>
                </a14:imgProps>
              </a:ext>
              <a:ext uri="{28A0092B-C50C-407E-A947-70E740481C1C}">
                <a14:useLocalDpi xmlns:a14="http://schemas.microsoft.com/office/drawing/2010/main" val="0"/>
              </a:ext>
            </a:extLst>
          </a:blip>
          <a:srcRect/>
          <a:stretch>
            <a:fillRect/>
          </a:stretch>
        </p:blipFill>
        <p:spPr bwMode="auto">
          <a:xfrm>
            <a:off x="1331109" y="3272173"/>
            <a:ext cx="1821108" cy="214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1912643" y="507413"/>
            <a:ext cx="1239574" cy="399120"/>
          </a:xfrm>
          <a:prstGeom prst="rect">
            <a:avLst/>
          </a:prstGeom>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l-GR" sz="1995"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β</a:t>
            </a:r>
            <a:r>
              <a:rPr kumimoji="0" lang="en-US" sz="1995"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-blocker</a:t>
            </a:r>
            <a:endParaRPr kumimoji="0" lang="en-US" sz="1995"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5"/>
          <p:cNvSpPr/>
          <p:nvPr/>
        </p:nvSpPr>
        <p:spPr>
          <a:xfrm>
            <a:off x="8927896" y="1360599"/>
            <a:ext cx="471436" cy="2100681"/>
          </a:xfrm>
          <a:custGeom>
            <a:avLst/>
            <a:gdLst>
              <a:gd name="connsiteX0" fmla="*/ 434109 w 472605"/>
              <a:gd name="connsiteY0" fmla="*/ 0 h 2105891"/>
              <a:gd name="connsiteX1" fmla="*/ 471055 w 472605"/>
              <a:gd name="connsiteY1" fmla="*/ 683491 h 2105891"/>
              <a:gd name="connsiteX2" fmla="*/ 387927 w 472605"/>
              <a:gd name="connsiteY2" fmla="*/ 1302328 h 2105891"/>
              <a:gd name="connsiteX3" fmla="*/ 0 w 472605"/>
              <a:gd name="connsiteY3" fmla="*/ 2105891 h 2105891"/>
            </a:gdLst>
            <a:ahLst/>
            <a:cxnLst>
              <a:cxn ang="0">
                <a:pos x="connsiteX0" y="connsiteY0"/>
              </a:cxn>
              <a:cxn ang="0">
                <a:pos x="connsiteX1" y="connsiteY1"/>
              </a:cxn>
              <a:cxn ang="0">
                <a:pos x="connsiteX2" y="connsiteY2"/>
              </a:cxn>
              <a:cxn ang="0">
                <a:pos x="connsiteX3" y="connsiteY3"/>
              </a:cxn>
            </a:cxnLst>
            <a:rect l="l" t="t" r="r" b="b"/>
            <a:pathLst>
              <a:path w="472605" h="2105891">
                <a:moveTo>
                  <a:pt x="434109" y="0"/>
                </a:moveTo>
                <a:cubicBezTo>
                  <a:pt x="456430" y="233218"/>
                  <a:pt x="478752" y="466436"/>
                  <a:pt x="471055" y="683491"/>
                </a:cubicBezTo>
                <a:cubicBezTo>
                  <a:pt x="463358" y="900546"/>
                  <a:pt x="466436" y="1065261"/>
                  <a:pt x="387927" y="1302328"/>
                </a:cubicBezTo>
                <a:cubicBezTo>
                  <a:pt x="309418" y="1539395"/>
                  <a:pt x="154709" y="1822643"/>
                  <a:pt x="0" y="2105891"/>
                </a:cubicBezTo>
              </a:path>
            </a:pathLst>
          </a:custGeom>
          <a:noFill/>
          <a:ln w="38100">
            <a:solidFill>
              <a:srgbClr val="00B050"/>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6"/>
          <p:cNvSpPr/>
          <p:nvPr/>
        </p:nvSpPr>
        <p:spPr>
          <a:xfrm>
            <a:off x="2432369" y="955204"/>
            <a:ext cx="3132594" cy="2616638"/>
          </a:xfrm>
          <a:custGeom>
            <a:avLst/>
            <a:gdLst>
              <a:gd name="connsiteX0" fmla="*/ 0 w 3140363"/>
              <a:gd name="connsiteY0" fmla="*/ 0 h 2623128"/>
              <a:gd name="connsiteX1" fmla="*/ 1173018 w 3140363"/>
              <a:gd name="connsiteY1" fmla="*/ 1819564 h 2623128"/>
              <a:gd name="connsiteX2" fmla="*/ 2004291 w 3140363"/>
              <a:gd name="connsiteY2" fmla="*/ 2484582 h 2623128"/>
              <a:gd name="connsiteX3" fmla="*/ 3140363 w 3140363"/>
              <a:gd name="connsiteY3" fmla="*/ 2623128 h 2623128"/>
            </a:gdLst>
            <a:ahLst/>
            <a:cxnLst>
              <a:cxn ang="0">
                <a:pos x="connsiteX0" y="connsiteY0"/>
              </a:cxn>
              <a:cxn ang="0">
                <a:pos x="connsiteX1" y="connsiteY1"/>
              </a:cxn>
              <a:cxn ang="0">
                <a:pos x="connsiteX2" y="connsiteY2"/>
              </a:cxn>
              <a:cxn ang="0">
                <a:pos x="connsiteX3" y="connsiteY3"/>
              </a:cxn>
            </a:cxnLst>
            <a:rect l="l" t="t" r="r" b="b"/>
            <a:pathLst>
              <a:path w="3140363" h="2623128">
                <a:moveTo>
                  <a:pt x="0" y="0"/>
                </a:moveTo>
                <a:cubicBezTo>
                  <a:pt x="419485" y="702733"/>
                  <a:pt x="838970" y="1405467"/>
                  <a:pt x="1173018" y="1819564"/>
                </a:cubicBezTo>
                <a:cubicBezTo>
                  <a:pt x="1507066" y="2233661"/>
                  <a:pt x="1676400" y="2350655"/>
                  <a:pt x="2004291" y="2484582"/>
                </a:cubicBezTo>
                <a:cubicBezTo>
                  <a:pt x="2332182" y="2618509"/>
                  <a:pt x="2736272" y="2620818"/>
                  <a:pt x="3140363" y="2623128"/>
                </a:cubicBezTo>
              </a:path>
            </a:pathLst>
          </a:custGeom>
          <a:noFill/>
          <a:ln w="25400">
            <a:solidFill>
              <a:srgbClr val="FF0000"/>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23"/>
          <p:cNvSpPr/>
          <p:nvPr/>
        </p:nvSpPr>
        <p:spPr>
          <a:xfrm>
            <a:off x="1713714" y="955204"/>
            <a:ext cx="794443" cy="2515290"/>
          </a:xfrm>
          <a:custGeom>
            <a:avLst/>
            <a:gdLst>
              <a:gd name="connsiteX0" fmla="*/ 757382 w 796413"/>
              <a:gd name="connsiteY0" fmla="*/ 0 h 2521528"/>
              <a:gd name="connsiteX1" fmla="*/ 794328 w 796413"/>
              <a:gd name="connsiteY1" fmla="*/ 609600 h 2521528"/>
              <a:gd name="connsiteX2" fmla="*/ 701964 w 796413"/>
              <a:gd name="connsiteY2" fmla="*/ 1283855 h 2521528"/>
              <a:gd name="connsiteX3" fmla="*/ 424873 w 796413"/>
              <a:gd name="connsiteY3" fmla="*/ 1921164 h 2521528"/>
              <a:gd name="connsiteX4" fmla="*/ 0 w 796413"/>
              <a:gd name="connsiteY4" fmla="*/ 2521528 h 2521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413" h="2521528">
                <a:moveTo>
                  <a:pt x="757382" y="0"/>
                </a:moveTo>
                <a:cubicBezTo>
                  <a:pt x="780473" y="197812"/>
                  <a:pt x="803564" y="395624"/>
                  <a:pt x="794328" y="609600"/>
                </a:cubicBezTo>
                <a:cubicBezTo>
                  <a:pt x="785092" y="823576"/>
                  <a:pt x="763540" y="1065261"/>
                  <a:pt x="701964" y="1283855"/>
                </a:cubicBezTo>
                <a:cubicBezTo>
                  <a:pt x="640388" y="1502449"/>
                  <a:pt x="541867" y="1714885"/>
                  <a:pt x="424873" y="1921164"/>
                </a:cubicBezTo>
                <a:cubicBezTo>
                  <a:pt x="307879" y="2127443"/>
                  <a:pt x="153939" y="2324485"/>
                  <a:pt x="0" y="2521528"/>
                </a:cubicBezTo>
              </a:path>
            </a:pathLst>
          </a:custGeom>
          <a:noFill/>
          <a:ln w="25400">
            <a:solidFill>
              <a:srgbClr val="FF0000"/>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p:nvSpPr>
        <p:spPr>
          <a:xfrm>
            <a:off x="452693" y="3103315"/>
            <a:ext cx="1298738" cy="337716"/>
          </a:xfrm>
          <a:prstGeom prst="rect">
            <a:avLst/>
          </a:prstGeom>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l-GR" sz="1596"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β</a:t>
            </a:r>
            <a:r>
              <a:rPr kumimoji="0" lang="en-US" sz="1596" b="0" i="1"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en-US" sz="1596"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-receptors</a:t>
            </a:r>
            <a:endParaRPr kumimoji="0" lang="en-US" sz="1596"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Rectangle 32"/>
          <p:cNvSpPr/>
          <p:nvPr/>
        </p:nvSpPr>
        <p:spPr>
          <a:xfrm>
            <a:off x="452693" y="6220031"/>
            <a:ext cx="2286943" cy="399120"/>
          </a:xfrm>
          <a:prstGeom prst="rect">
            <a:avLst/>
          </a:prstGeom>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995"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Hypotensive effect</a:t>
            </a:r>
            <a:endParaRPr kumimoji="0" lang="en-US" sz="1995"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Rectangle 33"/>
          <p:cNvSpPr/>
          <p:nvPr/>
        </p:nvSpPr>
        <p:spPr>
          <a:xfrm>
            <a:off x="7771841" y="5533929"/>
            <a:ext cx="4360889" cy="1013150"/>
          </a:xfrm>
          <a:prstGeom prst="rect">
            <a:avLst/>
          </a:prstGeom>
        </p:spPr>
        <p:txBody>
          <a:bodyPr wrap="squar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995"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Loss of vasodilation (</a:t>
            </a:r>
            <a:r>
              <a:rPr kumimoji="0" lang="el-GR" sz="1995"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β</a:t>
            </a:r>
            <a:r>
              <a:rPr kumimoji="0" lang="en-US" sz="1995"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and presence of vasoconstriction (</a:t>
            </a:r>
            <a:r>
              <a:rPr kumimoji="0" lang="el-GR" sz="1995"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a:t>
            </a:r>
            <a:r>
              <a:rPr kumimoji="0" lang="en-US" sz="1995"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↑TPR → hypertension</a:t>
            </a:r>
            <a:endParaRPr kumimoji="0" lang="en-US" sz="1995"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Rectangle 34"/>
          <p:cNvSpPr/>
          <p:nvPr/>
        </p:nvSpPr>
        <p:spPr>
          <a:xfrm>
            <a:off x="3544502" y="5632334"/>
            <a:ext cx="3752601" cy="1074553"/>
          </a:xfrm>
          <a:prstGeom prst="rect">
            <a:avLst/>
          </a:prstGeom>
          <a:ln w="0">
            <a:solidFill>
              <a:schemeClr val="tx1"/>
            </a:solidFill>
          </a:ln>
        </p:spPr>
        <p:txBody>
          <a:bodyPr wrap="square">
            <a:spAutoFit/>
          </a:bodyPr>
          <a:lstStyle/>
          <a:p>
            <a:pPr marL="285036" marR="0" lvl="0" indent="-285036" algn="l" defTabSz="912114" rtl="0" eaLnBrk="1" fontAlgn="auto" latinLnBrk="0" hangingPunct="1">
              <a:lnSpc>
                <a:spcPct val="100000"/>
              </a:lnSpc>
              <a:spcBef>
                <a:spcPts val="0"/>
              </a:spcBef>
              <a:spcAft>
                <a:spcPts val="0"/>
              </a:spcAft>
              <a:buClrTx/>
              <a:buSzTx/>
              <a:buFontTx/>
              <a:buChar char="-"/>
              <a:tabLst/>
              <a:defRPr/>
            </a:pPr>
            <a:r>
              <a:rPr kumimoji="0" lang="el-GR" sz="1596"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β</a:t>
            </a:r>
            <a:r>
              <a:rPr kumimoji="0" lang="en-US" sz="1596" b="0" i="1"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1596"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-receptors: activated by epinephrine</a:t>
            </a:r>
          </a:p>
          <a:p>
            <a:pPr marL="285036" marR="0" lvl="0" indent="-285036" algn="l" defTabSz="912114" rtl="0" eaLnBrk="1" fontAlgn="auto" latinLnBrk="0" hangingPunct="1">
              <a:lnSpc>
                <a:spcPct val="100000"/>
              </a:lnSpc>
              <a:spcBef>
                <a:spcPts val="0"/>
              </a:spcBef>
              <a:spcAft>
                <a:spcPts val="0"/>
              </a:spcAft>
              <a:buClrTx/>
              <a:buSzTx/>
              <a:buFontTx/>
              <a:buChar char="-"/>
              <a:tabLst/>
              <a:defRPr/>
            </a:pPr>
            <a:r>
              <a:rPr kumimoji="0" lang="el-GR" sz="1596"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a:t>
            </a:r>
            <a:r>
              <a:rPr kumimoji="0" lang="en-US" sz="1596" b="0" i="1"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en-US" sz="1596"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-receptors: require much higher amount of E, mostly under NE</a:t>
            </a:r>
            <a:endParaRPr kumimoji="0" lang="en-US" sz="1596"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3892F2F-F208-87D4-6FAD-AB9F8A2F0709}"/>
              </a:ext>
            </a:extLst>
          </p:cNvPr>
          <p:cNvSpPr txBox="1"/>
          <p:nvPr/>
        </p:nvSpPr>
        <p:spPr>
          <a:xfrm>
            <a:off x="12993" y="6581001"/>
            <a:ext cx="92525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P</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hysiology</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2344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476" y="111999"/>
            <a:ext cx="7268159" cy="532080"/>
          </a:xfrm>
        </p:spPr>
        <p:txBody>
          <a:bodyPr>
            <a:normAutofit fontScale="90000"/>
          </a:bodyPr>
          <a:lstStyle/>
          <a:p>
            <a:r>
              <a:rPr lang="en-US" dirty="0">
                <a:highlight>
                  <a:srgbClr val="FFFFCC"/>
                </a:highlight>
              </a:rPr>
              <a:t>Regulation of Smooth Muscle</a:t>
            </a:r>
          </a:p>
        </p:txBody>
      </p:sp>
      <p:sp>
        <p:nvSpPr>
          <p:cNvPr id="12" name="Rectangle 11"/>
          <p:cNvSpPr/>
          <p:nvPr/>
        </p:nvSpPr>
        <p:spPr>
          <a:xfrm>
            <a:off x="7262768" y="881511"/>
            <a:ext cx="1301212" cy="343509"/>
          </a:xfrm>
          <a:prstGeom prst="rect">
            <a:avLst/>
          </a:prstGeom>
        </p:spPr>
        <p:txBody>
          <a:bodyPr wrap="squar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l-GR" sz="1596"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β</a:t>
            </a:r>
            <a:r>
              <a:rPr kumimoji="0" lang="en-US" sz="1596"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 blockers</a:t>
            </a:r>
          </a:p>
        </p:txBody>
      </p:sp>
      <p:sp>
        <p:nvSpPr>
          <p:cNvPr id="13" name="Rectangle 12"/>
          <p:cNvSpPr/>
          <p:nvPr/>
        </p:nvSpPr>
        <p:spPr>
          <a:xfrm>
            <a:off x="10345544" y="8483"/>
            <a:ext cx="1783246" cy="380827"/>
          </a:xfrm>
          <a:prstGeom prst="rect">
            <a:avLst/>
          </a:prstGeom>
          <a:solidFill>
            <a:schemeClr val="bg1"/>
          </a:solidFill>
        </p:spPr>
        <p:txBody>
          <a:bodyPr wrap="none">
            <a:spAutoFit/>
          </a:bodyPr>
          <a:lstStyle/>
          <a:p>
            <a:pPr marL="0" marR="0" lvl="0" indent="0" algn="l" defTabSz="912114" rtl="0" eaLnBrk="1" fontAlgn="auto" latinLnBrk="0" hangingPunct="1">
              <a:lnSpc>
                <a:spcPct val="114000"/>
              </a:lnSpc>
              <a:spcBef>
                <a:spcPts val="0"/>
              </a:spcBef>
              <a:spcAft>
                <a:spcPts val="0"/>
              </a:spcAft>
              <a:buClrTx/>
              <a:buSzTx/>
              <a:buFontTx/>
              <a:buNone/>
              <a:tabLst/>
              <a:defRPr/>
            </a:pPr>
            <a:r>
              <a:rPr kumimoji="0" lang="en-US" sz="1795"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Reference slide</a:t>
            </a:r>
          </a:p>
        </p:txBody>
      </p:sp>
      <p:sp>
        <p:nvSpPr>
          <p:cNvPr id="4" name="Oval 3"/>
          <p:cNvSpPr/>
          <p:nvPr/>
        </p:nvSpPr>
        <p:spPr>
          <a:xfrm>
            <a:off x="2057886" y="1979865"/>
            <a:ext cx="8180664" cy="2999234"/>
          </a:xfrm>
          <a:prstGeom prst="ellipse">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p:cNvCxnSpPr/>
          <p:nvPr/>
        </p:nvCxnSpPr>
        <p:spPr>
          <a:xfrm>
            <a:off x="6132219" y="848848"/>
            <a:ext cx="15998" cy="5657849"/>
          </a:xfrm>
          <a:prstGeom prst="line">
            <a:avLst/>
          </a:prstGeom>
          <a:ln w="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519398" y="6418400"/>
            <a:ext cx="1492221" cy="399120"/>
          </a:xfrm>
          <a:prstGeom prst="rect">
            <a:avLst/>
          </a:prstGeom>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995"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Contraction</a:t>
            </a:r>
            <a:endParaRPr kumimoji="0" lang="en-US" sz="1795" b="0" i="1"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31" name="Rectangle 30"/>
          <p:cNvSpPr/>
          <p:nvPr/>
        </p:nvSpPr>
        <p:spPr>
          <a:xfrm>
            <a:off x="6253662" y="6417273"/>
            <a:ext cx="1676111" cy="399120"/>
          </a:xfrm>
          <a:prstGeom prst="rect">
            <a:avLst/>
          </a:prstGeom>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995"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Relaxation    </a:t>
            </a:r>
            <a:endParaRPr kumimoji="0" lang="en-US" sz="1795" b="0" i="1" u="none" strike="noStrike" kern="1200" cap="none" spc="0" normalizeH="0" baseline="0" noProof="0" dirty="0">
              <a:ln>
                <a:noFill/>
              </a:ln>
              <a:solidFill>
                <a:srgbClr val="0000FF"/>
              </a:solidFill>
              <a:effectLst/>
              <a:uLnTx/>
              <a:uFillTx/>
              <a:latin typeface="Calibri" panose="020F0502020204030204"/>
              <a:ea typeface="+mn-ea"/>
              <a:cs typeface="+mn-cs"/>
            </a:endParaRPr>
          </a:p>
        </p:txBody>
      </p:sp>
      <p:grpSp>
        <p:nvGrpSpPr>
          <p:cNvPr id="5126" name="Group 5125"/>
          <p:cNvGrpSpPr/>
          <p:nvPr/>
        </p:nvGrpSpPr>
        <p:grpSpPr>
          <a:xfrm>
            <a:off x="3137663" y="2113610"/>
            <a:ext cx="532080" cy="505761"/>
            <a:chOff x="1768255" y="2073018"/>
            <a:chExt cx="533400" cy="507015"/>
          </a:xfrm>
        </p:grpSpPr>
        <p:sp>
          <p:nvSpPr>
            <p:cNvPr id="5120" name="Oval 5119"/>
            <p:cNvSpPr/>
            <p:nvPr/>
          </p:nvSpPr>
          <p:spPr>
            <a:xfrm rot="20422607">
              <a:off x="1768255" y="2116033"/>
              <a:ext cx="533400" cy="42594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1" name="Rectangle 5120"/>
            <p:cNvSpPr/>
            <p:nvPr/>
          </p:nvSpPr>
          <p:spPr>
            <a:xfrm rot="20422607">
              <a:off x="1948757" y="2073018"/>
              <a:ext cx="164832" cy="507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124" name="Rectangle 5123"/>
          <p:cNvSpPr/>
          <p:nvPr/>
        </p:nvSpPr>
        <p:spPr>
          <a:xfrm>
            <a:off x="2288884" y="1729950"/>
            <a:ext cx="1131195" cy="583328"/>
          </a:xfrm>
          <a:prstGeom prst="rect">
            <a:avLst/>
          </a:prstGeom>
        </p:spPr>
        <p:txBody>
          <a:bodyPr wrap="squar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L-type Ca channel</a:t>
            </a:r>
            <a:endParaRPr kumimoji="0" lang="en-US" sz="1596" b="0" i="1"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5127" name="Freeform 5126"/>
          <p:cNvSpPr/>
          <p:nvPr/>
        </p:nvSpPr>
        <p:spPr>
          <a:xfrm>
            <a:off x="3311889" y="1794598"/>
            <a:ext cx="304715" cy="973630"/>
          </a:xfrm>
          <a:custGeom>
            <a:avLst/>
            <a:gdLst>
              <a:gd name="connsiteX0" fmla="*/ 7520 w 305471"/>
              <a:gd name="connsiteY0" fmla="*/ 0 h 976045"/>
              <a:gd name="connsiteX1" fmla="*/ 38343 w 305471"/>
              <a:gd name="connsiteY1" fmla="*/ 493160 h 976045"/>
              <a:gd name="connsiteX2" fmla="*/ 305471 w 305471"/>
              <a:gd name="connsiteY2" fmla="*/ 976045 h 976045"/>
              <a:gd name="connsiteX3" fmla="*/ 305471 w 305471"/>
              <a:gd name="connsiteY3" fmla="*/ 976045 h 976045"/>
            </a:gdLst>
            <a:ahLst/>
            <a:cxnLst>
              <a:cxn ang="0">
                <a:pos x="connsiteX0" y="connsiteY0"/>
              </a:cxn>
              <a:cxn ang="0">
                <a:pos x="connsiteX1" y="connsiteY1"/>
              </a:cxn>
              <a:cxn ang="0">
                <a:pos x="connsiteX2" y="connsiteY2"/>
              </a:cxn>
              <a:cxn ang="0">
                <a:pos x="connsiteX3" y="connsiteY3"/>
              </a:cxn>
            </a:cxnLst>
            <a:rect l="l" t="t" r="r" b="b"/>
            <a:pathLst>
              <a:path w="305471" h="976045">
                <a:moveTo>
                  <a:pt x="7520" y="0"/>
                </a:moveTo>
                <a:cubicBezTo>
                  <a:pt x="-1898" y="165243"/>
                  <a:pt x="-11315" y="330486"/>
                  <a:pt x="38343" y="493160"/>
                </a:cubicBezTo>
                <a:cubicBezTo>
                  <a:pt x="88001" y="655834"/>
                  <a:pt x="305471" y="976045"/>
                  <a:pt x="305471" y="976045"/>
                </a:cubicBezTo>
                <a:lnTo>
                  <a:pt x="305471" y="976045"/>
                </a:lnTo>
              </a:path>
            </a:pathLst>
          </a:custGeom>
          <a:noFill/>
          <a:ln>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8" name="Rectangle 5127"/>
          <p:cNvSpPr/>
          <p:nvPr/>
        </p:nvSpPr>
        <p:spPr>
          <a:xfrm>
            <a:off x="3145808" y="1454992"/>
            <a:ext cx="444853" cy="337716"/>
          </a:xfrm>
          <a:prstGeom prst="rect">
            <a:avLst/>
          </a:prstGeom>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Ca</a:t>
            </a:r>
            <a:endParaRPr kumimoji="0" lang="en-US" sz="179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Rectangle 40"/>
          <p:cNvSpPr/>
          <p:nvPr/>
        </p:nvSpPr>
        <p:spPr>
          <a:xfrm>
            <a:off x="3407747" y="2782138"/>
            <a:ext cx="1111651" cy="337716"/>
          </a:xfrm>
          <a:prstGeom prst="rect">
            <a:avLst/>
          </a:prstGeom>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Ca + CaM</a:t>
            </a:r>
            <a:endParaRPr kumimoji="0" lang="en-US" sz="179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Rectangle 43"/>
          <p:cNvSpPr/>
          <p:nvPr/>
        </p:nvSpPr>
        <p:spPr>
          <a:xfrm>
            <a:off x="4129050" y="4365077"/>
            <a:ext cx="1949546" cy="368418"/>
          </a:xfrm>
          <a:prstGeom prst="rect">
            <a:avLst/>
          </a:prstGeom>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795"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actin→ ←myosin</a:t>
            </a:r>
            <a:endParaRPr kumimoji="0" lang="en-US" sz="179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130" name="Straight Connector 5129"/>
          <p:cNvCxnSpPr>
            <a:stCxn id="41" idx="2"/>
            <a:endCxn id="44" idx="0"/>
          </p:cNvCxnSpPr>
          <p:nvPr/>
        </p:nvCxnSpPr>
        <p:spPr>
          <a:xfrm>
            <a:off x="3963573" y="3119855"/>
            <a:ext cx="1140251" cy="1245222"/>
          </a:xfrm>
          <a:prstGeom prst="line">
            <a:avLst/>
          </a:prstGeom>
          <a:ln w="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904155" y="3349898"/>
            <a:ext cx="1399477" cy="337716"/>
          </a:xfrm>
          <a:prstGeom prst="rect">
            <a:avLst/>
          </a:prstGeom>
          <a:solidFill>
            <a:schemeClr val="bg1"/>
          </a:solidFill>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↑MLC kinase</a:t>
            </a:r>
            <a:endParaRPr kumimoji="0" lang="en-US" sz="179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Rectangle 42"/>
          <p:cNvSpPr/>
          <p:nvPr/>
        </p:nvSpPr>
        <p:spPr>
          <a:xfrm>
            <a:off x="4461282" y="3888182"/>
            <a:ext cx="1062081" cy="337716"/>
          </a:xfrm>
          <a:prstGeom prst="rect">
            <a:avLst/>
          </a:prstGeom>
          <a:solidFill>
            <a:schemeClr val="bg1"/>
          </a:solidFill>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MLC - </a:t>
            </a:r>
            <a:r>
              <a:rPr kumimoji="0" lang="en-US" sz="1596"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a:t>
            </a: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endParaRPr kumimoji="0" lang="en-US" sz="179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Rectangle 47"/>
          <p:cNvSpPr/>
          <p:nvPr/>
        </p:nvSpPr>
        <p:spPr>
          <a:xfrm>
            <a:off x="107737" y="5230525"/>
            <a:ext cx="3139229" cy="1565777"/>
          </a:xfrm>
          <a:prstGeom prst="rect">
            <a:avLst/>
          </a:prstGeom>
          <a:ln w="0">
            <a:solidFill>
              <a:schemeClr val="tx1"/>
            </a:solidFill>
          </a:ln>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CaM: calmodulin</a:t>
            </a:r>
          </a:p>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MLCK: myosin light chain kinase</a:t>
            </a:r>
          </a:p>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a:t>
            </a: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 phosphate</a:t>
            </a:r>
          </a:p>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PDE: phosphodiesterase</a:t>
            </a:r>
          </a:p>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1"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PDEi</a:t>
            </a: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PDE inhibitor</a:t>
            </a:r>
          </a:p>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PGI</a:t>
            </a:r>
            <a:r>
              <a:rPr kumimoji="0" lang="en-US" sz="1596" b="0" i="1" u="none" strike="noStrike" kern="1200" cap="none" spc="0" normalizeH="0" baseline="-25000" noProof="0" dirty="0">
                <a:ln>
                  <a:noFill/>
                </a:ln>
                <a:solidFill>
                  <a:srgbClr val="0000FF"/>
                </a:solidFill>
                <a:effectLst/>
                <a:uLnTx/>
                <a:uFillTx/>
                <a:latin typeface="Arial" panose="020B0604020202020204" pitchFamily="34" charset="0"/>
                <a:ea typeface="+mn-ea"/>
                <a:cs typeface="Arial" panose="020B0604020202020204" pitchFamily="34" charset="0"/>
              </a:rPr>
              <a:t>2</a:t>
            </a: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prostacyclin - Treprostinil</a:t>
            </a:r>
            <a:endParaRPr kumimoji="0" lang="en-US" sz="1795" b="0" i="1"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49" name="Freeform 48"/>
          <p:cNvSpPr/>
          <p:nvPr/>
        </p:nvSpPr>
        <p:spPr>
          <a:xfrm rot="285233" flipH="1">
            <a:off x="8582785" y="1851150"/>
            <a:ext cx="213980" cy="641090"/>
          </a:xfrm>
          <a:custGeom>
            <a:avLst/>
            <a:gdLst>
              <a:gd name="connsiteX0" fmla="*/ 7520 w 305471"/>
              <a:gd name="connsiteY0" fmla="*/ 0 h 976045"/>
              <a:gd name="connsiteX1" fmla="*/ 38343 w 305471"/>
              <a:gd name="connsiteY1" fmla="*/ 493160 h 976045"/>
              <a:gd name="connsiteX2" fmla="*/ 305471 w 305471"/>
              <a:gd name="connsiteY2" fmla="*/ 976045 h 976045"/>
              <a:gd name="connsiteX3" fmla="*/ 305471 w 305471"/>
              <a:gd name="connsiteY3" fmla="*/ 976045 h 976045"/>
            </a:gdLst>
            <a:ahLst/>
            <a:cxnLst>
              <a:cxn ang="0">
                <a:pos x="connsiteX0" y="connsiteY0"/>
              </a:cxn>
              <a:cxn ang="0">
                <a:pos x="connsiteX1" y="connsiteY1"/>
              </a:cxn>
              <a:cxn ang="0">
                <a:pos x="connsiteX2" y="connsiteY2"/>
              </a:cxn>
              <a:cxn ang="0">
                <a:pos x="connsiteX3" y="connsiteY3"/>
              </a:cxn>
            </a:cxnLst>
            <a:rect l="l" t="t" r="r" b="b"/>
            <a:pathLst>
              <a:path w="305471" h="976045">
                <a:moveTo>
                  <a:pt x="7520" y="0"/>
                </a:moveTo>
                <a:cubicBezTo>
                  <a:pt x="-1898" y="165243"/>
                  <a:pt x="-11315" y="330486"/>
                  <a:pt x="38343" y="493160"/>
                </a:cubicBezTo>
                <a:cubicBezTo>
                  <a:pt x="88001" y="655834"/>
                  <a:pt x="305471" y="976045"/>
                  <a:pt x="305471" y="976045"/>
                </a:cubicBezTo>
                <a:lnTo>
                  <a:pt x="305471" y="976045"/>
                </a:lnTo>
              </a:path>
            </a:pathLst>
          </a:custGeom>
          <a:noFill/>
          <a:ln>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p:cNvSpPr/>
          <p:nvPr/>
        </p:nvSpPr>
        <p:spPr>
          <a:xfrm>
            <a:off x="8554798" y="1494352"/>
            <a:ext cx="540179" cy="337716"/>
          </a:xfrm>
          <a:prstGeom prst="rect">
            <a:avLst/>
          </a:prstGeom>
        </p:spPr>
        <p:txBody>
          <a:bodyPr wrap="squar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NO</a:t>
            </a:r>
            <a:endParaRPr kumimoji="0" lang="en-US" sz="179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33" name="Rectangle 5132"/>
          <p:cNvSpPr/>
          <p:nvPr/>
        </p:nvSpPr>
        <p:spPr>
          <a:xfrm>
            <a:off x="2507661" y="2768228"/>
            <a:ext cx="1041293" cy="368418"/>
          </a:xfrm>
          <a:prstGeom prst="rect">
            <a:avLst/>
          </a:prstGeom>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795"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CICR →</a:t>
            </a:r>
            <a:endParaRPr kumimoji="0" lang="en-US" sz="179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Rectangle 52"/>
          <p:cNvSpPr/>
          <p:nvPr/>
        </p:nvSpPr>
        <p:spPr>
          <a:xfrm>
            <a:off x="7352812" y="2489558"/>
            <a:ext cx="1820024" cy="337716"/>
          </a:xfrm>
          <a:prstGeom prst="rect">
            <a:avLst/>
          </a:prstGeom>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a:t>
            </a:r>
            <a:r>
              <a:rPr kumimoji="0" lang="en-US" sz="1596" b="0" i="1"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Guanylyl</a:t>
            </a: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cyclase</a:t>
            </a:r>
            <a:endParaRPr kumimoji="0" lang="en-US" sz="179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Rectangle 57"/>
          <p:cNvSpPr/>
          <p:nvPr/>
        </p:nvSpPr>
        <p:spPr>
          <a:xfrm>
            <a:off x="6244074" y="4431688"/>
            <a:ext cx="1987923" cy="368418"/>
          </a:xfrm>
          <a:prstGeom prst="rect">
            <a:avLst/>
          </a:prstGeom>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795"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←actin  myosin→</a:t>
            </a:r>
            <a:endParaRPr kumimoji="0" lang="en-US" sz="179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136" name="Straight Connector 5135"/>
          <p:cNvCxnSpPr>
            <a:stCxn id="53" idx="2"/>
          </p:cNvCxnSpPr>
          <p:nvPr/>
        </p:nvCxnSpPr>
        <p:spPr>
          <a:xfrm flipH="1">
            <a:off x="6952801" y="2827275"/>
            <a:ext cx="1310023" cy="1604414"/>
          </a:xfrm>
          <a:prstGeom prst="line">
            <a:avLst/>
          </a:prstGeom>
          <a:ln w="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6547004" y="3421278"/>
            <a:ext cx="1946348" cy="337716"/>
          </a:xfrm>
          <a:prstGeom prst="rect">
            <a:avLst/>
          </a:prstGeom>
          <a:solidFill>
            <a:schemeClr val="bg1"/>
          </a:solidFill>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↑MLC phosphatase</a:t>
            </a:r>
            <a:endParaRPr kumimoji="0" lang="en-US" sz="179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Rectangle 55"/>
          <p:cNvSpPr/>
          <p:nvPr/>
        </p:nvSpPr>
        <p:spPr>
          <a:xfrm>
            <a:off x="6664077" y="3882801"/>
            <a:ext cx="1428260" cy="337716"/>
          </a:xfrm>
          <a:prstGeom prst="rect">
            <a:avLst/>
          </a:prstGeom>
          <a:solidFill>
            <a:schemeClr val="bg1"/>
          </a:solidFill>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MLC      </a:t>
            </a:r>
            <a:r>
              <a:rPr kumimoji="0" lang="en-US" sz="1596"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a:t>
            </a: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endParaRPr kumimoji="0" lang="en-US" sz="179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Pie 5"/>
          <p:cNvSpPr/>
          <p:nvPr/>
        </p:nvSpPr>
        <p:spPr>
          <a:xfrm rot="18998758">
            <a:off x="5169149" y="1713877"/>
            <a:ext cx="508251" cy="511339"/>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5141679" y="2246988"/>
            <a:ext cx="1308247" cy="521926"/>
          </a:xfrm>
          <a:prstGeom prst="rect">
            <a:avLst/>
          </a:prstGeom>
        </p:spPr>
        <p:txBody>
          <a:bodyPr wrap="squar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397"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Gq coupled receptor </a:t>
            </a:r>
          </a:p>
        </p:txBody>
      </p:sp>
      <p:sp>
        <p:nvSpPr>
          <p:cNvPr id="21" name="Isosceles Triangle 20"/>
          <p:cNvSpPr/>
          <p:nvPr/>
        </p:nvSpPr>
        <p:spPr>
          <a:xfrm rot="10800000">
            <a:off x="5159384" y="1507906"/>
            <a:ext cx="527780" cy="39699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a:off x="5230484" y="1476070"/>
            <a:ext cx="448523" cy="307016"/>
          </a:xfrm>
          <a:prstGeom prst="rect">
            <a:avLst/>
          </a:prstGeom>
        </p:spPr>
        <p:txBody>
          <a:bodyPr wrap="squar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397" b="0"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NE</a:t>
            </a:r>
          </a:p>
        </p:txBody>
      </p:sp>
      <p:sp>
        <p:nvSpPr>
          <p:cNvPr id="28" name="Rectangle 27"/>
          <p:cNvSpPr/>
          <p:nvPr/>
        </p:nvSpPr>
        <p:spPr>
          <a:xfrm>
            <a:off x="5167157" y="1823696"/>
            <a:ext cx="520007" cy="368418"/>
          </a:xfrm>
          <a:prstGeom prst="rect">
            <a:avLst/>
          </a:prstGeom>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l-GR" sz="1795"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α</a:t>
            </a:r>
            <a:r>
              <a:rPr kumimoji="0" lang="en-US" sz="1795"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endParaRPr kumimoji="0" lang="en-US" sz="1795"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Arc 8"/>
          <p:cNvSpPr/>
          <p:nvPr/>
        </p:nvSpPr>
        <p:spPr>
          <a:xfrm rot="5400000">
            <a:off x="3387439" y="736213"/>
            <a:ext cx="795150" cy="2836616"/>
          </a:xfrm>
          <a:prstGeom prst="arc">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p:cNvSpPr/>
          <p:nvPr/>
        </p:nvSpPr>
        <p:spPr>
          <a:xfrm>
            <a:off x="4393056" y="2258184"/>
            <a:ext cx="438457" cy="368418"/>
          </a:xfrm>
          <a:prstGeom prst="rect">
            <a:avLst/>
          </a:prstGeom>
          <a:solidFill>
            <a:srgbClr val="FEF2B8"/>
          </a:solidFill>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795" b="0" i="0" u="none" strike="noStrike" kern="1200" cap="none" spc="0" normalizeH="0" baseline="0" noProof="0" dirty="0">
                <a:ln>
                  <a:noFill/>
                </a:ln>
                <a:solidFill>
                  <a:prstClr val="black"/>
                </a:solidFill>
                <a:effectLst/>
                <a:uLnTx/>
                <a:uFillTx/>
                <a:latin typeface="Calibri" panose="020F0502020204030204"/>
                <a:ea typeface="+mn-ea"/>
                <a:cs typeface="+mn-cs"/>
              </a:rPr>
              <a:t>IP</a:t>
            </a:r>
            <a:r>
              <a:rPr kumimoji="0" lang="en-US" sz="1795" b="0" i="0" u="none" strike="noStrike" kern="1200" cap="none" spc="0" normalizeH="0" baseline="-25000" noProof="0" dirty="0">
                <a:ln>
                  <a:noFill/>
                </a:ln>
                <a:solidFill>
                  <a:prstClr val="black"/>
                </a:solidFill>
                <a:effectLst/>
                <a:uLnTx/>
                <a:uFillTx/>
                <a:latin typeface="Calibri" panose="020F0502020204030204"/>
                <a:ea typeface="+mn-ea"/>
                <a:cs typeface="+mn-cs"/>
              </a:rPr>
              <a:t>3</a:t>
            </a:r>
          </a:p>
        </p:txBody>
      </p:sp>
      <p:sp>
        <p:nvSpPr>
          <p:cNvPr id="5138" name="Rectangle 5137"/>
          <p:cNvSpPr/>
          <p:nvPr/>
        </p:nvSpPr>
        <p:spPr>
          <a:xfrm>
            <a:off x="2131943" y="540252"/>
            <a:ext cx="2009240" cy="644732"/>
          </a:xfrm>
          <a:prstGeom prst="rect">
            <a:avLst/>
          </a:prstGeom>
        </p:spPr>
        <p:txBody>
          <a:bodyPr wrap="squar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795"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Ca channel blockers, MgSO</a:t>
            </a:r>
            <a:r>
              <a:rPr kumimoji="0" lang="en-US" sz="1795" b="0" i="1"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4</a:t>
            </a:r>
          </a:p>
        </p:txBody>
      </p:sp>
      <p:cxnSp>
        <p:nvCxnSpPr>
          <p:cNvPr id="5140" name="Straight Connector 5139"/>
          <p:cNvCxnSpPr>
            <a:stCxn id="5138" idx="2"/>
          </p:cNvCxnSpPr>
          <p:nvPr/>
        </p:nvCxnSpPr>
        <p:spPr>
          <a:xfrm>
            <a:off x="3136564" y="1184984"/>
            <a:ext cx="13950" cy="389048"/>
          </a:xfrm>
          <a:prstGeom prst="line">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4257435" y="840255"/>
            <a:ext cx="1803897" cy="368418"/>
          </a:xfrm>
          <a:prstGeom prst="rect">
            <a:avLst/>
          </a:prstGeom>
        </p:spPr>
        <p:txBody>
          <a:bodyPr wrap="squar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l-GR" sz="1795"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α</a:t>
            </a:r>
            <a:r>
              <a:rPr kumimoji="0" lang="en-US" sz="1795"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 antagonists</a:t>
            </a:r>
          </a:p>
        </p:txBody>
      </p:sp>
      <p:cxnSp>
        <p:nvCxnSpPr>
          <p:cNvPr id="70" name="Straight Connector 69"/>
          <p:cNvCxnSpPr/>
          <p:nvPr/>
        </p:nvCxnSpPr>
        <p:spPr>
          <a:xfrm>
            <a:off x="5392987" y="1165168"/>
            <a:ext cx="60573" cy="261353"/>
          </a:xfrm>
          <a:prstGeom prst="line">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rot="18560193">
            <a:off x="1952210" y="2857939"/>
            <a:ext cx="532080" cy="505761"/>
            <a:chOff x="1768255" y="2073018"/>
            <a:chExt cx="533400" cy="507015"/>
          </a:xfrm>
        </p:grpSpPr>
        <p:sp>
          <p:nvSpPr>
            <p:cNvPr id="74" name="Oval 73"/>
            <p:cNvSpPr/>
            <p:nvPr/>
          </p:nvSpPr>
          <p:spPr>
            <a:xfrm rot="20422607">
              <a:off x="1768255" y="2116033"/>
              <a:ext cx="533400" cy="425945"/>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p:cNvSpPr/>
            <p:nvPr/>
          </p:nvSpPr>
          <p:spPr>
            <a:xfrm rot="20422607">
              <a:off x="1948757" y="2073018"/>
              <a:ext cx="164832" cy="507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145" name="Freeform 5144"/>
          <p:cNvSpPr/>
          <p:nvPr/>
        </p:nvSpPr>
        <p:spPr>
          <a:xfrm>
            <a:off x="1853700" y="2941056"/>
            <a:ext cx="1716388" cy="334340"/>
          </a:xfrm>
          <a:custGeom>
            <a:avLst/>
            <a:gdLst>
              <a:gd name="connsiteX0" fmla="*/ 0 w 1720645"/>
              <a:gd name="connsiteY0" fmla="*/ 0 h 335169"/>
              <a:gd name="connsiteX1" fmla="*/ 560438 w 1720645"/>
              <a:gd name="connsiteY1" fmla="*/ 235974 h 335169"/>
              <a:gd name="connsiteX2" fmla="*/ 1111045 w 1720645"/>
              <a:gd name="connsiteY2" fmla="*/ 334297 h 335169"/>
              <a:gd name="connsiteX3" fmla="*/ 1720645 w 1720645"/>
              <a:gd name="connsiteY3" fmla="*/ 186813 h 335169"/>
            </a:gdLst>
            <a:ahLst/>
            <a:cxnLst>
              <a:cxn ang="0">
                <a:pos x="connsiteX0" y="connsiteY0"/>
              </a:cxn>
              <a:cxn ang="0">
                <a:pos x="connsiteX1" y="connsiteY1"/>
              </a:cxn>
              <a:cxn ang="0">
                <a:pos x="connsiteX2" y="connsiteY2"/>
              </a:cxn>
              <a:cxn ang="0">
                <a:pos x="connsiteX3" y="connsiteY3"/>
              </a:cxn>
            </a:cxnLst>
            <a:rect l="l" t="t" r="r" b="b"/>
            <a:pathLst>
              <a:path w="1720645" h="335169">
                <a:moveTo>
                  <a:pt x="0" y="0"/>
                </a:moveTo>
                <a:cubicBezTo>
                  <a:pt x="187632" y="90129"/>
                  <a:pt x="375264" y="180258"/>
                  <a:pt x="560438" y="235974"/>
                </a:cubicBezTo>
                <a:cubicBezTo>
                  <a:pt x="745612" y="291690"/>
                  <a:pt x="917677" y="342490"/>
                  <a:pt x="1111045" y="334297"/>
                </a:cubicBezTo>
                <a:cubicBezTo>
                  <a:pt x="1304413" y="326104"/>
                  <a:pt x="1512529" y="256458"/>
                  <a:pt x="1720645" y="186813"/>
                </a:cubicBezTo>
              </a:path>
            </a:pathLst>
          </a:custGeom>
          <a:noFill/>
          <a:ln w="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46" name="Rectangle 5145"/>
          <p:cNvSpPr/>
          <p:nvPr/>
        </p:nvSpPr>
        <p:spPr>
          <a:xfrm>
            <a:off x="607008" y="2735760"/>
            <a:ext cx="1330720" cy="337716"/>
          </a:xfrm>
          <a:prstGeom prst="rect">
            <a:avLst/>
          </a:prstGeom>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Endothelin-1</a:t>
            </a:r>
            <a:endParaRPr kumimoji="0" lang="en-US" sz="159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Rectangle 77"/>
          <p:cNvSpPr/>
          <p:nvPr/>
        </p:nvSpPr>
        <p:spPr>
          <a:xfrm>
            <a:off x="107737" y="1420855"/>
            <a:ext cx="1435056" cy="644732"/>
          </a:xfrm>
          <a:prstGeom prst="rect">
            <a:avLst/>
          </a:prstGeom>
        </p:spPr>
        <p:txBody>
          <a:bodyPr wrap="squar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795"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Endothelin antagonists</a:t>
            </a:r>
          </a:p>
        </p:txBody>
      </p:sp>
      <p:cxnSp>
        <p:nvCxnSpPr>
          <p:cNvPr id="79" name="Straight Connector 78"/>
          <p:cNvCxnSpPr/>
          <p:nvPr/>
        </p:nvCxnSpPr>
        <p:spPr>
          <a:xfrm>
            <a:off x="717519" y="3918591"/>
            <a:ext cx="592894" cy="326307"/>
          </a:xfrm>
          <a:prstGeom prst="line">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rot="15132987">
            <a:off x="2045109" y="3730127"/>
            <a:ext cx="474982" cy="563949"/>
            <a:chOff x="1768255" y="2073018"/>
            <a:chExt cx="533400" cy="507015"/>
          </a:xfrm>
        </p:grpSpPr>
        <p:sp>
          <p:nvSpPr>
            <p:cNvPr id="83" name="Oval 82"/>
            <p:cNvSpPr/>
            <p:nvPr/>
          </p:nvSpPr>
          <p:spPr>
            <a:xfrm rot="20422607">
              <a:off x="1768255" y="2116033"/>
              <a:ext cx="533400" cy="425945"/>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p:cNvSpPr/>
            <p:nvPr/>
          </p:nvSpPr>
          <p:spPr>
            <a:xfrm rot="20422607">
              <a:off x="1948757" y="2073018"/>
              <a:ext cx="164832" cy="507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149" name="Freeform 5148"/>
          <p:cNvSpPr/>
          <p:nvPr/>
        </p:nvSpPr>
        <p:spPr>
          <a:xfrm>
            <a:off x="1765428" y="3117599"/>
            <a:ext cx="1873316" cy="1196567"/>
          </a:xfrm>
          <a:custGeom>
            <a:avLst/>
            <a:gdLst>
              <a:gd name="connsiteX0" fmla="*/ 0 w 1877962"/>
              <a:gd name="connsiteY0" fmla="*/ 1199535 h 1199535"/>
              <a:gd name="connsiteX1" fmla="*/ 540775 w 1877962"/>
              <a:gd name="connsiteY1" fmla="*/ 914400 h 1199535"/>
              <a:gd name="connsiteX2" fmla="*/ 1061884 w 1877962"/>
              <a:gd name="connsiteY2" fmla="*/ 432619 h 1199535"/>
              <a:gd name="connsiteX3" fmla="*/ 1651820 w 1877962"/>
              <a:gd name="connsiteY3" fmla="*/ 245806 h 1199535"/>
              <a:gd name="connsiteX4" fmla="*/ 1877962 w 1877962"/>
              <a:gd name="connsiteY4" fmla="*/ 0 h 1199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962" h="1199535">
                <a:moveTo>
                  <a:pt x="0" y="1199535"/>
                </a:moveTo>
                <a:cubicBezTo>
                  <a:pt x="181897" y="1120877"/>
                  <a:pt x="363794" y="1042219"/>
                  <a:pt x="540775" y="914400"/>
                </a:cubicBezTo>
                <a:cubicBezTo>
                  <a:pt x="717756" y="786581"/>
                  <a:pt x="876710" y="544051"/>
                  <a:pt x="1061884" y="432619"/>
                </a:cubicBezTo>
                <a:cubicBezTo>
                  <a:pt x="1247058" y="321187"/>
                  <a:pt x="1515807" y="317909"/>
                  <a:pt x="1651820" y="245806"/>
                </a:cubicBezTo>
                <a:cubicBezTo>
                  <a:pt x="1787833" y="173703"/>
                  <a:pt x="1832897" y="86851"/>
                  <a:pt x="1877962" y="0"/>
                </a:cubicBezTo>
              </a:path>
            </a:pathLst>
          </a:custGeom>
          <a:noFill/>
          <a:ln w="0">
            <a:solidFill>
              <a:schemeClr val="tx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50" name="Rectangle 5149"/>
          <p:cNvSpPr/>
          <p:nvPr/>
        </p:nvSpPr>
        <p:spPr>
          <a:xfrm>
            <a:off x="1276613" y="3939376"/>
            <a:ext cx="731080" cy="337716"/>
          </a:xfrm>
          <a:prstGeom prst="rect">
            <a:avLst/>
          </a:prstGeom>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1"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Ang</a:t>
            </a: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-II</a:t>
            </a:r>
            <a:endParaRPr kumimoji="0" lang="en-US" sz="159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Rectangle 86"/>
          <p:cNvSpPr/>
          <p:nvPr/>
        </p:nvSpPr>
        <p:spPr>
          <a:xfrm>
            <a:off x="137557" y="3280862"/>
            <a:ext cx="1435056" cy="644732"/>
          </a:xfrm>
          <a:prstGeom prst="rect">
            <a:avLst/>
          </a:prstGeom>
        </p:spPr>
        <p:txBody>
          <a:bodyPr wrap="squar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795"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ACE inhibitors</a:t>
            </a:r>
          </a:p>
        </p:txBody>
      </p:sp>
      <p:sp>
        <p:nvSpPr>
          <p:cNvPr id="88" name="Rectangle 87"/>
          <p:cNvSpPr/>
          <p:nvPr/>
        </p:nvSpPr>
        <p:spPr>
          <a:xfrm>
            <a:off x="203776" y="4183332"/>
            <a:ext cx="680737" cy="368418"/>
          </a:xfrm>
          <a:prstGeom prst="rect">
            <a:avLst/>
          </a:prstGeom>
        </p:spPr>
        <p:txBody>
          <a:bodyPr wrap="squar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795"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ARB</a:t>
            </a:r>
          </a:p>
        </p:txBody>
      </p:sp>
      <p:cxnSp>
        <p:nvCxnSpPr>
          <p:cNvPr id="89" name="Straight Connector 88"/>
          <p:cNvCxnSpPr>
            <a:cxnSpLocks/>
            <a:stCxn id="78" idx="2"/>
            <a:endCxn id="5146" idx="0"/>
          </p:cNvCxnSpPr>
          <p:nvPr/>
        </p:nvCxnSpPr>
        <p:spPr>
          <a:xfrm>
            <a:off x="825265" y="2065587"/>
            <a:ext cx="447103" cy="670173"/>
          </a:xfrm>
          <a:prstGeom prst="line">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854289" y="4343812"/>
            <a:ext cx="483697" cy="184587"/>
          </a:xfrm>
          <a:prstGeom prst="line">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grpSp>
        <p:nvGrpSpPr>
          <p:cNvPr id="93" name="Group 92"/>
          <p:cNvGrpSpPr/>
          <p:nvPr/>
        </p:nvGrpSpPr>
        <p:grpSpPr>
          <a:xfrm rot="13966736">
            <a:off x="2619133" y="4088809"/>
            <a:ext cx="474982" cy="563949"/>
            <a:chOff x="1768255" y="2073018"/>
            <a:chExt cx="533400" cy="507015"/>
          </a:xfrm>
        </p:grpSpPr>
        <p:sp>
          <p:nvSpPr>
            <p:cNvPr id="94" name="Oval 93"/>
            <p:cNvSpPr/>
            <p:nvPr/>
          </p:nvSpPr>
          <p:spPr>
            <a:xfrm rot="20422607">
              <a:off x="1768255" y="2116033"/>
              <a:ext cx="533400" cy="42594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Rectangle 94"/>
            <p:cNvSpPr/>
            <p:nvPr/>
          </p:nvSpPr>
          <p:spPr>
            <a:xfrm rot="20422607">
              <a:off x="1948757" y="2073018"/>
              <a:ext cx="164832" cy="507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3" name="Freeform 32"/>
          <p:cNvSpPr/>
          <p:nvPr/>
        </p:nvSpPr>
        <p:spPr>
          <a:xfrm>
            <a:off x="2540256" y="3117598"/>
            <a:ext cx="1167144" cy="1608501"/>
          </a:xfrm>
          <a:custGeom>
            <a:avLst/>
            <a:gdLst>
              <a:gd name="connsiteX0" fmla="*/ 0 w 1170039"/>
              <a:gd name="connsiteY0" fmla="*/ 1612490 h 1612490"/>
              <a:gd name="connsiteX1" fmla="*/ 314632 w 1170039"/>
              <a:gd name="connsiteY1" fmla="*/ 1268361 h 1612490"/>
              <a:gd name="connsiteX2" fmla="*/ 688258 w 1170039"/>
              <a:gd name="connsiteY2" fmla="*/ 707922 h 1612490"/>
              <a:gd name="connsiteX3" fmla="*/ 1022555 w 1170039"/>
              <a:gd name="connsiteY3" fmla="*/ 393290 h 1612490"/>
              <a:gd name="connsiteX4" fmla="*/ 1170039 w 1170039"/>
              <a:gd name="connsiteY4" fmla="*/ 0 h 1612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0039" h="1612490">
                <a:moveTo>
                  <a:pt x="0" y="1612490"/>
                </a:moveTo>
                <a:cubicBezTo>
                  <a:pt x="99961" y="1515806"/>
                  <a:pt x="199922" y="1419122"/>
                  <a:pt x="314632" y="1268361"/>
                </a:cubicBezTo>
                <a:cubicBezTo>
                  <a:pt x="429342" y="1117600"/>
                  <a:pt x="570271" y="853767"/>
                  <a:pt x="688258" y="707922"/>
                </a:cubicBezTo>
                <a:cubicBezTo>
                  <a:pt x="806245" y="562077"/>
                  <a:pt x="942258" y="511277"/>
                  <a:pt x="1022555" y="393290"/>
                </a:cubicBezTo>
                <a:cubicBezTo>
                  <a:pt x="1102852" y="275303"/>
                  <a:pt x="1136445" y="137651"/>
                  <a:pt x="1170039" y="0"/>
                </a:cubicBezTo>
              </a:path>
            </a:pathLst>
          </a:custGeom>
          <a:noFill/>
          <a:ln w="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Rectangle 98"/>
          <p:cNvSpPr/>
          <p:nvPr/>
        </p:nvSpPr>
        <p:spPr>
          <a:xfrm>
            <a:off x="1817711" y="4709189"/>
            <a:ext cx="1092463" cy="337716"/>
          </a:xfrm>
          <a:prstGeom prst="rect">
            <a:avLst/>
          </a:prstGeom>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K channel</a:t>
            </a:r>
            <a:endParaRPr kumimoji="0" lang="en-US" sz="159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0" name="Rectangle 99"/>
          <p:cNvSpPr/>
          <p:nvPr/>
        </p:nvSpPr>
        <p:spPr>
          <a:xfrm>
            <a:off x="206648" y="4649669"/>
            <a:ext cx="1204193" cy="644732"/>
          </a:xfrm>
          <a:prstGeom prst="rect">
            <a:avLst/>
          </a:prstGeom>
        </p:spPr>
        <p:txBody>
          <a:bodyPr wrap="squar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795"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K channel opener</a:t>
            </a:r>
          </a:p>
        </p:txBody>
      </p:sp>
      <p:cxnSp>
        <p:nvCxnSpPr>
          <p:cNvPr id="37" name="Straight Connector 36"/>
          <p:cNvCxnSpPr>
            <a:stCxn id="100" idx="3"/>
            <a:endCxn id="99" idx="1"/>
          </p:cNvCxnSpPr>
          <p:nvPr/>
        </p:nvCxnSpPr>
        <p:spPr>
          <a:xfrm flipV="1">
            <a:off x="1410842" y="4878048"/>
            <a:ext cx="406870" cy="93988"/>
          </a:xfrm>
          <a:prstGeom prst="line">
            <a:avLst/>
          </a:prstGeom>
          <a:ln w="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Isosceles Triangle 9"/>
          <p:cNvSpPr/>
          <p:nvPr/>
        </p:nvSpPr>
        <p:spPr>
          <a:xfrm rot="20656832">
            <a:off x="7530646" y="1549370"/>
            <a:ext cx="412538" cy="353208"/>
          </a:xfrm>
          <a:prstGeom prst="triangle">
            <a:avLst>
              <a:gd name="adj" fmla="val 59469"/>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p:cNvSpPr/>
          <p:nvPr/>
        </p:nvSpPr>
        <p:spPr>
          <a:xfrm>
            <a:off x="7244156" y="1869601"/>
            <a:ext cx="479103" cy="460675"/>
          </a:xfrm>
          <a:prstGeom prst="ellipse">
            <a:avLst/>
          </a:prstGeom>
          <a:solidFill>
            <a:srgbClr val="2DD3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7308649" y="1869601"/>
            <a:ext cx="400080" cy="368418"/>
          </a:xfrm>
          <a:prstGeom prst="rect">
            <a:avLst/>
          </a:prstGeom>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l-GR" sz="1795" b="0" i="0" u="none" strike="noStrike" kern="1200" cap="none" spc="0" normalizeH="0" baseline="0" noProof="0" dirty="0">
                <a:ln>
                  <a:noFill/>
                </a:ln>
                <a:solidFill>
                  <a:srgbClr val="F3FAFB"/>
                </a:solidFill>
                <a:effectLst/>
                <a:uLnTx/>
                <a:uFillTx/>
                <a:latin typeface="Arial" panose="020B0604020202020204" pitchFamily="34" charset="0"/>
                <a:ea typeface="+mn-ea"/>
                <a:cs typeface="Arial" panose="020B0604020202020204" pitchFamily="34" charset="0"/>
              </a:rPr>
              <a:t>β</a:t>
            </a:r>
            <a:r>
              <a:rPr kumimoji="0" lang="en-US" sz="1795" b="0" i="0" u="none" strike="noStrike" kern="1200" cap="none" spc="0" normalizeH="0" baseline="-25000" noProof="0" dirty="0">
                <a:ln>
                  <a:noFill/>
                </a:ln>
                <a:solidFill>
                  <a:srgbClr val="F3FAFB"/>
                </a:solidFill>
                <a:effectLst/>
                <a:uLnTx/>
                <a:uFillTx/>
                <a:latin typeface="Arial" panose="020B0604020202020204" pitchFamily="34" charset="0"/>
                <a:ea typeface="+mn-ea"/>
                <a:cs typeface="Arial" panose="020B0604020202020204" pitchFamily="34" charset="0"/>
              </a:rPr>
              <a:t>2</a:t>
            </a:r>
            <a:endParaRPr kumimoji="0" lang="en-US" sz="1795" b="0" i="0" u="none" strike="noStrike" kern="1200" cap="none" spc="0" normalizeH="0" baseline="-25000" noProof="0" dirty="0">
              <a:ln>
                <a:noFill/>
              </a:ln>
              <a:solidFill>
                <a:srgbClr val="F3FAFB"/>
              </a:solidFill>
              <a:effectLst/>
              <a:uLnTx/>
              <a:uFillTx/>
              <a:latin typeface="Calibri" panose="020F0502020204030204"/>
              <a:ea typeface="+mn-ea"/>
              <a:cs typeface="+mn-cs"/>
            </a:endParaRPr>
          </a:p>
        </p:txBody>
      </p:sp>
      <p:cxnSp>
        <p:nvCxnSpPr>
          <p:cNvPr id="24" name="Straight Connector 23"/>
          <p:cNvCxnSpPr>
            <a:stCxn id="14" idx="3"/>
          </p:cNvCxnSpPr>
          <p:nvPr/>
        </p:nvCxnSpPr>
        <p:spPr>
          <a:xfrm flipH="1">
            <a:off x="6308903" y="2262812"/>
            <a:ext cx="1005416" cy="989623"/>
          </a:xfrm>
          <a:prstGeom prst="line">
            <a:avLst/>
          </a:prstGeom>
          <a:ln w="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rot="5400000">
            <a:off x="6434238" y="2368015"/>
            <a:ext cx="285576" cy="10320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p:nvSpPr>
        <p:spPr>
          <a:xfrm>
            <a:off x="6066990" y="2689659"/>
            <a:ext cx="1076472" cy="368418"/>
          </a:xfrm>
          <a:prstGeom prst="rect">
            <a:avLst/>
          </a:prstGeom>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795" b="0" i="1" u="none" strike="noStrike" kern="1200" cap="none" spc="0" normalizeH="0" baseline="0" noProof="0" dirty="0">
                <a:ln>
                  <a:noFill/>
                </a:ln>
                <a:solidFill>
                  <a:prstClr val="white"/>
                </a:solidFill>
                <a:effectLst/>
                <a:uLnTx/>
                <a:uFillTx/>
                <a:latin typeface="Calibri" panose="020F0502020204030204"/>
                <a:ea typeface="+mn-ea"/>
                <a:cs typeface="+mn-cs"/>
              </a:rPr>
              <a:t>A-Cyclase</a:t>
            </a:r>
            <a:endParaRPr kumimoji="0" lang="en-US" sz="1795"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 name="Straight Arrow Connector 4"/>
          <p:cNvCxnSpPr>
            <a:endCxn id="42" idx="3"/>
          </p:cNvCxnSpPr>
          <p:nvPr/>
        </p:nvCxnSpPr>
        <p:spPr>
          <a:xfrm flipH="1">
            <a:off x="5303632" y="3460927"/>
            <a:ext cx="582396" cy="578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886027" y="3219380"/>
            <a:ext cx="729481" cy="337716"/>
          </a:xfrm>
          <a:prstGeom prst="rect">
            <a:avLst/>
          </a:prstGeom>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1"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cAMP</a:t>
            </a:r>
            <a:endParaRPr kumimoji="0" lang="en-US" sz="1596" b="0" i="1"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110" name="Rectangle 109"/>
          <p:cNvSpPr/>
          <p:nvPr/>
        </p:nvSpPr>
        <p:spPr>
          <a:xfrm>
            <a:off x="9389790" y="2227254"/>
            <a:ext cx="874770" cy="337716"/>
          </a:xfrm>
          <a:prstGeom prst="rect">
            <a:avLst/>
          </a:prstGeom>
        </p:spPr>
        <p:txBody>
          <a:bodyPr wrap="squar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PDE</a:t>
            </a:r>
            <a:endParaRPr kumimoji="0" lang="en-US" sz="179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51"/>
          <p:cNvSpPr/>
          <p:nvPr/>
        </p:nvSpPr>
        <p:spPr>
          <a:xfrm>
            <a:off x="8563104" y="2578163"/>
            <a:ext cx="1029055" cy="431536"/>
          </a:xfrm>
          <a:custGeom>
            <a:avLst/>
            <a:gdLst>
              <a:gd name="connsiteX0" fmla="*/ 1061883 w 1061883"/>
              <a:gd name="connsiteY0" fmla="*/ 0 h 521109"/>
              <a:gd name="connsiteX1" fmla="*/ 629264 w 1061883"/>
              <a:gd name="connsiteY1" fmla="*/ 255638 h 521109"/>
              <a:gd name="connsiteX2" fmla="*/ 137651 w 1061883"/>
              <a:gd name="connsiteY2" fmla="*/ 275303 h 521109"/>
              <a:gd name="connsiteX3" fmla="*/ 0 w 1061883"/>
              <a:gd name="connsiteY3" fmla="*/ 521109 h 521109"/>
            </a:gdLst>
            <a:ahLst/>
            <a:cxnLst>
              <a:cxn ang="0">
                <a:pos x="connsiteX0" y="connsiteY0"/>
              </a:cxn>
              <a:cxn ang="0">
                <a:pos x="connsiteX1" y="connsiteY1"/>
              </a:cxn>
              <a:cxn ang="0">
                <a:pos x="connsiteX2" y="connsiteY2"/>
              </a:cxn>
              <a:cxn ang="0">
                <a:pos x="connsiteX3" y="connsiteY3"/>
              </a:cxn>
            </a:cxnLst>
            <a:rect l="l" t="t" r="r" b="b"/>
            <a:pathLst>
              <a:path w="1061883" h="521109">
                <a:moveTo>
                  <a:pt x="1061883" y="0"/>
                </a:moveTo>
                <a:cubicBezTo>
                  <a:pt x="922593" y="104877"/>
                  <a:pt x="783303" y="209754"/>
                  <a:pt x="629264" y="255638"/>
                </a:cubicBezTo>
                <a:cubicBezTo>
                  <a:pt x="475225" y="301522"/>
                  <a:pt x="242528" y="231058"/>
                  <a:pt x="137651" y="275303"/>
                </a:cubicBezTo>
                <a:cubicBezTo>
                  <a:pt x="32774" y="319548"/>
                  <a:pt x="16387" y="420328"/>
                  <a:pt x="0" y="521109"/>
                </a:cubicBezTo>
              </a:path>
            </a:pathLst>
          </a:custGeom>
          <a:noFill/>
          <a:ln w="1905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6911286" y="2351942"/>
            <a:ext cx="508132" cy="337716"/>
          </a:xfrm>
          <a:prstGeom prst="rect">
            <a:avLst/>
          </a:prstGeom>
          <a:solidFill>
            <a:schemeClr val="bg1"/>
          </a:solidFill>
        </p:spPr>
        <p:txBody>
          <a:bodyPr wrap="squar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G</a:t>
            </a:r>
            <a:r>
              <a:rPr kumimoji="0" lang="en-US" sz="1596" b="0" i="1" u="none" strike="noStrike" kern="1200" cap="none" spc="0" normalizeH="0" baseline="-25000" noProof="0" dirty="0">
                <a:ln>
                  <a:noFill/>
                </a:ln>
                <a:solidFill>
                  <a:srgbClr val="0000FF"/>
                </a:solidFill>
                <a:effectLst/>
                <a:uLnTx/>
                <a:uFillTx/>
                <a:latin typeface="Arial" panose="020B0604020202020204" pitchFamily="34" charset="0"/>
                <a:ea typeface="+mn-ea"/>
                <a:cs typeface="Arial" panose="020B0604020202020204" pitchFamily="34" charset="0"/>
              </a:rPr>
              <a:t>s</a:t>
            </a:r>
            <a:endParaRPr kumimoji="0" lang="en-US" sz="1596" b="0" i="1" u="none" strike="noStrike" kern="1200" cap="none" spc="0" normalizeH="0" baseline="-25000" noProof="0" dirty="0">
              <a:ln>
                <a:noFill/>
              </a:ln>
              <a:solidFill>
                <a:srgbClr val="0000FF"/>
              </a:solidFill>
              <a:effectLst/>
              <a:uLnTx/>
              <a:uFillTx/>
              <a:latin typeface="Calibri" panose="020F0502020204030204"/>
              <a:ea typeface="+mn-ea"/>
              <a:cs typeface="+mn-cs"/>
            </a:endParaRPr>
          </a:p>
        </p:txBody>
      </p:sp>
      <p:cxnSp>
        <p:nvCxnSpPr>
          <p:cNvPr id="115" name="Straight Connector 114"/>
          <p:cNvCxnSpPr>
            <a:stCxn id="114" idx="2"/>
            <a:endCxn id="110" idx="0"/>
          </p:cNvCxnSpPr>
          <p:nvPr/>
        </p:nvCxnSpPr>
        <p:spPr>
          <a:xfrm flipH="1">
            <a:off x="9827175" y="1817984"/>
            <a:ext cx="40697" cy="409269"/>
          </a:xfrm>
          <a:prstGeom prst="line">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621153" y="1610615"/>
            <a:ext cx="304138" cy="307016"/>
          </a:xfrm>
          <a:prstGeom prst="rect">
            <a:avLst/>
          </a:prstGeom>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397" b="0"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E</a:t>
            </a:r>
          </a:p>
        </p:txBody>
      </p:sp>
      <p:cxnSp>
        <p:nvCxnSpPr>
          <p:cNvPr id="80" name="Straight Connector 79"/>
          <p:cNvCxnSpPr/>
          <p:nvPr/>
        </p:nvCxnSpPr>
        <p:spPr>
          <a:xfrm flipH="1">
            <a:off x="7891398" y="1175523"/>
            <a:ext cx="140152" cy="385596"/>
          </a:xfrm>
          <a:prstGeom prst="line">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7869910" y="5180922"/>
            <a:ext cx="444853" cy="337716"/>
          </a:xfrm>
          <a:prstGeom prst="rect">
            <a:avLst/>
          </a:prstGeom>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Ca</a:t>
            </a:r>
            <a:endParaRPr kumimoji="0" lang="en-US" sz="179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p:nvPr/>
        </p:nvSpPr>
        <p:spPr>
          <a:xfrm>
            <a:off x="8427459" y="4581425"/>
            <a:ext cx="127339" cy="255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reeform 2"/>
          <p:cNvSpPr/>
          <p:nvPr/>
        </p:nvSpPr>
        <p:spPr>
          <a:xfrm>
            <a:off x="8301316" y="2782139"/>
            <a:ext cx="156689" cy="2556626"/>
          </a:xfrm>
          <a:custGeom>
            <a:avLst/>
            <a:gdLst>
              <a:gd name="connsiteX0" fmla="*/ 0 w 344172"/>
              <a:gd name="connsiteY0" fmla="*/ 51388 h 2106330"/>
              <a:gd name="connsiteX1" fmla="*/ 304800 w 344172"/>
              <a:gd name="connsiteY1" fmla="*/ 218536 h 2106330"/>
              <a:gd name="connsiteX2" fmla="*/ 314632 w 344172"/>
              <a:gd name="connsiteY2" fmla="*/ 1791697 h 2106330"/>
              <a:gd name="connsiteX3" fmla="*/ 68826 w 344172"/>
              <a:gd name="connsiteY3" fmla="*/ 2106330 h 2106330"/>
            </a:gdLst>
            <a:ahLst/>
            <a:cxnLst>
              <a:cxn ang="0">
                <a:pos x="connsiteX0" y="connsiteY0"/>
              </a:cxn>
              <a:cxn ang="0">
                <a:pos x="connsiteX1" y="connsiteY1"/>
              </a:cxn>
              <a:cxn ang="0">
                <a:pos x="connsiteX2" y="connsiteY2"/>
              </a:cxn>
              <a:cxn ang="0">
                <a:pos x="connsiteX3" y="connsiteY3"/>
              </a:cxn>
            </a:cxnLst>
            <a:rect l="l" t="t" r="r" b="b"/>
            <a:pathLst>
              <a:path w="344172" h="2106330">
                <a:moveTo>
                  <a:pt x="0" y="51388"/>
                </a:moveTo>
                <a:cubicBezTo>
                  <a:pt x="126180" y="-10064"/>
                  <a:pt x="252361" y="-71515"/>
                  <a:pt x="304800" y="218536"/>
                </a:cubicBezTo>
                <a:cubicBezTo>
                  <a:pt x="357239" y="508587"/>
                  <a:pt x="353961" y="1477065"/>
                  <a:pt x="314632" y="1791697"/>
                </a:cubicBezTo>
                <a:cubicBezTo>
                  <a:pt x="275303" y="2106329"/>
                  <a:pt x="172064" y="2106329"/>
                  <a:pt x="68826" y="210633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p:cNvSpPr/>
          <p:nvPr/>
        </p:nvSpPr>
        <p:spPr>
          <a:xfrm>
            <a:off x="8132309" y="4075872"/>
            <a:ext cx="874770" cy="337716"/>
          </a:xfrm>
          <a:prstGeom prst="rect">
            <a:avLst/>
          </a:prstGeom>
          <a:solidFill>
            <a:schemeClr val="bg1"/>
          </a:solidFill>
        </p:spPr>
        <p:txBody>
          <a:bodyPr wrap="squar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PKG</a:t>
            </a:r>
            <a:endParaRPr kumimoji="0" lang="en-US" sz="179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Rectangle 62"/>
          <p:cNvSpPr/>
          <p:nvPr/>
        </p:nvSpPr>
        <p:spPr>
          <a:xfrm>
            <a:off x="8695392" y="3761921"/>
            <a:ext cx="3416657" cy="3039450"/>
          </a:xfrm>
          <a:prstGeom prst="rect">
            <a:avLst/>
          </a:prstGeom>
          <a:solidFill>
            <a:schemeClr val="bg1"/>
          </a:solidFill>
          <a:ln w="0">
            <a:solidFill>
              <a:schemeClr val="tx1"/>
            </a:solidFill>
          </a:ln>
        </p:spPr>
        <p:txBody>
          <a:bodyPr wrap="square">
            <a:spAutoFit/>
          </a:bodyPr>
          <a:lstStyle/>
          <a:p>
            <a:pPr marL="285036" marR="0" lvl="0" indent="-285036" algn="l" defTabSz="912114" rtl="0" eaLnBrk="1" fontAlgn="auto" latinLnBrk="0" hangingPunct="1">
              <a:lnSpc>
                <a:spcPct val="100000"/>
              </a:lnSpc>
              <a:spcBef>
                <a:spcPts val="0"/>
              </a:spcBef>
              <a:spcAft>
                <a:spcPts val="0"/>
              </a:spcAft>
              <a:buClrTx/>
              <a:buSzTx/>
              <a:buFontTx/>
              <a:buChar char="-"/>
              <a:tabLst/>
              <a:defRPr/>
            </a:pPr>
            <a:r>
              <a:rPr kumimoji="0" lang="el-GR"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α-1 </a:t>
            </a: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agonists: NE</a:t>
            </a:r>
          </a:p>
          <a:p>
            <a:pPr marL="285036" marR="0" lvl="0" indent="-285036" algn="l" defTabSz="912114" rtl="0" eaLnBrk="1" fontAlgn="auto" latinLnBrk="0" hangingPunct="1">
              <a:lnSpc>
                <a:spcPct val="100000"/>
              </a:lnSpc>
              <a:spcBef>
                <a:spcPts val="0"/>
              </a:spcBef>
              <a:spcAft>
                <a:spcPts val="0"/>
              </a:spcAft>
              <a:buClrTx/>
              <a:buSzTx/>
              <a:buFontTx/>
              <a:buChar char="-"/>
              <a:tabLst/>
              <a:defRPr/>
            </a:pPr>
            <a:r>
              <a:rPr kumimoji="0" lang="el-GR"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β</a:t>
            </a: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-2</a:t>
            </a:r>
            <a:r>
              <a:rPr kumimoji="0" lang="el-GR"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agonists: E</a:t>
            </a:r>
          </a:p>
          <a:p>
            <a:pPr marL="285036" marR="0" lvl="0" indent="-285036" algn="l" defTabSz="912114" rtl="0" eaLnBrk="1" fontAlgn="auto" latinLnBrk="0" hangingPunct="1">
              <a:lnSpc>
                <a:spcPct val="100000"/>
              </a:lnSpc>
              <a:spcBef>
                <a:spcPts val="0"/>
              </a:spcBef>
              <a:spcAft>
                <a:spcPts val="0"/>
              </a:spcAft>
              <a:buClrTx/>
              <a:buSzTx/>
              <a:buFontTx/>
              <a:buChar char="-"/>
              <a:tabLst/>
              <a:defRPr/>
            </a:pPr>
            <a:r>
              <a:rPr kumimoji="0" lang="el-GR"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α-1 </a:t>
            </a: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antagonists: </a:t>
            </a:r>
            <a:r>
              <a:rPr kumimoji="0" lang="en-US" sz="1596" b="0" i="1"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prazosin</a:t>
            </a: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terazosin, </a:t>
            </a:r>
            <a:r>
              <a:rPr kumimoji="0" lang="en-US" sz="1596" b="0" i="1"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tamsulosin</a:t>
            </a:r>
            <a:endPar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a:p>
            <a:pPr marL="285036" marR="0" lvl="0" indent="-285036" algn="l" defTabSz="912114" rtl="0" eaLnBrk="1" fontAlgn="auto" latinLnBrk="0" hangingPunct="1">
              <a:lnSpc>
                <a:spcPct val="100000"/>
              </a:lnSpc>
              <a:spcBef>
                <a:spcPts val="0"/>
              </a:spcBef>
              <a:spcAft>
                <a:spcPts val="0"/>
              </a:spcAft>
              <a:buClrTx/>
              <a:buSzTx/>
              <a:buFontTx/>
              <a:buChar char="-"/>
              <a:tabLst/>
              <a:defRPr/>
            </a:pP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Ca channel blockers: </a:t>
            </a:r>
            <a:r>
              <a:rPr kumimoji="0" lang="en-US" sz="1596" b="0" i="1"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nifedipine</a:t>
            </a: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amlodipine</a:t>
            </a:r>
          </a:p>
          <a:p>
            <a:pPr marL="285036" marR="0" lvl="0" indent="-285036" algn="l" defTabSz="912114" rtl="0" eaLnBrk="1" fontAlgn="auto" latinLnBrk="0" hangingPunct="1">
              <a:lnSpc>
                <a:spcPct val="100000"/>
              </a:lnSpc>
              <a:spcBef>
                <a:spcPts val="0"/>
              </a:spcBef>
              <a:spcAft>
                <a:spcPts val="0"/>
              </a:spcAft>
              <a:buClrTx/>
              <a:buSzTx/>
              <a:buFontTx/>
              <a:buChar char="-"/>
              <a:tabLst/>
              <a:defRPr/>
            </a:pP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K channel opener: </a:t>
            </a:r>
            <a:r>
              <a:rPr kumimoji="0" lang="en-US" sz="1596" b="0" i="1"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minoxidil</a:t>
            </a:r>
            <a:endPar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a:p>
            <a:pPr marL="285036" marR="0" lvl="0" indent="-285036" algn="l" defTabSz="912114" rtl="0" eaLnBrk="1" fontAlgn="auto" latinLnBrk="0" hangingPunct="1">
              <a:lnSpc>
                <a:spcPct val="100000"/>
              </a:lnSpc>
              <a:spcBef>
                <a:spcPts val="0"/>
              </a:spcBef>
              <a:spcAft>
                <a:spcPts val="0"/>
              </a:spcAft>
              <a:buClrTx/>
              <a:buSzTx/>
              <a:buFontTx/>
              <a:buChar char="-"/>
              <a:tabLst/>
              <a:defRPr/>
            </a:pP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Endothelin antagonists: </a:t>
            </a:r>
            <a:r>
              <a:rPr kumimoji="0" lang="en-US" sz="1596" b="0" i="1"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bosentan</a:t>
            </a: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1596" b="0" i="1"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ambrisentan</a:t>
            </a:r>
            <a:endPar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a:p>
            <a:pPr marL="285036" marR="0" lvl="0" indent="-285036" algn="l" defTabSz="912114" rtl="0" eaLnBrk="1" fontAlgn="auto" latinLnBrk="0" hangingPunct="1">
              <a:lnSpc>
                <a:spcPct val="100000"/>
              </a:lnSpc>
              <a:spcBef>
                <a:spcPts val="0"/>
              </a:spcBef>
              <a:spcAft>
                <a:spcPts val="0"/>
              </a:spcAft>
              <a:buClrTx/>
              <a:buSzTx/>
              <a:buFontTx/>
              <a:buChar char="-"/>
              <a:tabLst/>
              <a:defRPr/>
            </a:pP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ACE inhibitors: </a:t>
            </a:r>
            <a:r>
              <a:rPr kumimoji="0" lang="en-US" sz="1596" b="0" i="1"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enalapril</a:t>
            </a:r>
            <a:endPar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a:p>
            <a:pPr marL="285036" marR="0" lvl="0" indent="-285036" algn="l" defTabSz="912114" rtl="0" eaLnBrk="1" fontAlgn="auto" latinLnBrk="0" hangingPunct="1">
              <a:lnSpc>
                <a:spcPct val="100000"/>
              </a:lnSpc>
              <a:spcBef>
                <a:spcPts val="0"/>
              </a:spcBef>
              <a:spcAft>
                <a:spcPts val="0"/>
              </a:spcAft>
              <a:buClrTx/>
              <a:buSzTx/>
              <a:buFontTx/>
              <a:buChar char="-"/>
              <a:tabLst/>
              <a:defRPr/>
            </a:pP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ARB: losartan</a:t>
            </a:r>
          </a:p>
          <a:p>
            <a:pPr marL="285036" marR="0" lvl="0" indent="-285036" algn="l" defTabSz="912114" rtl="0" eaLnBrk="1" fontAlgn="auto" latinLnBrk="0" hangingPunct="1">
              <a:lnSpc>
                <a:spcPct val="100000"/>
              </a:lnSpc>
              <a:spcBef>
                <a:spcPts val="0"/>
              </a:spcBef>
              <a:spcAft>
                <a:spcPts val="0"/>
              </a:spcAft>
              <a:buClrTx/>
              <a:buSzTx/>
              <a:buFontTx/>
              <a:buChar char="-"/>
              <a:tabLst/>
              <a:defRPr/>
            </a:pP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PDE inhibitor: sildenafil (Viagra)</a:t>
            </a:r>
          </a:p>
        </p:txBody>
      </p:sp>
      <p:sp>
        <p:nvSpPr>
          <p:cNvPr id="54" name="Rectangle 53"/>
          <p:cNvSpPr/>
          <p:nvPr/>
        </p:nvSpPr>
        <p:spPr>
          <a:xfrm>
            <a:off x="6965595" y="2977977"/>
            <a:ext cx="2265325" cy="337716"/>
          </a:xfrm>
          <a:prstGeom prst="rect">
            <a:avLst/>
          </a:prstGeom>
          <a:solidFill>
            <a:schemeClr val="bg1"/>
          </a:solidFill>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GTP →</a:t>
            </a:r>
            <a:r>
              <a:rPr kumimoji="0" lang="en-US" sz="1596" b="1"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cGMP </a:t>
            </a: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GMP</a:t>
            </a:r>
            <a:endParaRPr kumimoji="0" lang="en-US" sz="179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5F1DF6CD-723C-7CDF-CF0F-311F9A68B187}"/>
              </a:ext>
            </a:extLst>
          </p:cNvPr>
          <p:cNvSpPr/>
          <p:nvPr/>
        </p:nvSpPr>
        <p:spPr>
          <a:xfrm>
            <a:off x="6305677" y="1680304"/>
            <a:ext cx="803333" cy="460675"/>
          </a:xfrm>
          <a:prstGeom prst="ellipse">
            <a:avLst/>
          </a:prstGeom>
          <a:solidFill>
            <a:srgbClr val="2DD3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1A1E7998-49D4-7D29-D223-68E5C56B0F5B}"/>
              </a:ext>
            </a:extLst>
          </p:cNvPr>
          <p:cNvSpPr/>
          <p:nvPr/>
        </p:nvSpPr>
        <p:spPr>
          <a:xfrm>
            <a:off x="6397949" y="1697797"/>
            <a:ext cx="665665" cy="368418"/>
          </a:xfrm>
          <a:prstGeom prst="rect">
            <a:avLst/>
          </a:prstGeom>
        </p:spPr>
        <p:txBody>
          <a:bodyPr wrap="squar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795" b="0" i="0" u="none" strike="noStrike" kern="1200" cap="none" spc="0" normalizeH="0" baseline="0" noProof="0" dirty="0">
                <a:ln>
                  <a:noFill/>
                </a:ln>
                <a:solidFill>
                  <a:srgbClr val="F3FAFB"/>
                </a:solidFill>
                <a:effectLst/>
                <a:uLnTx/>
                <a:uFillTx/>
                <a:latin typeface="Arial" panose="020B0604020202020204" pitchFamily="34" charset="0"/>
                <a:ea typeface="+mn-ea"/>
                <a:cs typeface="Arial" panose="020B0604020202020204" pitchFamily="34" charset="0"/>
              </a:rPr>
              <a:t>PGI</a:t>
            </a:r>
            <a:r>
              <a:rPr kumimoji="0" lang="en-US" sz="1795" b="0" i="0" u="none" strike="noStrike" kern="1200" cap="none" spc="0" normalizeH="0" baseline="-25000" noProof="0" dirty="0">
                <a:ln>
                  <a:noFill/>
                </a:ln>
                <a:solidFill>
                  <a:srgbClr val="F3FAFB"/>
                </a:solidFill>
                <a:effectLst/>
                <a:uLnTx/>
                <a:uFillTx/>
                <a:latin typeface="Arial" panose="020B0604020202020204" pitchFamily="34" charset="0"/>
                <a:ea typeface="+mn-ea"/>
                <a:cs typeface="Arial" panose="020B0604020202020204" pitchFamily="34" charset="0"/>
              </a:rPr>
              <a:t>2</a:t>
            </a:r>
            <a:endParaRPr kumimoji="0" lang="en-US" sz="1795" b="0" i="0" u="none" strike="noStrike" kern="1200" cap="none" spc="0" normalizeH="0" baseline="-25000" noProof="0" dirty="0">
              <a:ln>
                <a:noFill/>
              </a:ln>
              <a:solidFill>
                <a:srgbClr val="F3FAFB"/>
              </a:solidFill>
              <a:effectLst/>
              <a:uLnTx/>
              <a:uFillTx/>
              <a:latin typeface="Calibri" panose="020F0502020204030204"/>
              <a:ea typeface="+mn-ea"/>
              <a:cs typeface="+mn-cs"/>
            </a:endParaRPr>
          </a:p>
        </p:txBody>
      </p:sp>
      <p:cxnSp>
        <p:nvCxnSpPr>
          <p:cNvPr id="30" name="Straight Connector 29">
            <a:extLst>
              <a:ext uri="{FF2B5EF4-FFF2-40B4-BE49-F238E27FC236}">
                <a16:creationId xmlns:a16="http://schemas.microsoft.com/office/drawing/2014/main" id="{6586D75F-C54C-102D-8498-21F127172FCB}"/>
              </a:ext>
            </a:extLst>
          </p:cNvPr>
          <p:cNvCxnSpPr>
            <a:cxnSpLocks/>
          </p:cNvCxnSpPr>
          <p:nvPr/>
        </p:nvCxnSpPr>
        <p:spPr>
          <a:xfrm>
            <a:off x="6834926" y="2172802"/>
            <a:ext cx="102533" cy="250246"/>
          </a:xfrm>
          <a:prstGeom prst="line">
            <a:avLst/>
          </a:prstGeom>
          <a:ln w="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Isosceles Triangle 37">
            <a:extLst>
              <a:ext uri="{FF2B5EF4-FFF2-40B4-BE49-F238E27FC236}">
                <a16:creationId xmlns:a16="http://schemas.microsoft.com/office/drawing/2014/main" id="{B9927D72-9989-BAA0-4771-E1CAEA5F07A8}"/>
              </a:ext>
            </a:extLst>
          </p:cNvPr>
          <p:cNvSpPr/>
          <p:nvPr/>
        </p:nvSpPr>
        <p:spPr>
          <a:xfrm rot="11307213">
            <a:off x="6333462" y="1131049"/>
            <a:ext cx="829391" cy="5223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F627C06E-BD9F-5FA2-51F7-E3CD6D84FC35}"/>
              </a:ext>
            </a:extLst>
          </p:cNvPr>
          <p:cNvSpPr/>
          <p:nvPr/>
        </p:nvSpPr>
        <p:spPr>
          <a:xfrm rot="584269">
            <a:off x="6465515" y="1077554"/>
            <a:ext cx="665665" cy="337716"/>
          </a:xfrm>
          <a:prstGeom prst="rect">
            <a:avLst/>
          </a:prstGeom>
        </p:spPr>
        <p:txBody>
          <a:bodyPr wrap="squar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0" u="none" strike="noStrike" kern="1200" cap="none" spc="0" normalizeH="0" baseline="0" noProof="0" dirty="0">
                <a:ln>
                  <a:noFill/>
                </a:ln>
                <a:solidFill>
                  <a:srgbClr val="F3FAFB"/>
                </a:solidFill>
                <a:effectLst/>
                <a:uLnTx/>
                <a:uFillTx/>
                <a:latin typeface="Arial" panose="020B0604020202020204" pitchFamily="34" charset="0"/>
                <a:ea typeface="+mn-ea"/>
                <a:cs typeface="Arial" panose="020B0604020202020204" pitchFamily="34" charset="0"/>
              </a:rPr>
              <a:t>PGI</a:t>
            </a:r>
            <a:r>
              <a:rPr kumimoji="0" lang="en-US" sz="1596" b="0" i="0" u="none" strike="noStrike" kern="1200" cap="none" spc="0" normalizeH="0" baseline="-25000" noProof="0" dirty="0">
                <a:ln>
                  <a:noFill/>
                </a:ln>
                <a:solidFill>
                  <a:srgbClr val="F3FAFB"/>
                </a:solidFill>
                <a:effectLst/>
                <a:uLnTx/>
                <a:uFillTx/>
                <a:latin typeface="Arial" panose="020B0604020202020204" pitchFamily="34" charset="0"/>
                <a:ea typeface="+mn-ea"/>
                <a:cs typeface="Arial" panose="020B0604020202020204" pitchFamily="34" charset="0"/>
              </a:rPr>
              <a:t>2</a:t>
            </a:r>
            <a:endParaRPr kumimoji="0" lang="en-US" sz="1596" b="0" i="0" u="none" strike="noStrike" kern="1200" cap="none" spc="0" normalizeH="0" baseline="-25000" noProof="0" dirty="0">
              <a:ln>
                <a:noFill/>
              </a:ln>
              <a:solidFill>
                <a:srgbClr val="F3FAFB"/>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4D6D38F3-B653-E47F-55FA-B1E5BFC1E25E}"/>
              </a:ext>
            </a:extLst>
          </p:cNvPr>
          <p:cNvSpPr txBox="1"/>
          <p:nvPr/>
        </p:nvSpPr>
        <p:spPr>
          <a:xfrm>
            <a:off x="1992361" y="2529256"/>
            <a:ext cx="577391" cy="368418"/>
          </a:xfrm>
          <a:prstGeom prst="rect">
            <a:avLst/>
          </a:prstGeom>
          <a:noFill/>
        </p:spPr>
        <p:txBody>
          <a:bodyPr wrap="square">
            <a:spAutoFit/>
          </a:bodyPr>
          <a:lstStyle/>
          <a:p>
            <a:pPr marL="0" marR="0" lvl="0" indent="0" algn="l" defTabSz="1216122" rtl="0" eaLnBrk="1" fontAlgn="auto" latinLnBrk="0" hangingPunct="1">
              <a:lnSpc>
                <a:spcPct val="100000"/>
              </a:lnSpc>
              <a:spcBef>
                <a:spcPts val="0"/>
              </a:spcBef>
              <a:spcAft>
                <a:spcPts val="0"/>
              </a:spcAft>
              <a:buClrTx/>
              <a:buSzTx/>
              <a:buFontTx/>
              <a:buNone/>
              <a:tabLst/>
              <a:defRPr/>
            </a:pPr>
            <a:r>
              <a:rPr kumimoji="0" lang="en-US" sz="1795"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ET</a:t>
            </a:r>
            <a:r>
              <a:rPr kumimoji="0" lang="en-US" sz="1795" b="0" i="1" u="none" strike="noStrike" kern="1200" cap="none" spc="0" normalizeH="0" baseline="-25000" noProof="0" dirty="0">
                <a:ln>
                  <a:noFill/>
                </a:ln>
                <a:solidFill>
                  <a:srgbClr val="0000FF"/>
                </a:solidFill>
                <a:effectLst/>
                <a:uLnTx/>
                <a:uFillTx/>
                <a:latin typeface="Arial" panose="020B0604020202020204" pitchFamily="34" charset="0"/>
                <a:ea typeface="+mn-ea"/>
                <a:cs typeface="Arial" panose="020B0604020202020204" pitchFamily="34" charset="0"/>
              </a:rPr>
              <a:t>A</a:t>
            </a:r>
            <a:endParaRPr kumimoji="0" lang="en-US" sz="1795"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pic>
        <p:nvPicPr>
          <p:cNvPr id="47" name="Picture 46">
            <a:extLst>
              <a:ext uri="{FF2B5EF4-FFF2-40B4-BE49-F238E27FC236}">
                <a16:creationId xmlns:a16="http://schemas.microsoft.com/office/drawing/2014/main" id="{8228BB7C-0A1C-4C11-F6F5-74BA8B2828CF}"/>
              </a:ext>
            </a:extLst>
          </p:cNvPr>
          <p:cNvPicPr>
            <a:picLocks noChangeAspect="1"/>
          </p:cNvPicPr>
          <p:nvPr/>
        </p:nvPicPr>
        <p:blipFill>
          <a:blip r:embed="rId3"/>
          <a:stretch>
            <a:fillRect/>
          </a:stretch>
        </p:blipFill>
        <p:spPr>
          <a:xfrm>
            <a:off x="10051062" y="48425"/>
            <a:ext cx="2116674" cy="2116674"/>
          </a:xfrm>
          <a:prstGeom prst="rect">
            <a:avLst/>
          </a:prstGeom>
        </p:spPr>
      </p:pic>
      <p:sp>
        <p:nvSpPr>
          <p:cNvPr id="114" name="Rectangle 113"/>
          <p:cNvSpPr/>
          <p:nvPr/>
        </p:nvSpPr>
        <p:spPr>
          <a:xfrm>
            <a:off x="9076701" y="1480268"/>
            <a:ext cx="1582342" cy="337716"/>
          </a:xfrm>
          <a:prstGeom prst="rect">
            <a:avLst/>
          </a:prstGeom>
        </p:spPr>
        <p:txBody>
          <a:bodyPr wrap="squar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PDE inhibitor</a:t>
            </a:r>
            <a:endParaRPr kumimoji="0" lang="en-US" sz="1795"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964210D2-480D-F4FF-55EA-CDA435762E2E}"/>
              </a:ext>
            </a:extLst>
          </p:cNvPr>
          <p:cNvSpPr txBox="1"/>
          <p:nvPr/>
        </p:nvSpPr>
        <p:spPr>
          <a:xfrm>
            <a:off x="11250951" y="738344"/>
            <a:ext cx="654794" cy="368418"/>
          </a:xfrm>
          <a:prstGeom prst="rect">
            <a:avLst/>
          </a:prstGeom>
          <a:noFill/>
        </p:spPr>
        <p:txBody>
          <a:bodyPr wrap="squar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795"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NO</a:t>
            </a:r>
            <a:endParaRPr kumimoji="0" lang="en-US" sz="1795"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C58468B4-D774-86D8-15EB-08B3A8B66E14}"/>
              </a:ext>
            </a:extLst>
          </p:cNvPr>
          <p:cNvSpPr/>
          <p:nvPr/>
        </p:nvSpPr>
        <p:spPr>
          <a:xfrm>
            <a:off x="9901331" y="30038"/>
            <a:ext cx="1330720" cy="337716"/>
          </a:xfrm>
          <a:prstGeom prst="rect">
            <a:avLst/>
          </a:prstGeom>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1"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Endothelin-1</a:t>
            </a:r>
            <a:endParaRPr kumimoji="0" lang="en-US" sz="159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681128E9-EF7E-7AEA-B426-4A965225A1FB}"/>
              </a:ext>
            </a:extLst>
          </p:cNvPr>
          <p:cNvSpPr txBox="1"/>
          <p:nvPr/>
        </p:nvSpPr>
        <p:spPr>
          <a:xfrm>
            <a:off x="3381296" y="6530760"/>
            <a:ext cx="92525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hysiology</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28739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2461419" y="152400"/>
            <a:ext cx="7239000" cy="411480"/>
          </a:xfrm>
          <a:prstGeom prst="rect">
            <a:avLst/>
          </a:prstGeom>
          <a:solidFill>
            <a:srgbClr val="FDF0E7">
              <a:alpha val="50000"/>
            </a:srgbClr>
          </a:solidFill>
          <a:ln>
            <a:solidFill>
              <a:schemeClr val="tx1"/>
            </a:solidFill>
          </a:ln>
        </p:spPr>
        <p:txBody>
          <a:bodyPr vert="horz" lIns="91440" tIns="45720" rIns="91440" bIns="45720" rtlCol="0" anchor="ctr">
            <a:normAutofit fontScale="97500"/>
          </a:bodyPr>
          <a:lstStyle>
            <a:lvl1pPr algn="ctr" defTabSz="912114">
              <a:lnSpc>
                <a:spcPct val="90000"/>
              </a:lnSpc>
              <a:spcBef>
                <a:spcPct val="0"/>
              </a:spcBef>
              <a:buNone/>
              <a:defRPr sz="3200" b="1">
                <a:latin typeface="Arial" pitchFamily="34" charset="0"/>
                <a:ea typeface="+mj-ea"/>
                <a:cs typeface="Arial" pitchFamily="34" charset="0"/>
              </a:defRPr>
            </a:lvl1pPr>
          </a:lstStyle>
          <a:p>
            <a:pPr marL="0" marR="0" lvl="0" indent="0" algn="ctr" defTabSz="912114"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mj-ea"/>
                <a:cs typeface="Arial" pitchFamily="34" charset="0"/>
              </a:rPr>
              <a:t>Summary of Adrenoreceptors</a:t>
            </a:r>
          </a:p>
        </p:txBody>
      </p:sp>
      <p:graphicFrame>
        <p:nvGraphicFramePr>
          <p:cNvPr id="8" name="Table 7"/>
          <p:cNvGraphicFramePr>
            <a:graphicFrameLocks noGrp="1"/>
          </p:cNvGraphicFramePr>
          <p:nvPr/>
        </p:nvGraphicFramePr>
        <p:xfrm>
          <a:off x="829447" y="914400"/>
          <a:ext cx="10439400" cy="56388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2413668">
                  <a:extLst>
                    <a:ext uri="{9D8B030D-6E8A-4147-A177-3AD203B41FA5}">
                      <a16:colId xmlns:a16="http://schemas.microsoft.com/office/drawing/2014/main" val="20001"/>
                    </a:ext>
                  </a:extLst>
                </a:gridCol>
                <a:gridCol w="6501732">
                  <a:extLst>
                    <a:ext uri="{9D8B030D-6E8A-4147-A177-3AD203B41FA5}">
                      <a16:colId xmlns:a16="http://schemas.microsoft.com/office/drawing/2014/main" val="20002"/>
                    </a:ext>
                  </a:extLst>
                </a:gridCol>
              </a:tblGrid>
              <a:tr h="883920">
                <a:tc>
                  <a:txBody>
                    <a:bodyPr/>
                    <a:lstStyle/>
                    <a:p>
                      <a:pPr algn="ctr"/>
                      <a:endParaRPr lang="en-US" sz="1600" b="0" dirty="0">
                        <a:solidFill>
                          <a:schemeClr val="tx1"/>
                        </a:solidFill>
                        <a:latin typeface="Arial" panose="020B0604020202020204" pitchFamily="34" charset="0"/>
                        <a:cs typeface="Arial" panose="020B0604020202020204" pitchFamily="34" charset="0"/>
                      </a:endParaRPr>
                    </a:p>
                    <a:p>
                      <a:pPr algn="ctr"/>
                      <a:r>
                        <a:rPr lang="en-US" sz="1600" b="0" dirty="0">
                          <a:solidFill>
                            <a:schemeClr val="tx1"/>
                          </a:solidFill>
                          <a:latin typeface="Arial" panose="020B0604020202020204" pitchFamily="34" charset="0"/>
                          <a:cs typeface="Arial" panose="020B0604020202020204" pitchFamily="34" charset="0"/>
                        </a:rPr>
                        <a:t>Receptor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chemeClr val="tx1"/>
                        </a:solidFill>
                        <a:latin typeface="Arial" panose="020B0604020202020204" pitchFamily="34" charset="0"/>
                        <a:cs typeface="Arial" panose="020B0604020202020204" pitchFamily="34" charset="0"/>
                      </a:endParaRPr>
                    </a:p>
                    <a:p>
                      <a:pPr algn="ctr"/>
                      <a:r>
                        <a:rPr lang="en-US" sz="1600" b="0" dirty="0">
                          <a:solidFill>
                            <a:schemeClr val="tx1"/>
                          </a:solidFill>
                          <a:latin typeface="Arial" panose="020B0604020202020204" pitchFamily="34" charset="0"/>
                          <a:cs typeface="Arial" panose="020B0604020202020204" pitchFamily="34" charset="0"/>
                        </a:rPr>
                        <a:t>Second messenger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chemeClr val="tx1"/>
                        </a:solidFill>
                        <a:latin typeface="Arial" panose="020B0604020202020204" pitchFamily="34" charset="0"/>
                        <a:cs typeface="Arial" panose="020B0604020202020204" pitchFamily="34" charset="0"/>
                      </a:endParaRPr>
                    </a:p>
                    <a:p>
                      <a:pPr algn="ctr"/>
                      <a:r>
                        <a:rPr lang="en-US" sz="1600" b="0" dirty="0">
                          <a:solidFill>
                            <a:schemeClr val="tx1"/>
                          </a:solidFill>
                          <a:latin typeface="Arial" panose="020B0604020202020204" pitchFamily="34" charset="0"/>
                          <a:cs typeface="Arial" panose="020B0604020202020204" pitchFamily="34" charset="0"/>
                        </a:rPr>
                        <a:t>Primary effect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l-GR" sz="1600" b="0" dirty="0">
                          <a:solidFill>
                            <a:schemeClr val="tx1"/>
                          </a:solidFill>
                          <a:latin typeface="Arial" panose="020B0604020202020204" pitchFamily="34" charset="0"/>
                          <a:cs typeface="Arial" panose="020B0604020202020204" pitchFamily="34" charset="0"/>
                        </a:rPr>
                        <a:t>α</a:t>
                      </a:r>
                      <a:r>
                        <a:rPr lang="en-US" sz="1600" b="0" dirty="0">
                          <a:solidFill>
                            <a:schemeClr val="tx1"/>
                          </a:solidFill>
                          <a:latin typeface="Arial" panose="020B0604020202020204" pitchFamily="34" charset="0"/>
                          <a:cs typeface="Arial" panose="020B0604020202020204" pitchFamily="34" charset="0"/>
                        </a:rPr>
                        <a:t>-1 </a:t>
                      </a: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(peripheral vessel go from relaxed (</a:t>
                      </a:r>
                      <a:r>
                        <a:rPr lang="el-GR" sz="1600" b="0" dirty="0">
                          <a:solidFill>
                            <a:srgbClr val="FF0000"/>
                          </a:solidFill>
                          <a:latin typeface="Arial" panose="020B0604020202020204" pitchFamily="34" charset="0"/>
                          <a:cs typeface="Arial" panose="020B0604020202020204" pitchFamily="34" charset="0"/>
                        </a:rPr>
                        <a:t>α</a:t>
                      </a: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to constricted (I)</a:t>
                      </a: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a:solidFill>
                            <a:schemeClr val="tx1"/>
                          </a:solidFill>
                          <a:latin typeface="Arial" panose="020B0604020202020204" pitchFamily="34" charset="0"/>
                          <a:cs typeface="Arial" panose="020B0604020202020204" pitchFamily="34" charset="0"/>
                        </a:rPr>
                        <a:t>↑ IP3</a:t>
                      </a:r>
                    </a:p>
                    <a:p>
                      <a:r>
                        <a:rPr lang="en-US" sz="1600" b="0" dirty="0">
                          <a:solidFill>
                            <a:schemeClr val="tx1"/>
                          </a:solidFill>
                          <a:latin typeface="Arial" panose="020B0604020202020204" pitchFamily="34" charset="0"/>
                          <a:cs typeface="Arial" panose="020B0604020202020204" pitchFamily="34" charset="0"/>
                        </a:rPr>
                        <a:t>Sensitive more to NE</a:t>
                      </a:r>
                    </a:p>
                    <a:p>
                      <a:r>
                        <a:rPr lang="en-US" sz="1600" b="0" dirty="0">
                          <a:solidFill>
                            <a:schemeClr val="tx1"/>
                          </a:solidFill>
                          <a:latin typeface="Arial" panose="020B0604020202020204" pitchFamily="34" charset="0"/>
                          <a:cs typeface="Arial" panose="020B0604020202020204" pitchFamily="34" charset="0"/>
                        </a:rPr>
                        <a:t>Produce excitation (contraction/constriction)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Tx/>
                        <a:buChar char="-"/>
                      </a:pPr>
                      <a:r>
                        <a:rPr lang="en-US" sz="1600" b="0" i="1" dirty="0">
                          <a:solidFill>
                            <a:schemeClr val="tx1"/>
                          </a:solidFill>
                          <a:latin typeface="Arial" panose="020B0604020202020204" pitchFamily="34" charset="0"/>
                          <a:cs typeface="Arial" panose="020B0604020202020204" pitchFamily="34" charset="0"/>
                        </a:rPr>
                        <a:t>Location: </a:t>
                      </a:r>
                      <a:r>
                        <a:rPr lang="en-US" sz="1600" b="0" dirty="0">
                          <a:solidFill>
                            <a:schemeClr val="tx1"/>
                          </a:solidFill>
                          <a:latin typeface="Arial" panose="020B0604020202020204" pitchFamily="34" charset="0"/>
                          <a:cs typeface="Arial" panose="020B0604020202020204" pitchFamily="34" charset="0"/>
                        </a:rPr>
                        <a:t>vascular smooth muscle of the skin, splanchnic region, GI tract, bladder sphincter, iris</a:t>
                      </a:r>
                    </a:p>
                    <a:p>
                      <a:pPr marL="285750" indent="-285750">
                        <a:buFontTx/>
                        <a:buChar char="-"/>
                      </a:pPr>
                      <a:r>
                        <a:rPr lang="en-US" sz="1600" b="0" i="1" dirty="0">
                          <a:solidFill>
                            <a:srgbClr val="0000FF"/>
                          </a:solidFill>
                          <a:latin typeface="Arial" panose="020B0604020202020204" pitchFamily="34" charset="0"/>
                          <a:cs typeface="Arial" panose="020B0604020202020204" pitchFamily="34" charset="0"/>
                        </a:rPr>
                        <a:t>Peripheral</a:t>
                      </a:r>
                      <a:r>
                        <a:rPr lang="en-US" sz="1600" b="0" i="1" baseline="0" dirty="0">
                          <a:solidFill>
                            <a:srgbClr val="0000FF"/>
                          </a:solidFill>
                          <a:latin typeface="Arial" panose="020B0604020202020204" pitchFamily="34" charset="0"/>
                          <a:cs typeface="Arial" panose="020B0604020202020204" pitchFamily="34" charset="0"/>
                        </a:rPr>
                        <a:t> vasoconstriction</a:t>
                      </a:r>
                    </a:p>
                    <a:p>
                      <a:pPr marL="285750" indent="-285750">
                        <a:buFontTx/>
                        <a:buChar char="-"/>
                      </a:pPr>
                      <a:r>
                        <a:rPr lang="en-US" sz="1600" b="0" baseline="0" dirty="0">
                          <a:solidFill>
                            <a:schemeClr val="tx1"/>
                          </a:solidFill>
                          <a:latin typeface="Arial" panose="020B0604020202020204" pitchFamily="34" charset="0"/>
                          <a:cs typeface="Arial" panose="020B0604020202020204" pitchFamily="34" charset="0"/>
                        </a:rPr>
                        <a:t>Urethral constriction</a:t>
                      </a:r>
                    </a:p>
                    <a:p>
                      <a:pPr marL="285750" indent="-285750">
                        <a:buFontTx/>
                        <a:buChar char="-"/>
                      </a:pPr>
                      <a:r>
                        <a:rPr lang="en-US" sz="1600" b="0" baseline="0" dirty="0">
                          <a:solidFill>
                            <a:schemeClr val="tx1"/>
                          </a:solidFill>
                          <a:latin typeface="Arial" panose="020B0604020202020204" pitchFamily="34" charset="0"/>
                          <a:cs typeface="Arial" panose="020B0604020202020204" pitchFamily="34" charset="0"/>
                        </a:rPr>
                        <a:t>Pupillary dilation</a:t>
                      </a: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600" b="0" dirty="0">
                          <a:solidFill>
                            <a:schemeClr val="tx1"/>
                          </a:solidFill>
                          <a:latin typeface="Arial" panose="020B0604020202020204" pitchFamily="34" charset="0"/>
                          <a:cs typeface="Arial" panose="020B0604020202020204" pitchFamily="34" charset="0"/>
                        </a:rPr>
                        <a:t>α</a:t>
                      </a:r>
                      <a:r>
                        <a:rPr lang="en-US" sz="1600" b="0" dirty="0">
                          <a:solidFill>
                            <a:schemeClr val="tx1"/>
                          </a:solidFill>
                          <a:latin typeface="Arial" panose="020B0604020202020204" pitchFamily="34" charset="0"/>
                          <a:cs typeface="Arial" panose="020B0604020202020204" pitchFamily="34" charset="0"/>
                        </a:rPr>
                        <a:t>-2</a:t>
                      </a:r>
                    </a:p>
                    <a:p>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a:solidFill>
                            <a:schemeClr val="tx1"/>
                          </a:solidFill>
                          <a:latin typeface="Arial" panose="020B0604020202020204" pitchFamily="34" charset="0"/>
                          <a:cs typeface="Arial" panose="020B0604020202020204" pitchFamily="34" charset="0"/>
                        </a:rPr>
                        <a:t>↓</a:t>
                      </a:r>
                      <a:r>
                        <a:rPr lang="en-US" sz="1600" b="0" dirty="0" err="1">
                          <a:solidFill>
                            <a:schemeClr val="tx1"/>
                          </a:solidFill>
                          <a:latin typeface="Arial" panose="020B0604020202020204" pitchFamily="34" charset="0"/>
                          <a:cs typeface="Arial" panose="020B0604020202020204" pitchFamily="34" charset="0"/>
                        </a:rPr>
                        <a:t>cAMP</a:t>
                      </a:r>
                      <a:endParaRPr lang="en-US" sz="1600" b="0" dirty="0">
                        <a:solidFill>
                          <a:schemeClr val="tx1"/>
                        </a:solidFill>
                        <a:latin typeface="Arial" panose="020B0604020202020204" pitchFamily="34" charset="0"/>
                        <a:cs typeface="Arial" panose="020B0604020202020204" pitchFamily="34" charset="0"/>
                      </a:endParaRPr>
                    </a:p>
                    <a:p>
                      <a:r>
                        <a:rPr lang="en-US" sz="1600" b="0" dirty="0">
                          <a:solidFill>
                            <a:schemeClr val="tx1"/>
                          </a:solidFill>
                          <a:latin typeface="Arial" panose="020B0604020202020204" pitchFamily="34" charset="0"/>
                          <a:cs typeface="Arial" panose="020B0604020202020204" pitchFamily="34" charset="0"/>
                        </a:rPr>
                        <a:t>Produce inhibition (dilation/relaxation)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Tx/>
                        <a:buChar char="-"/>
                      </a:pPr>
                      <a:r>
                        <a:rPr lang="en-US" sz="1600" b="0" dirty="0">
                          <a:solidFill>
                            <a:schemeClr val="tx1"/>
                          </a:solidFill>
                          <a:latin typeface="Arial" panose="020B0604020202020204" pitchFamily="34" charset="0"/>
                          <a:cs typeface="Arial" panose="020B0604020202020204" pitchFamily="34" charset="0"/>
                        </a:rPr>
                        <a:t>Relaxation or dilation of smooth muscles GI tract</a:t>
                      </a:r>
                    </a:p>
                    <a:p>
                      <a:pPr marL="285750" indent="-285750">
                        <a:buFontTx/>
                        <a:buChar char="-"/>
                      </a:pPr>
                      <a:r>
                        <a:rPr lang="en-US" sz="1600" b="0" dirty="0">
                          <a:solidFill>
                            <a:schemeClr val="tx1"/>
                          </a:solidFill>
                          <a:latin typeface="Arial" panose="020B0604020202020204" pitchFamily="34" charset="0"/>
                          <a:cs typeface="Arial" panose="020B0604020202020204" pitchFamily="34" charset="0"/>
                        </a:rPr>
                        <a:t>↓ insulin release</a:t>
                      </a:r>
                    </a:p>
                    <a:p>
                      <a:pPr marL="285750" indent="-285750">
                        <a:buFontTx/>
                        <a:buChar char="-"/>
                      </a:pPr>
                      <a:r>
                        <a:rPr lang="en-US" sz="1600" b="0" dirty="0">
                          <a:solidFill>
                            <a:schemeClr val="tx1"/>
                          </a:solidFill>
                          <a:latin typeface="Arial" panose="020B0604020202020204" pitchFamily="34" charset="0"/>
                          <a:cs typeface="Arial" panose="020B0604020202020204" pitchFamily="34" charset="0"/>
                        </a:rPr>
                        <a:t>↓ intestinal mobility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β</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a:t>
                      </a: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organ # 1 HEART</a:t>
                      </a:r>
                    </a:p>
                    <a:p>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a:solidFill>
                            <a:schemeClr val="tx1"/>
                          </a:solidFill>
                          <a:latin typeface="Arial" panose="020B0604020202020204" pitchFamily="34" charset="0"/>
                          <a:cs typeface="Arial" panose="020B0604020202020204" pitchFamily="34" charset="0"/>
                        </a:rPr>
                        <a:t>↑</a:t>
                      </a:r>
                      <a:r>
                        <a:rPr lang="en-US" sz="1600" b="0" dirty="0" err="1">
                          <a:solidFill>
                            <a:schemeClr val="tx1"/>
                          </a:solidFill>
                          <a:latin typeface="Arial" panose="020B0604020202020204" pitchFamily="34" charset="0"/>
                          <a:cs typeface="Arial" panose="020B0604020202020204" pitchFamily="34" charset="0"/>
                        </a:rPr>
                        <a:t>cAMP</a:t>
                      </a:r>
                      <a:endParaRPr lang="en-US" sz="16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baseline="0" dirty="0">
                          <a:solidFill>
                            <a:schemeClr val="tx1"/>
                          </a:solidFill>
                          <a:latin typeface="Arial" panose="020B0604020202020204" pitchFamily="34" charset="0"/>
                          <a:cs typeface="Arial" panose="020B0604020202020204" pitchFamily="34" charset="0"/>
                        </a:rPr>
                        <a:t>Very sensitive to NE and 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baseline="0" dirty="0">
                          <a:solidFill>
                            <a:schemeClr val="tx1"/>
                          </a:solidFill>
                          <a:latin typeface="Arial" panose="020B0604020202020204" pitchFamily="34" charset="0"/>
                          <a:cs typeface="Arial" panose="020B0604020202020204" pitchFamily="34" charset="0"/>
                        </a:rPr>
                        <a:t>Produce excitation</a:t>
                      </a: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b="0" baseline="0" dirty="0">
                          <a:solidFill>
                            <a:schemeClr val="tx1"/>
                          </a:solidFill>
                          <a:latin typeface="Arial" panose="020B0604020202020204" pitchFamily="34" charset="0"/>
                          <a:cs typeface="Arial" panose="020B0604020202020204" pitchFamily="34" charset="0"/>
                        </a:rPr>
                        <a:t>Located: SA, AV nodes, heart ventricular muscles</a:t>
                      </a:r>
                    </a:p>
                    <a:p>
                      <a:pPr marL="285750" indent="-285750">
                        <a:buFontTx/>
                        <a:buChar char="-"/>
                      </a:pPr>
                      <a:r>
                        <a:rPr lang="en-US" sz="1600" b="0" i="1" dirty="0">
                          <a:solidFill>
                            <a:srgbClr val="0000FF"/>
                          </a:solidFill>
                          <a:latin typeface="Arial" panose="020B0604020202020204" pitchFamily="34" charset="0"/>
                          <a:cs typeface="Arial" panose="020B0604020202020204" pitchFamily="34" charset="0"/>
                        </a:rPr>
                        <a:t>↑</a:t>
                      </a:r>
                      <a:r>
                        <a:rPr lang="en-US" sz="1600" b="0" i="1" baseline="0" dirty="0">
                          <a:solidFill>
                            <a:srgbClr val="0000FF"/>
                          </a:solidFill>
                          <a:latin typeface="Arial" panose="020B0604020202020204" pitchFamily="34" charset="0"/>
                          <a:cs typeface="Arial" panose="020B0604020202020204" pitchFamily="34" charset="0"/>
                        </a:rPr>
                        <a:t> </a:t>
                      </a:r>
                      <a:r>
                        <a:rPr lang="en-US" sz="1600" b="0" i="1" dirty="0">
                          <a:solidFill>
                            <a:srgbClr val="0000FF"/>
                          </a:solidFill>
                          <a:latin typeface="Arial" panose="020B0604020202020204" pitchFamily="34" charset="0"/>
                          <a:cs typeface="Arial" panose="020B0604020202020204" pitchFamily="34" charset="0"/>
                        </a:rPr>
                        <a:t>Cardiac contractility &amp;</a:t>
                      </a:r>
                      <a:r>
                        <a:rPr lang="en-US" sz="1600" b="0" i="1" baseline="0" dirty="0">
                          <a:solidFill>
                            <a:srgbClr val="0000FF"/>
                          </a:solidFill>
                          <a:latin typeface="Arial" panose="020B0604020202020204" pitchFamily="34" charset="0"/>
                          <a:cs typeface="Arial" panose="020B0604020202020204" pitchFamily="34" charset="0"/>
                        </a:rPr>
                        <a:t> HR</a:t>
                      </a:r>
                    </a:p>
                    <a:p>
                      <a:pPr marL="285750" indent="-285750">
                        <a:buFontTx/>
                        <a:buChar char="-"/>
                      </a:pPr>
                      <a:r>
                        <a:rPr lang="en-US" sz="1600" b="0" baseline="0" dirty="0">
                          <a:solidFill>
                            <a:schemeClr val="tx1"/>
                          </a:solidFill>
                          <a:latin typeface="Arial" panose="020B0604020202020204" pitchFamily="34" charset="0"/>
                          <a:cs typeface="Arial" panose="020B0604020202020204" pitchFamily="34" charset="0"/>
                        </a:rPr>
                        <a:t>↑ renin release by JG cells of the kidney</a:t>
                      </a: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310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β</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a:t>
                      </a: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(two legs, two hands, two lungs)</a:t>
                      </a:r>
                    </a:p>
                    <a:p>
                      <a:endParaRPr lang="en-US" sz="16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a:solidFill>
                            <a:schemeClr val="tx1"/>
                          </a:solidFill>
                          <a:latin typeface="Arial" panose="020B0604020202020204" pitchFamily="34" charset="0"/>
                          <a:cs typeface="Arial" panose="020B0604020202020204" pitchFamily="34" charset="0"/>
                        </a:rPr>
                        <a:t>↑</a:t>
                      </a:r>
                      <a:r>
                        <a:rPr lang="en-US" sz="1600" b="0" dirty="0" err="1">
                          <a:solidFill>
                            <a:schemeClr val="tx1"/>
                          </a:solidFill>
                          <a:latin typeface="Arial" panose="020B0604020202020204" pitchFamily="34" charset="0"/>
                          <a:cs typeface="Arial" panose="020B0604020202020204" pitchFamily="34" charset="0"/>
                        </a:rPr>
                        <a:t>cAMP</a:t>
                      </a:r>
                      <a:endParaRPr lang="en-US" sz="1600" b="0" dirty="0">
                        <a:solidFill>
                          <a:schemeClr val="tx1"/>
                        </a:solidFill>
                        <a:latin typeface="Arial" panose="020B0604020202020204" pitchFamily="34" charset="0"/>
                        <a:cs typeface="Arial" panose="020B0604020202020204" pitchFamily="34" charset="0"/>
                      </a:endParaRPr>
                    </a:p>
                    <a:p>
                      <a:r>
                        <a:rPr lang="en-US" sz="1600" b="0" dirty="0">
                          <a:solidFill>
                            <a:schemeClr val="tx1"/>
                          </a:solidFill>
                          <a:latin typeface="Arial" panose="020B0604020202020204" pitchFamily="34" charset="0"/>
                          <a:cs typeface="Arial" panose="020B0604020202020204" pitchFamily="34" charset="0"/>
                        </a:rPr>
                        <a:t>Produce relaxation (dilation)</a:t>
                      </a:r>
                    </a:p>
                    <a:p>
                      <a:r>
                        <a:rPr lang="en-US" sz="1600" b="0" dirty="0">
                          <a:solidFill>
                            <a:schemeClr val="tx1"/>
                          </a:solidFill>
                          <a:latin typeface="Arial" panose="020B0604020202020204" pitchFamily="34" charset="0"/>
                          <a:cs typeface="Arial" panose="020B0604020202020204" pitchFamily="34" charset="0"/>
                        </a:rPr>
                        <a:t>More sensitive to E than to 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Tx/>
                        <a:buChar char="-"/>
                      </a:pPr>
                      <a:r>
                        <a:rPr lang="en-US" sz="1600" b="0" dirty="0">
                          <a:solidFill>
                            <a:schemeClr val="tx1"/>
                          </a:solidFill>
                          <a:latin typeface="Arial" panose="020B0604020202020204" pitchFamily="34" charset="0"/>
                          <a:cs typeface="Arial" panose="020B0604020202020204" pitchFamily="34" charset="0"/>
                        </a:rPr>
                        <a:t>Location: vascular smooth muscle of skeletal</a:t>
                      </a:r>
                      <a:r>
                        <a:rPr lang="en-US" sz="1600" b="0" baseline="0" dirty="0">
                          <a:solidFill>
                            <a:schemeClr val="tx1"/>
                          </a:solidFill>
                          <a:latin typeface="Arial" panose="020B0604020202020204" pitchFamily="34" charset="0"/>
                          <a:cs typeface="Arial" panose="020B0604020202020204" pitchFamily="34" charset="0"/>
                        </a:rPr>
                        <a:t> muscle, bronchial smooth muscle, walls of GI and bladder</a:t>
                      </a:r>
                    </a:p>
                    <a:p>
                      <a:pPr marL="285750" indent="-285750">
                        <a:buFontTx/>
                        <a:buChar char="-"/>
                      </a:pPr>
                      <a:r>
                        <a:rPr lang="en-US" sz="1600" b="0" i="1" dirty="0">
                          <a:solidFill>
                            <a:srgbClr val="0000FF"/>
                          </a:solidFill>
                          <a:latin typeface="Arial" panose="020B0604020202020204" pitchFamily="34" charset="0"/>
                          <a:cs typeface="Arial" panose="020B0604020202020204" pitchFamily="34" charset="0"/>
                        </a:rPr>
                        <a:t>Peripheral</a:t>
                      </a:r>
                      <a:r>
                        <a:rPr lang="en-US" sz="1600" b="0" i="1" baseline="0" dirty="0">
                          <a:solidFill>
                            <a:srgbClr val="0000FF"/>
                          </a:solidFill>
                          <a:latin typeface="Arial" panose="020B0604020202020204" pitchFamily="34" charset="0"/>
                          <a:cs typeface="Arial" panose="020B0604020202020204" pitchFamily="34" charset="0"/>
                        </a:rPr>
                        <a:t> vasodilation</a:t>
                      </a:r>
                    </a:p>
                    <a:p>
                      <a:pPr marL="285750" indent="-285750">
                        <a:buFontTx/>
                        <a:buChar char="-"/>
                      </a:pPr>
                      <a:r>
                        <a:rPr lang="en-US" sz="1600" b="0" baseline="0" dirty="0">
                          <a:solidFill>
                            <a:schemeClr val="tx1"/>
                          </a:solidFill>
                          <a:latin typeface="Arial" panose="020B0604020202020204" pitchFamily="34" charset="0"/>
                          <a:cs typeface="Arial" panose="020B0604020202020204" pitchFamily="34" charset="0"/>
                        </a:rPr>
                        <a:t>Bronchodilation</a:t>
                      </a:r>
                    </a:p>
                    <a:p>
                      <a:pPr marL="285750" indent="-285750">
                        <a:buFontTx/>
                        <a:buChar char="-"/>
                      </a:pPr>
                      <a:r>
                        <a:rPr lang="en-US" sz="1600" b="0" baseline="0" dirty="0">
                          <a:solidFill>
                            <a:schemeClr val="tx1"/>
                          </a:solidFill>
                          <a:latin typeface="Arial" panose="020B0604020202020204" pitchFamily="34" charset="0"/>
                          <a:cs typeface="Arial" panose="020B0604020202020204" pitchFamily="34" charset="0"/>
                        </a:rPr>
                        <a:t>↑Glucagon release by alpha cells</a:t>
                      </a: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pic>
        <p:nvPicPr>
          <p:cNvPr id="10" name="Picture 9"/>
          <p:cNvPicPr>
            <a:picLocks noChangeAspect="1"/>
          </p:cNvPicPr>
          <p:nvPr/>
        </p:nvPicPr>
        <p:blipFill>
          <a:blip r:embed="rId3"/>
          <a:stretch>
            <a:fillRect/>
          </a:stretch>
        </p:blipFill>
        <p:spPr>
          <a:xfrm>
            <a:off x="152400" y="4114800"/>
            <a:ext cx="677047" cy="704129"/>
          </a:xfrm>
          <a:prstGeom prst="rect">
            <a:avLst/>
          </a:prstGeom>
        </p:spPr>
      </p:pic>
      <p:pic>
        <p:nvPicPr>
          <p:cNvPr id="11" name="Picture 10"/>
          <p:cNvPicPr>
            <a:picLocks noChangeAspect="1"/>
          </p:cNvPicPr>
          <p:nvPr/>
        </p:nvPicPr>
        <p:blipFill>
          <a:blip r:embed="rId3"/>
          <a:stretch>
            <a:fillRect/>
          </a:stretch>
        </p:blipFill>
        <p:spPr>
          <a:xfrm>
            <a:off x="152400" y="2057400"/>
            <a:ext cx="677047" cy="704129"/>
          </a:xfrm>
          <a:prstGeom prst="rect">
            <a:avLst/>
          </a:prstGeom>
        </p:spPr>
      </p:pic>
      <p:pic>
        <p:nvPicPr>
          <p:cNvPr id="12" name="Picture 11"/>
          <p:cNvPicPr>
            <a:picLocks noChangeAspect="1"/>
          </p:cNvPicPr>
          <p:nvPr/>
        </p:nvPicPr>
        <p:blipFill>
          <a:blip r:embed="rId3"/>
          <a:stretch>
            <a:fillRect/>
          </a:stretch>
        </p:blipFill>
        <p:spPr>
          <a:xfrm>
            <a:off x="152399" y="5490194"/>
            <a:ext cx="677047" cy="704129"/>
          </a:xfrm>
          <a:prstGeom prst="rect">
            <a:avLst/>
          </a:prstGeom>
        </p:spPr>
      </p:pic>
    </p:spTree>
    <p:extLst>
      <p:ext uri="{BB962C8B-B14F-4D97-AF65-F5344CB8AC3E}">
        <p14:creationId xmlns:p14="http://schemas.microsoft.com/office/powerpoint/2010/main" val="2692841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2"/>
          <p:cNvSpPr txBox="1">
            <a:spLocks/>
          </p:cNvSpPr>
          <p:nvPr/>
        </p:nvSpPr>
        <p:spPr>
          <a:xfrm>
            <a:off x="0" y="8484"/>
            <a:ext cx="3718719" cy="5888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2114" rtl="0" eaLnBrk="1" fontAlgn="auto" latinLnBrk="0" hangingPunct="1">
              <a:lnSpc>
                <a:spcPct val="90000"/>
              </a:lnSpc>
              <a:spcBef>
                <a:spcPct val="0"/>
              </a:spcBef>
              <a:spcAft>
                <a:spcPts val="0"/>
              </a:spcAft>
              <a:buClrTx/>
              <a:buSzTx/>
              <a:buFontTx/>
              <a:buNone/>
              <a:tabLst/>
              <a:defRPr/>
            </a:pPr>
            <a:r>
              <a:rPr kumimoji="0" lang="en-US" sz="3192"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Beta blocker effect</a:t>
            </a: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5180" y="1543099"/>
            <a:ext cx="2620422" cy="350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e 8"/>
          <p:cNvSpPr/>
          <p:nvPr/>
        </p:nvSpPr>
        <p:spPr>
          <a:xfrm rot="1072068">
            <a:off x="8569637" y="3612693"/>
            <a:ext cx="398858" cy="405310"/>
          </a:xfrm>
          <a:prstGeom prst="pi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9"/>
          <p:cNvSpPr/>
          <p:nvPr/>
        </p:nvSpPr>
        <p:spPr>
          <a:xfrm>
            <a:off x="8743373" y="3966807"/>
            <a:ext cx="1338714" cy="337716"/>
          </a:xfrm>
          <a:prstGeom prst="rect">
            <a:avLst/>
          </a:prstGeom>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l-GR" sz="1596"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a:t>
            </a:r>
            <a:r>
              <a:rPr kumimoji="0" lang="en-US" sz="1596"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1-receptors</a:t>
            </a:r>
          </a:p>
        </p:txBody>
      </p:sp>
      <p:sp>
        <p:nvSpPr>
          <p:cNvPr id="11" name="Freeform 10"/>
          <p:cNvSpPr/>
          <p:nvPr/>
        </p:nvSpPr>
        <p:spPr>
          <a:xfrm>
            <a:off x="9169949" y="706974"/>
            <a:ext cx="912138" cy="2794143"/>
          </a:xfrm>
          <a:custGeom>
            <a:avLst/>
            <a:gdLst>
              <a:gd name="connsiteX0" fmla="*/ 914400 w 914400"/>
              <a:gd name="connsiteY0" fmla="*/ 0 h 2801073"/>
              <a:gd name="connsiteX1" fmla="*/ 902826 w 914400"/>
              <a:gd name="connsiteY1" fmla="*/ 659757 h 2801073"/>
              <a:gd name="connsiteX2" fmla="*/ 868102 w 914400"/>
              <a:gd name="connsiteY2" fmla="*/ 1041721 h 2801073"/>
              <a:gd name="connsiteX3" fmla="*/ 856527 w 914400"/>
              <a:gd name="connsiteY3" fmla="*/ 1192192 h 2801073"/>
              <a:gd name="connsiteX4" fmla="*/ 844952 w 914400"/>
              <a:gd name="connsiteY4" fmla="*/ 1435261 h 2801073"/>
              <a:gd name="connsiteX5" fmla="*/ 821803 w 914400"/>
              <a:gd name="connsiteY5" fmla="*/ 1504709 h 2801073"/>
              <a:gd name="connsiteX6" fmla="*/ 810228 w 914400"/>
              <a:gd name="connsiteY6" fmla="*/ 1574157 h 2801073"/>
              <a:gd name="connsiteX7" fmla="*/ 787079 w 914400"/>
              <a:gd name="connsiteY7" fmla="*/ 1608881 h 2801073"/>
              <a:gd name="connsiteX8" fmla="*/ 775504 w 914400"/>
              <a:gd name="connsiteY8" fmla="*/ 1643605 h 2801073"/>
              <a:gd name="connsiteX9" fmla="*/ 752355 w 914400"/>
              <a:gd name="connsiteY9" fmla="*/ 1678329 h 2801073"/>
              <a:gd name="connsiteX10" fmla="*/ 717631 w 914400"/>
              <a:gd name="connsiteY10" fmla="*/ 1747777 h 2801073"/>
              <a:gd name="connsiteX11" fmla="*/ 706056 w 914400"/>
              <a:gd name="connsiteY11" fmla="*/ 1794076 h 2801073"/>
              <a:gd name="connsiteX12" fmla="*/ 671332 w 914400"/>
              <a:gd name="connsiteY12" fmla="*/ 1898248 h 2801073"/>
              <a:gd name="connsiteX13" fmla="*/ 625033 w 914400"/>
              <a:gd name="connsiteY13" fmla="*/ 2037144 h 2801073"/>
              <a:gd name="connsiteX14" fmla="*/ 601884 w 914400"/>
              <a:gd name="connsiteY14" fmla="*/ 2106592 h 2801073"/>
              <a:gd name="connsiteX15" fmla="*/ 590309 w 914400"/>
              <a:gd name="connsiteY15" fmla="*/ 2141316 h 2801073"/>
              <a:gd name="connsiteX16" fmla="*/ 555585 w 914400"/>
              <a:gd name="connsiteY16" fmla="*/ 2268638 h 2801073"/>
              <a:gd name="connsiteX17" fmla="*/ 532436 w 914400"/>
              <a:gd name="connsiteY17" fmla="*/ 2303362 h 2801073"/>
              <a:gd name="connsiteX18" fmla="*/ 520861 w 914400"/>
              <a:gd name="connsiteY18" fmla="*/ 2338086 h 2801073"/>
              <a:gd name="connsiteX19" fmla="*/ 486137 w 914400"/>
              <a:gd name="connsiteY19" fmla="*/ 2372810 h 2801073"/>
              <a:gd name="connsiteX20" fmla="*/ 462988 w 914400"/>
              <a:gd name="connsiteY20" fmla="*/ 2407534 h 2801073"/>
              <a:gd name="connsiteX21" fmla="*/ 416689 w 914400"/>
              <a:gd name="connsiteY21" fmla="*/ 2453833 h 2801073"/>
              <a:gd name="connsiteX22" fmla="*/ 393539 w 914400"/>
              <a:gd name="connsiteY22" fmla="*/ 2476982 h 2801073"/>
              <a:gd name="connsiteX23" fmla="*/ 358815 w 914400"/>
              <a:gd name="connsiteY23" fmla="*/ 2500132 h 2801073"/>
              <a:gd name="connsiteX24" fmla="*/ 324091 w 914400"/>
              <a:gd name="connsiteY24" fmla="*/ 2534856 h 2801073"/>
              <a:gd name="connsiteX25" fmla="*/ 254643 w 914400"/>
              <a:gd name="connsiteY25" fmla="*/ 2581154 h 2801073"/>
              <a:gd name="connsiteX26" fmla="*/ 196770 w 914400"/>
              <a:gd name="connsiteY26" fmla="*/ 2627453 h 2801073"/>
              <a:gd name="connsiteX27" fmla="*/ 115747 w 914400"/>
              <a:gd name="connsiteY27" fmla="*/ 2685326 h 2801073"/>
              <a:gd name="connsiteX28" fmla="*/ 69448 w 914400"/>
              <a:gd name="connsiteY28" fmla="*/ 2731625 h 2801073"/>
              <a:gd name="connsiteX29" fmla="*/ 46299 w 914400"/>
              <a:gd name="connsiteY29" fmla="*/ 2754775 h 2801073"/>
              <a:gd name="connsiteX30" fmla="*/ 0 w 914400"/>
              <a:gd name="connsiteY30" fmla="*/ 2801073 h 280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4400" h="2801073">
                <a:moveTo>
                  <a:pt x="914400" y="0"/>
                </a:moveTo>
                <a:cubicBezTo>
                  <a:pt x="910542" y="219919"/>
                  <a:pt x="910676" y="439944"/>
                  <a:pt x="902826" y="659757"/>
                </a:cubicBezTo>
                <a:cubicBezTo>
                  <a:pt x="894344" y="897264"/>
                  <a:pt x="893163" y="891347"/>
                  <a:pt x="868102" y="1041721"/>
                </a:cubicBezTo>
                <a:cubicBezTo>
                  <a:pt x="864244" y="1091878"/>
                  <a:pt x="859481" y="1141974"/>
                  <a:pt x="856527" y="1192192"/>
                </a:cubicBezTo>
                <a:cubicBezTo>
                  <a:pt x="851764" y="1273167"/>
                  <a:pt x="853910" y="1354642"/>
                  <a:pt x="844952" y="1435261"/>
                </a:cubicBezTo>
                <a:cubicBezTo>
                  <a:pt x="842257" y="1459513"/>
                  <a:pt x="825815" y="1480640"/>
                  <a:pt x="821803" y="1504709"/>
                </a:cubicBezTo>
                <a:cubicBezTo>
                  <a:pt x="817945" y="1527858"/>
                  <a:pt x="817649" y="1551893"/>
                  <a:pt x="810228" y="1574157"/>
                </a:cubicBezTo>
                <a:cubicBezTo>
                  <a:pt x="805829" y="1587354"/>
                  <a:pt x="793300" y="1596439"/>
                  <a:pt x="787079" y="1608881"/>
                </a:cubicBezTo>
                <a:cubicBezTo>
                  <a:pt x="781623" y="1619794"/>
                  <a:pt x="780960" y="1632692"/>
                  <a:pt x="775504" y="1643605"/>
                </a:cubicBezTo>
                <a:cubicBezTo>
                  <a:pt x="769283" y="1656047"/>
                  <a:pt x="758576" y="1665887"/>
                  <a:pt x="752355" y="1678329"/>
                </a:cubicBezTo>
                <a:cubicBezTo>
                  <a:pt x="704434" y="1774171"/>
                  <a:pt x="783973" y="1648263"/>
                  <a:pt x="717631" y="1747777"/>
                </a:cubicBezTo>
                <a:cubicBezTo>
                  <a:pt x="713773" y="1763210"/>
                  <a:pt x="710627" y="1778839"/>
                  <a:pt x="706056" y="1794076"/>
                </a:cubicBezTo>
                <a:cubicBezTo>
                  <a:pt x="706046" y="1794111"/>
                  <a:pt x="677125" y="1880869"/>
                  <a:pt x="671332" y="1898248"/>
                </a:cubicBezTo>
                <a:lnTo>
                  <a:pt x="625033" y="2037144"/>
                </a:lnTo>
                <a:lnTo>
                  <a:pt x="601884" y="2106592"/>
                </a:lnTo>
                <a:cubicBezTo>
                  <a:pt x="598026" y="2118167"/>
                  <a:pt x="592702" y="2129352"/>
                  <a:pt x="590309" y="2141316"/>
                </a:cubicBezTo>
                <a:cubicBezTo>
                  <a:pt x="584097" y="2172375"/>
                  <a:pt x="572367" y="2243464"/>
                  <a:pt x="555585" y="2268638"/>
                </a:cubicBezTo>
                <a:cubicBezTo>
                  <a:pt x="547869" y="2280213"/>
                  <a:pt x="538657" y="2290920"/>
                  <a:pt x="532436" y="2303362"/>
                </a:cubicBezTo>
                <a:cubicBezTo>
                  <a:pt x="526980" y="2314275"/>
                  <a:pt x="527629" y="2327934"/>
                  <a:pt x="520861" y="2338086"/>
                </a:cubicBezTo>
                <a:cubicBezTo>
                  <a:pt x="511781" y="2351706"/>
                  <a:pt x="496616" y="2360235"/>
                  <a:pt x="486137" y="2372810"/>
                </a:cubicBezTo>
                <a:cubicBezTo>
                  <a:pt x="477231" y="2383497"/>
                  <a:pt x="472041" y="2396972"/>
                  <a:pt x="462988" y="2407534"/>
                </a:cubicBezTo>
                <a:cubicBezTo>
                  <a:pt x="448784" y="2424105"/>
                  <a:pt x="432122" y="2438400"/>
                  <a:pt x="416689" y="2453833"/>
                </a:cubicBezTo>
                <a:cubicBezTo>
                  <a:pt x="408972" y="2461549"/>
                  <a:pt x="402619" y="2470929"/>
                  <a:pt x="393539" y="2476982"/>
                </a:cubicBezTo>
                <a:cubicBezTo>
                  <a:pt x="381964" y="2484699"/>
                  <a:pt x="369502" y="2491226"/>
                  <a:pt x="358815" y="2500132"/>
                </a:cubicBezTo>
                <a:cubicBezTo>
                  <a:pt x="346240" y="2510611"/>
                  <a:pt x="337012" y="2524806"/>
                  <a:pt x="324091" y="2534856"/>
                </a:cubicBezTo>
                <a:cubicBezTo>
                  <a:pt x="302130" y="2551937"/>
                  <a:pt x="274316" y="2561481"/>
                  <a:pt x="254643" y="2581154"/>
                </a:cubicBezTo>
                <a:cubicBezTo>
                  <a:pt x="175854" y="2659947"/>
                  <a:pt x="298962" y="2539860"/>
                  <a:pt x="196770" y="2627453"/>
                </a:cubicBezTo>
                <a:cubicBezTo>
                  <a:pt x="126864" y="2687372"/>
                  <a:pt x="179551" y="2664059"/>
                  <a:pt x="115747" y="2685326"/>
                </a:cubicBezTo>
                <a:lnTo>
                  <a:pt x="69448" y="2731625"/>
                </a:lnTo>
                <a:cubicBezTo>
                  <a:pt x="61732" y="2739342"/>
                  <a:pt x="52352" y="2745695"/>
                  <a:pt x="46299" y="2754775"/>
                </a:cubicBezTo>
                <a:cubicBezTo>
                  <a:pt x="18364" y="2796677"/>
                  <a:pt x="35593" y="2783278"/>
                  <a:pt x="0" y="2801073"/>
                </a:cubicBezTo>
              </a:path>
            </a:pathLst>
          </a:custGeom>
          <a:noFill/>
          <a:ln w="635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1"/>
          <p:cNvSpPr/>
          <p:nvPr/>
        </p:nvSpPr>
        <p:spPr>
          <a:xfrm>
            <a:off x="8837038" y="3510738"/>
            <a:ext cx="265558" cy="127007"/>
          </a:xfrm>
          <a:custGeom>
            <a:avLst/>
            <a:gdLst>
              <a:gd name="connsiteX0" fmla="*/ 266217 w 266217"/>
              <a:gd name="connsiteY0" fmla="*/ 0 h 127322"/>
              <a:gd name="connsiteX1" fmla="*/ 162045 w 266217"/>
              <a:gd name="connsiteY1" fmla="*/ 23149 h 127322"/>
              <a:gd name="connsiteX2" fmla="*/ 138896 w 266217"/>
              <a:gd name="connsiteY2" fmla="*/ 46299 h 127322"/>
              <a:gd name="connsiteX3" fmla="*/ 104172 w 266217"/>
              <a:gd name="connsiteY3" fmla="*/ 57873 h 127322"/>
              <a:gd name="connsiteX4" fmla="*/ 46298 w 266217"/>
              <a:gd name="connsiteY4" fmla="*/ 92597 h 127322"/>
              <a:gd name="connsiteX5" fmla="*/ 23149 w 266217"/>
              <a:gd name="connsiteY5" fmla="*/ 115747 h 127322"/>
              <a:gd name="connsiteX6" fmla="*/ 0 w 266217"/>
              <a:gd name="connsiteY6" fmla="*/ 127322 h 12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217" h="127322">
                <a:moveTo>
                  <a:pt x="266217" y="0"/>
                </a:moveTo>
                <a:cubicBezTo>
                  <a:pt x="260135" y="1217"/>
                  <a:pt x="172938" y="17703"/>
                  <a:pt x="162045" y="23149"/>
                </a:cubicBezTo>
                <a:cubicBezTo>
                  <a:pt x="152284" y="28029"/>
                  <a:pt x="148254" y="40684"/>
                  <a:pt x="138896" y="46299"/>
                </a:cubicBezTo>
                <a:cubicBezTo>
                  <a:pt x="128434" y="52576"/>
                  <a:pt x="115747" y="54015"/>
                  <a:pt x="104172" y="57873"/>
                </a:cubicBezTo>
                <a:cubicBezTo>
                  <a:pt x="45518" y="116530"/>
                  <a:pt x="121426" y="47520"/>
                  <a:pt x="46298" y="92597"/>
                </a:cubicBezTo>
                <a:cubicBezTo>
                  <a:pt x="36940" y="98212"/>
                  <a:pt x="31879" y="109199"/>
                  <a:pt x="23149" y="115747"/>
                </a:cubicBezTo>
                <a:cubicBezTo>
                  <a:pt x="16247" y="120923"/>
                  <a:pt x="7716" y="123464"/>
                  <a:pt x="0" y="127322"/>
                </a:cubicBezTo>
              </a:path>
            </a:pathLst>
          </a:cu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12"/>
          <p:cNvSpPr/>
          <p:nvPr/>
        </p:nvSpPr>
        <p:spPr>
          <a:xfrm>
            <a:off x="8906314" y="3591561"/>
            <a:ext cx="196282" cy="207845"/>
          </a:xfrm>
          <a:custGeom>
            <a:avLst/>
            <a:gdLst>
              <a:gd name="connsiteX0" fmla="*/ 196769 w 196769"/>
              <a:gd name="connsiteY0" fmla="*/ 0 h 208360"/>
              <a:gd name="connsiteX1" fmla="*/ 0 w 196769"/>
              <a:gd name="connsiteY1" fmla="*/ 208344 h 208360"/>
            </a:gdLst>
            <a:ahLst/>
            <a:cxnLst>
              <a:cxn ang="0">
                <a:pos x="connsiteX0" y="connsiteY0"/>
              </a:cxn>
              <a:cxn ang="0">
                <a:pos x="connsiteX1" y="connsiteY1"/>
              </a:cxn>
            </a:cxnLst>
            <a:rect l="l" t="t" r="r" b="b"/>
            <a:pathLst>
              <a:path w="196769" h="208360">
                <a:moveTo>
                  <a:pt x="196769" y="0"/>
                </a:moveTo>
                <a:cubicBezTo>
                  <a:pt x="18209" y="214272"/>
                  <a:pt x="113550" y="208344"/>
                  <a:pt x="0" y="208344"/>
                </a:cubicBezTo>
              </a:path>
            </a:pathLst>
          </a:cu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3"/>
          <p:cNvSpPr/>
          <p:nvPr/>
        </p:nvSpPr>
        <p:spPr>
          <a:xfrm>
            <a:off x="9079504" y="3580015"/>
            <a:ext cx="87688" cy="277356"/>
          </a:xfrm>
          <a:custGeom>
            <a:avLst/>
            <a:gdLst>
              <a:gd name="connsiteX0" fmla="*/ 81023 w 87905"/>
              <a:gd name="connsiteY0" fmla="*/ 0 h 278044"/>
              <a:gd name="connsiteX1" fmla="*/ 0 w 87905"/>
              <a:gd name="connsiteY1" fmla="*/ 277792 h 278044"/>
            </a:gdLst>
            <a:ahLst/>
            <a:cxnLst>
              <a:cxn ang="0">
                <a:pos x="connsiteX0" y="connsiteY0"/>
              </a:cxn>
              <a:cxn ang="0">
                <a:pos x="connsiteX1" y="connsiteY1"/>
              </a:cxn>
            </a:cxnLst>
            <a:rect l="l" t="t" r="r" b="b"/>
            <a:pathLst>
              <a:path w="87905" h="278044">
                <a:moveTo>
                  <a:pt x="81023" y="0"/>
                </a:moveTo>
                <a:cubicBezTo>
                  <a:pt x="56271" y="297016"/>
                  <a:pt x="150791" y="277792"/>
                  <a:pt x="0" y="277792"/>
                </a:cubicBezTo>
              </a:path>
            </a:pathLst>
          </a:cu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9210360" y="3587682"/>
            <a:ext cx="1546588" cy="337716"/>
          </a:xfrm>
          <a:prstGeom prst="rect">
            <a:avLst/>
          </a:prstGeom>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norepinephrine</a:t>
            </a:r>
          </a:p>
        </p:txBody>
      </p:sp>
      <p:sp>
        <p:nvSpPr>
          <p:cNvPr id="16" name="Rectangle 15"/>
          <p:cNvSpPr/>
          <p:nvPr/>
        </p:nvSpPr>
        <p:spPr>
          <a:xfrm>
            <a:off x="10138227" y="1543100"/>
            <a:ext cx="1360555" cy="583328"/>
          </a:xfrm>
          <a:prstGeom prst="rect">
            <a:avLst/>
          </a:prstGeom>
        </p:spPr>
        <p:txBody>
          <a:bodyPr wrap="squar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Sympathetic nerve</a:t>
            </a:r>
          </a:p>
        </p:txBody>
      </p:sp>
      <p:sp>
        <p:nvSpPr>
          <p:cNvPr id="17" name="Pie 16"/>
          <p:cNvSpPr/>
          <p:nvPr/>
        </p:nvSpPr>
        <p:spPr>
          <a:xfrm rot="12561819">
            <a:off x="6589959" y="4127055"/>
            <a:ext cx="449745" cy="432812"/>
          </a:xfrm>
          <a:prstGeom prst="pi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p:cNvSpPr/>
          <p:nvPr/>
        </p:nvSpPr>
        <p:spPr>
          <a:xfrm>
            <a:off x="5112472" y="4227704"/>
            <a:ext cx="1298738" cy="337716"/>
          </a:xfrm>
          <a:prstGeom prst="rect">
            <a:avLst/>
          </a:prstGeom>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l-GR" sz="1596"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β</a:t>
            </a:r>
            <a:r>
              <a:rPr kumimoji="0" lang="en-US" sz="1596" b="0" i="1"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1596"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-receptors</a:t>
            </a:r>
            <a:endParaRPr kumimoji="0" lang="en-US" sz="1596"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18"/>
          <p:cNvSpPr/>
          <p:nvPr/>
        </p:nvSpPr>
        <p:spPr>
          <a:xfrm>
            <a:off x="5488683" y="2298403"/>
            <a:ext cx="1085329" cy="2112927"/>
          </a:xfrm>
          <a:custGeom>
            <a:avLst/>
            <a:gdLst>
              <a:gd name="connsiteX0" fmla="*/ 0 w 1088021"/>
              <a:gd name="connsiteY0" fmla="*/ 0 h 2118167"/>
              <a:gd name="connsiteX1" fmla="*/ 127322 w 1088021"/>
              <a:gd name="connsiteY1" fmla="*/ 567160 h 2118167"/>
              <a:gd name="connsiteX2" fmla="*/ 150471 w 1088021"/>
              <a:gd name="connsiteY2" fmla="*/ 613458 h 2118167"/>
              <a:gd name="connsiteX3" fmla="*/ 173621 w 1088021"/>
              <a:gd name="connsiteY3" fmla="*/ 682907 h 2118167"/>
              <a:gd name="connsiteX4" fmla="*/ 185195 w 1088021"/>
              <a:gd name="connsiteY4" fmla="*/ 717631 h 2118167"/>
              <a:gd name="connsiteX5" fmla="*/ 196770 w 1088021"/>
              <a:gd name="connsiteY5" fmla="*/ 763929 h 2118167"/>
              <a:gd name="connsiteX6" fmla="*/ 219919 w 1088021"/>
              <a:gd name="connsiteY6" fmla="*/ 833377 h 2118167"/>
              <a:gd name="connsiteX7" fmla="*/ 231494 w 1088021"/>
              <a:gd name="connsiteY7" fmla="*/ 868101 h 2118167"/>
              <a:gd name="connsiteX8" fmla="*/ 254644 w 1088021"/>
              <a:gd name="connsiteY8" fmla="*/ 891251 h 2118167"/>
              <a:gd name="connsiteX9" fmla="*/ 266218 w 1088021"/>
              <a:gd name="connsiteY9" fmla="*/ 949124 h 2118167"/>
              <a:gd name="connsiteX10" fmla="*/ 312517 w 1088021"/>
              <a:gd name="connsiteY10" fmla="*/ 1030147 h 2118167"/>
              <a:gd name="connsiteX11" fmla="*/ 347241 w 1088021"/>
              <a:gd name="connsiteY11" fmla="*/ 1111170 h 2118167"/>
              <a:gd name="connsiteX12" fmla="*/ 358816 w 1088021"/>
              <a:gd name="connsiteY12" fmla="*/ 1145894 h 2118167"/>
              <a:gd name="connsiteX13" fmla="*/ 381965 w 1088021"/>
              <a:gd name="connsiteY13" fmla="*/ 1180618 h 2118167"/>
              <a:gd name="connsiteX14" fmla="*/ 405114 w 1088021"/>
              <a:gd name="connsiteY14" fmla="*/ 1250066 h 2118167"/>
              <a:gd name="connsiteX15" fmla="*/ 428264 w 1088021"/>
              <a:gd name="connsiteY15" fmla="*/ 1284790 h 2118167"/>
              <a:gd name="connsiteX16" fmla="*/ 474563 w 1088021"/>
              <a:gd name="connsiteY16" fmla="*/ 1377388 h 2118167"/>
              <a:gd name="connsiteX17" fmla="*/ 497712 w 1088021"/>
              <a:gd name="connsiteY17" fmla="*/ 1412112 h 2118167"/>
              <a:gd name="connsiteX18" fmla="*/ 520861 w 1088021"/>
              <a:gd name="connsiteY18" fmla="*/ 1458410 h 2118167"/>
              <a:gd name="connsiteX19" fmla="*/ 532436 w 1088021"/>
              <a:gd name="connsiteY19" fmla="*/ 1504709 h 2118167"/>
              <a:gd name="connsiteX20" fmla="*/ 567160 w 1088021"/>
              <a:gd name="connsiteY20" fmla="*/ 1551008 h 2118167"/>
              <a:gd name="connsiteX21" fmla="*/ 613459 w 1088021"/>
              <a:gd name="connsiteY21" fmla="*/ 1632031 h 2118167"/>
              <a:gd name="connsiteX22" fmla="*/ 636608 w 1088021"/>
              <a:gd name="connsiteY22" fmla="*/ 1666755 h 2118167"/>
              <a:gd name="connsiteX23" fmla="*/ 671332 w 1088021"/>
              <a:gd name="connsiteY23" fmla="*/ 1701479 h 2118167"/>
              <a:gd name="connsiteX24" fmla="*/ 717631 w 1088021"/>
              <a:gd name="connsiteY24" fmla="*/ 1770927 h 2118167"/>
              <a:gd name="connsiteX25" fmla="*/ 740780 w 1088021"/>
              <a:gd name="connsiteY25" fmla="*/ 1805651 h 2118167"/>
              <a:gd name="connsiteX26" fmla="*/ 787079 w 1088021"/>
              <a:gd name="connsiteY26" fmla="*/ 1851950 h 2118167"/>
              <a:gd name="connsiteX27" fmla="*/ 810228 w 1088021"/>
              <a:gd name="connsiteY27" fmla="*/ 1886674 h 2118167"/>
              <a:gd name="connsiteX28" fmla="*/ 868102 w 1088021"/>
              <a:gd name="connsiteY28" fmla="*/ 1932972 h 2118167"/>
              <a:gd name="connsiteX29" fmla="*/ 891251 w 1088021"/>
              <a:gd name="connsiteY29" fmla="*/ 1967696 h 2118167"/>
              <a:gd name="connsiteX30" fmla="*/ 937550 w 1088021"/>
              <a:gd name="connsiteY30" fmla="*/ 2013995 h 2118167"/>
              <a:gd name="connsiteX31" fmla="*/ 1030147 w 1088021"/>
              <a:gd name="connsiteY31" fmla="*/ 2083443 h 2118167"/>
              <a:gd name="connsiteX32" fmla="*/ 1064871 w 1088021"/>
              <a:gd name="connsiteY32" fmla="*/ 2095018 h 2118167"/>
              <a:gd name="connsiteX33" fmla="*/ 1088021 w 1088021"/>
              <a:gd name="connsiteY33" fmla="*/ 2118167 h 211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8021" h="2118167">
                <a:moveTo>
                  <a:pt x="0" y="0"/>
                </a:moveTo>
                <a:cubicBezTo>
                  <a:pt x="42441" y="189053"/>
                  <a:pt x="81164" y="378980"/>
                  <a:pt x="127322" y="567160"/>
                </a:cubicBezTo>
                <a:cubicBezTo>
                  <a:pt x="131432" y="583918"/>
                  <a:pt x="144063" y="597438"/>
                  <a:pt x="150471" y="613458"/>
                </a:cubicBezTo>
                <a:cubicBezTo>
                  <a:pt x="159534" y="636115"/>
                  <a:pt x="165905" y="659757"/>
                  <a:pt x="173621" y="682907"/>
                </a:cubicBezTo>
                <a:cubicBezTo>
                  <a:pt x="177479" y="694482"/>
                  <a:pt x="182236" y="705795"/>
                  <a:pt x="185195" y="717631"/>
                </a:cubicBezTo>
                <a:cubicBezTo>
                  <a:pt x="189053" y="733064"/>
                  <a:pt x="192199" y="748692"/>
                  <a:pt x="196770" y="763929"/>
                </a:cubicBezTo>
                <a:cubicBezTo>
                  <a:pt x="203782" y="787301"/>
                  <a:pt x="212203" y="810228"/>
                  <a:pt x="219919" y="833377"/>
                </a:cubicBezTo>
                <a:cubicBezTo>
                  <a:pt x="223777" y="844952"/>
                  <a:pt x="222867" y="859474"/>
                  <a:pt x="231494" y="868101"/>
                </a:cubicBezTo>
                <a:lnTo>
                  <a:pt x="254644" y="891251"/>
                </a:lnTo>
                <a:cubicBezTo>
                  <a:pt x="258502" y="910542"/>
                  <a:pt x="259997" y="930461"/>
                  <a:pt x="266218" y="949124"/>
                </a:cubicBezTo>
                <a:cubicBezTo>
                  <a:pt x="276007" y="978492"/>
                  <a:pt x="295584" y="1004747"/>
                  <a:pt x="312517" y="1030147"/>
                </a:cubicBezTo>
                <a:cubicBezTo>
                  <a:pt x="336607" y="1126504"/>
                  <a:pt x="307275" y="1031237"/>
                  <a:pt x="347241" y="1111170"/>
                </a:cubicBezTo>
                <a:cubicBezTo>
                  <a:pt x="352697" y="1122083"/>
                  <a:pt x="353360" y="1134981"/>
                  <a:pt x="358816" y="1145894"/>
                </a:cubicBezTo>
                <a:cubicBezTo>
                  <a:pt x="365037" y="1158336"/>
                  <a:pt x="376315" y="1167906"/>
                  <a:pt x="381965" y="1180618"/>
                </a:cubicBezTo>
                <a:cubicBezTo>
                  <a:pt x="391875" y="1202916"/>
                  <a:pt x="391578" y="1229763"/>
                  <a:pt x="405114" y="1250066"/>
                </a:cubicBezTo>
                <a:cubicBezTo>
                  <a:pt x="412831" y="1261641"/>
                  <a:pt x="421603" y="1272577"/>
                  <a:pt x="428264" y="1284790"/>
                </a:cubicBezTo>
                <a:cubicBezTo>
                  <a:pt x="444789" y="1315085"/>
                  <a:pt x="455421" y="1348674"/>
                  <a:pt x="474563" y="1377388"/>
                </a:cubicBezTo>
                <a:cubicBezTo>
                  <a:pt x="482279" y="1388963"/>
                  <a:pt x="490810" y="1400034"/>
                  <a:pt x="497712" y="1412112"/>
                </a:cubicBezTo>
                <a:cubicBezTo>
                  <a:pt x="506272" y="1427093"/>
                  <a:pt x="514803" y="1442254"/>
                  <a:pt x="520861" y="1458410"/>
                </a:cubicBezTo>
                <a:cubicBezTo>
                  <a:pt x="526447" y="1473305"/>
                  <a:pt x="525322" y="1490480"/>
                  <a:pt x="532436" y="1504709"/>
                </a:cubicBezTo>
                <a:cubicBezTo>
                  <a:pt x="541063" y="1521964"/>
                  <a:pt x="555585" y="1535575"/>
                  <a:pt x="567160" y="1551008"/>
                </a:cubicBezTo>
                <a:cubicBezTo>
                  <a:pt x="585944" y="1607357"/>
                  <a:pt x="569662" y="1570715"/>
                  <a:pt x="613459" y="1632031"/>
                </a:cubicBezTo>
                <a:cubicBezTo>
                  <a:pt x="621545" y="1643351"/>
                  <a:pt x="627702" y="1656068"/>
                  <a:pt x="636608" y="1666755"/>
                </a:cubicBezTo>
                <a:cubicBezTo>
                  <a:pt x="647087" y="1679330"/>
                  <a:pt x="661282" y="1688558"/>
                  <a:pt x="671332" y="1701479"/>
                </a:cubicBezTo>
                <a:cubicBezTo>
                  <a:pt x="688413" y="1723440"/>
                  <a:pt x="702198" y="1747778"/>
                  <a:pt x="717631" y="1770927"/>
                </a:cubicBezTo>
                <a:cubicBezTo>
                  <a:pt x="725347" y="1782502"/>
                  <a:pt x="730943" y="1795814"/>
                  <a:pt x="740780" y="1805651"/>
                </a:cubicBezTo>
                <a:cubicBezTo>
                  <a:pt x="756213" y="1821084"/>
                  <a:pt x="774972" y="1833790"/>
                  <a:pt x="787079" y="1851950"/>
                </a:cubicBezTo>
                <a:cubicBezTo>
                  <a:pt x="794795" y="1863525"/>
                  <a:pt x="801538" y="1875811"/>
                  <a:pt x="810228" y="1886674"/>
                </a:cubicBezTo>
                <a:cubicBezTo>
                  <a:pt x="829076" y="1910234"/>
                  <a:pt x="842321" y="1915785"/>
                  <a:pt x="868102" y="1932972"/>
                </a:cubicBezTo>
                <a:cubicBezTo>
                  <a:pt x="875818" y="1944547"/>
                  <a:pt x="882198" y="1957134"/>
                  <a:pt x="891251" y="1967696"/>
                </a:cubicBezTo>
                <a:cubicBezTo>
                  <a:pt x="905455" y="1984267"/>
                  <a:pt x="922117" y="1998562"/>
                  <a:pt x="937550" y="2013995"/>
                </a:cubicBezTo>
                <a:cubicBezTo>
                  <a:pt x="964974" y="2041419"/>
                  <a:pt x="990876" y="2070352"/>
                  <a:pt x="1030147" y="2083443"/>
                </a:cubicBezTo>
                <a:lnTo>
                  <a:pt x="1064871" y="2095018"/>
                </a:lnTo>
                <a:lnTo>
                  <a:pt x="1088021" y="2118167"/>
                </a:lnTo>
              </a:path>
            </a:pathLst>
          </a:custGeom>
          <a:noFill/>
          <a:ln w="38100">
            <a:solidFill>
              <a:srgbClr val="00B05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p:nvSpPr>
        <p:spPr>
          <a:xfrm>
            <a:off x="4899260" y="1641505"/>
            <a:ext cx="1546589" cy="583328"/>
          </a:xfrm>
          <a:prstGeom prst="rect">
            <a:avLst/>
          </a:prstGeom>
        </p:spPr>
        <p:txBody>
          <a:bodyPr wrap="squar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Epinephrine (adrenal gland)</a:t>
            </a:r>
          </a:p>
        </p:txBody>
      </p:sp>
      <p:cxnSp>
        <p:nvCxnSpPr>
          <p:cNvPr id="21" name="Straight Arrow Connector 20"/>
          <p:cNvCxnSpPr/>
          <p:nvPr/>
        </p:nvCxnSpPr>
        <p:spPr>
          <a:xfrm flipH="1">
            <a:off x="6565296" y="4673905"/>
            <a:ext cx="219199" cy="1273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814834" y="4863503"/>
            <a:ext cx="146746" cy="2208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663534" y="4759292"/>
            <a:ext cx="215602" cy="2084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8133019" y="755726"/>
            <a:ext cx="1546589" cy="583328"/>
          </a:xfrm>
          <a:prstGeom prst="rect">
            <a:avLst/>
          </a:prstGeom>
        </p:spPr>
        <p:txBody>
          <a:bodyPr wrap="squar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596"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Epinephrine (adrenal gland)</a:t>
            </a:r>
          </a:p>
        </p:txBody>
      </p:sp>
      <p:cxnSp>
        <p:nvCxnSpPr>
          <p:cNvPr id="29" name="Straight Arrow Connector 28"/>
          <p:cNvCxnSpPr/>
          <p:nvPr/>
        </p:nvCxnSpPr>
        <p:spPr>
          <a:xfrm flipH="1">
            <a:off x="7771841" y="3923829"/>
            <a:ext cx="745236" cy="216128"/>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7812029" y="3903828"/>
            <a:ext cx="745236" cy="21612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3077" name="Picture 5"/>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backgroundMark x1="2778" y1="26190" x2="16667" y2="4762"/>
                        <a14:backgroundMark x1="68056" y1="6548" x2="84722" y2="40476"/>
                        <a14:backgroundMark x1="92361" y1="21429" x2="86111" y2="86905"/>
                        <a14:backgroundMark x1="4167" y1="87500" x2="32639" y2="92262"/>
                      </a14:backgroundRemoval>
                    </a14:imgEffect>
                  </a14:imgLayer>
                </a14:imgProps>
              </a:ext>
              <a:ext uri="{28A0092B-C50C-407E-A947-70E740481C1C}">
                <a14:useLocalDpi xmlns:a14="http://schemas.microsoft.com/office/drawing/2010/main" val="0"/>
              </a:ext>
            </a:extLst>
          </a:blip>
          <a:srcRect/>
          <a:stretch>
            <a:fillRect/>
          </a:stretch>
        </p:blipFill>
        <p:spPr bwMode="auto">
          <a:xfrm>
            <a:off x="1331109" y="3272173"/>
            <a:ext cx="1821108" cy="214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1912643" y="507413"/>
            <a:ext cx="1239574" cy="399120"/>
          </a:xfrm>
          <a:prstGeom prst="rect">
            <a:avLst/>
          </a:prstGeom>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l-GR" sz="1995"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β</a:t>
            </a:r>
            <a:r>
              <a:rPr kumimoji="0" lang="en-US" sz="1995"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-blocker</a:t>
            </a:r>
            <a:endParaRPr kumimoji="0" lang="en-US" sz="1995"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5"/>
          <p:cNvSpPr/>
          <p:nvPr/>
        </p:nvSpPr>
        <p:spPr>
          <a:xfrm>
            <a:off x="8927896" y="1360599"/>
            <a:ext cx="471436" cy="2100681"/>
          </a:xfrm>
          <a:custGeom>
            <a:avLst/>
            <a:gdLst>
              <a:gd name="connsiteX0" fmla="*/ 434109 w 472605"/>
              <a:gd name="connsiteY0" fmla="*/ 0 h 2105891"/>
              <a:gd name="connsiteX1" fmla="*/ 471055 w 472605"/>
              <a:gd name="connsiteY1" fmla="*/ 683491 h 2105891"/>
              <a:gd name="connsiteX2" fmla="*/ 387927 w 472605"/>
              <a:gd name="connsiteY2" fmla="*/ 1302328 h 2105891"/>
              <a:gd name="connsiteX3" fmla="*/ 0 w 472605"/>
              <a:gd name="connsiteY3" fmla="*/ 2105891 h 2105891"/>
            </a:gdLst>
            <a:ahLst/>
            <a:cxnLst>
              <a:cxn ang="0">
                <a:pos x="connsiteX0" y="connsiteY0"/>
              </a:cxn>
              <a:cxn ang="0">
                <a:pos x="connsiteX1" y="connsiteY1"/>
              </a:cxn>
              <a:cxn ang="0">
                <a:pos x="connsiteX2" y="connsiteY2"/>
              </a:cxn>
              <a:cxn ang="0">
                <a:pos x="connsiteX3" y="connsiteY3"/>
              </a:cxn>
            </a:cxnLst>
            <a:rect l="l" t="t" r="r" b="b"/>
            <a:pathLst>
              <a:path w="472605" h="2105891">
                <a:moveTo>
                  <a:pt x="434109" y="0"/>
                </a:moveTo>
                <a:cubicBezTo>
                  <a:pt x="456430" y="233218"/>
                  <a:pt x="478752" y="466436"/>
                  <a:pt x="471055" y="683491"/>
                </a:cubicBezTo>
                <a:cubicBezTo>
                  <a:pt x="463358" y="900546"/>
                  <a:pt x="466436" y="1065261"/>
                  <a:pt x="387927" y="1302328"/>
                </a:cubicBezTo>
                <a:cubicBezTo>
                  <a:pt x="309418" y="1539395"/>
                  <a:pt x="154709" y="1822643"/>
                  <a:pt x="0" y="2105891"/>
                </a:cubicBezTo>
              </a:path>
            </a:pathLst>
          </a:custGeom>
          <a:noFill/>
          <a:ln w="38100">
            <a:solidFill>
              <a:srgbClr val="00B050"/>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6"/>
          <p:cNvSpPr/>
          <p:nvPr/>
        </p:nvSpPr>
        <p:spPr>
          <a:xfrm>
            <a:off x="2432369" y="955204"/>
            <a:ext cx="3132594" cy="2616638"/>
          </a:xfrm>
          <a:custGeom>
            <a:avLst/>
            <a:gdLst>
              <a:gd name="connsiteX0" fmla="*/ 0 w 3140363"/>
              <a:gd name="connsiteY0" fmla="*/ 0 h 2623128"/>
              <a:gd name="connsiteX1" fmla="*/ 1173018 w 3140363"/>
              <a:gd name="connsiteY1" fmla="*/ 1819564 h 2623128"/>
              <a:gd name="connsiteX2" fmla="*/ 2004291 w 3140363"/>
              <a:gd name="connsiteY2" fmla="*/ 2484582 h 2623128"/>
              <a:gd name="connsiteX3" fmla="*/ 3140363 w 3140363"/>
              <a:gd name="connsiteY3" fmla="*/ 2623128 h 2623128"/>
            </a:gdLst>
            <a:ahLst/>
            <a:cxnLst>
              <a:cxn ang="0">
                <a:pos x="connsiteX0" y="connsiteY0"/>
              </a:cxn>
              <a:cxn ang="0">
                <a:pos x="connsiteX1" y="connsiteY1"/>
              </a:cxn>
              <a:cxn ang="0">
                <a:pos x="connsiteX2" y="connsiteY2"/>
              </a:cxn>
              <a:cxn ang="0">
                <a:pos x="connsiteX3" y="connsiteY3"/>
              </a:cxn>
            </a:cxnLst>
            <a:rect l="l" t="t" r="r" b="b"/>
            <a:pathLst>
              <a:path w="3140363" h="2623128">
                <a:moveTo>
                  <a:pt x="0" y="0"/>
                </a:moveTo>
                <a:cubicBezTo>
                  <a:pt x="419485" y="702733"/>
                  <a:pt x="838970" y="1405467"/>
                  <a:pt x="1173018" y="1819564"/>
                </a:cubicBezTo>
                <a:cubicBezTo>
                  <a:pt x="1507066" y="2233661"/>
                  <a:pt x="1676400" y="2350655"/>
                  <a:pt x="2004291" y="2484582"/>
                </a:cubicBezTo>
                <a:cubicBezTo>
                  <a:pt x="2332182" y="2618509"/>
                  <a:pt x="2736272" y="2620818"/>
                  <a:pt x="3140363" y="2623128"/>
                </a:cubicBezTo>
              </a:path>
            </a:pathLst>
          </a:custGeom>
          <a:noFill/>
          <a:ln w="25400">
            <a:solidFill>
              <a:srgbClr val="FF0000"/>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23"/>
          <p:cNvSpPr/>
          <p:nvPr/>
        </p:nvSpPr>
        <p:spPr>
          <a:xfrm>
            <a:off x="1713714" y="955204"/>
            <a:ext cx="794443" cy="2515290"/>
          </a:xfrm>
          <a:custGeom>
            <a:avLst/>
            <a:gdLst>
              <a:gd name="connsiteX0" fmla="*/ 757382 w 796413"/>
              <a:gd name="connsiteY0" fmla="*/ 0 h 2521528"/>
              <a:gd name="connsiteX1" fmla="*/ 794328 w 796413"/>
              <a:gd name="connsiteY1" fmla="*/ 609600 h 2521528"/>
              <a:gd name="connsiteX2" fmla="*/ 701964 w 796413"/>
              <a:gd name="connsiteY2" fmla="*/ 1283855 h 2521528"/>
              <a:gd name="connsiteX3" fmla="*/ 424873 w 796413"/>
              <a:gd name="connsiteY3" fmla="*/ 1921164 h 2521528"/>
              <a:gd name="connsiteX4" fmla="*/ 0 w 796413"/>
              <a:gd name="connsiteY4" fmla="*/ 2521528 h 2521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413" h="2521528">
                <a:moveTo>
                  <a:pt x="757382" y="0"/>
                </a:moveTo>
                <a:cubicBezTo>
                  <a:pt x="780473" y="197812"/>
                  <a:pt x="803564" y="395624"/>
                  <a:pt x="794328" y="609600"/>
                </a:cubicBezTo>
                <a:cubicBezTo>
                  <a:pt x="785092" y="823576"/>
                  <a:pt x="763540" y="1065261"/>
                  <a:pt x="701964" y="1283855"/>
                </a:cubicBezTo>
                <a:cubicBezTo>
                  <a:pt x="640388" y="1502449"/>
                  <a:pt x="541867" y="1714885"/>
                  <a:pt x="424873" y="1921164"/>
                </a:cubicBezTo>
                <a:cubicBezTo>
                  <a:pt x="307879" y="2127443"/>
                  <a:pt x="153939" y="2324485"/>
                  <a:pt x="0" y="2521528"/>
                </a:cubicBezTo>
              </a:path>
            </a:pathLst>
          </a:custGeom>
          <a:noFill/>
          <a:ln w="25400">
            <a:solidFill>
              <a:srgbClr val="FF0000"/>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p:nvSpPr>
        <p:spPr>
          <a:xfrm>
            <a:off x="452693" y="3103315"/>
            <a:ext cx="1298738" cy="337716"/>
          </a:xfrm>
          <a:prstGeom prst="rect">
            <a:avLst/>
          </a:prstGeom>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l-GR" sz="1596"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β</a:t>
            </a:r>
            <a:r>
              <a:rPr kumimoji="0" lang="en-US" sz="1596" b="0" i="1"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en-US" sz="1596"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-receptors</a:t>
            </a:r>
            <a:endParaRPr kumimoji="0" lang="en-US" sz="1596"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Rectangle 32"/>
          <p:cNvSpPr/>
          <p:nvPr/>
        </p:nvSpPr>
        <p:spPr>
          <a:xfrm>
            <a:off x="452693" y="6220031"/>
            <a:ext cx="2286943" cy="399120"/>
          </a:xfrm>
          <a:prstGeom prst="rect">
            <a:avLst/>
          </a:prstGeom>
        </p:spPr>
        <p:txBody>
          <a:bodyPr wrap="non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995"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Hypotensive effect</a:t>
            </a:r>
            <a:endParaRPr kumimoji="0" lang="en-US" sz="1995"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Rectangle 33"/>
          <p:cNvSpPr/>
          <p:nvPr/>
        </p:nvSpPr>
        <p:spPr>
          <a:xfrm>
            <a:off x="7771841" y="5533929"/>
            <a:ext cx="4360889" cy="1013150"/>
          </a:xfrm>
          <a:prstGeom prst="rect">
            <a:avLst/>
          </a:prstGeom>
        </p:spPr>
        <p:txBody>
          <a:bodyPr wrap="square">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1995"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Loss of vasodilation (</a:t>
            </a:r>
            <a:r>
              <a:rPr kumimoji="0" lang="el-GR" sz="1995"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β</a:t>
            </a:r>
            <a:r>
              <a:rPr kumimoji="0" lang="en-US" sz="1995"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and presence of vasoconstriction (</a:t>
            </a:r>
            <a:r>
              <a:rPr kumimoji="0" lang="el-GR" sz="1995"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a:t>
            </a:r>
            <a:r>
              <a:rPr kumimoji="0" lang="en-US" sz="1995"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↑TPR → hypertension</a:t>
            </a:r>
            <a:endParaRPr kumimoji="0" lang="en-US" sz="1995"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Rectangle 34"/>
          <p:cNvSpPr/>
          <p:nvPr/>
        </p:nvSpPr>
        <p:spPr>
          <a:xfrm>
            <a:off x="3544502" y="5632334"/>
            <a:ext cx="3752601" cy="1074553"/>
          </a:xfrm>
          <a:prstGeom prst="rect">
            <a:avLst/>
          </a:prstGeom>
          <a:ln w="0">
            <a:solidFill>
              <a:schemeClr val="tx1"/>
            </a:solidFill>
          </a:ln>
        </p:spPr>
        <p:txBody>
          <a:bodyPr wrap="square">
            <a:spAutoFit/>
          </a:bodyPr>
          <a:lstStyle/>
          <a:p>
            <a:pPr marL="285036" marR="0" lvl="0" indent="-285036" algn="l" defTabSz="912114" rtl="0" eaLnBrk="1" fontAlgn="auto" latinLnBrk="0" hangingPunct="1">
              <a:lnSpc>
                <a:spcPct val="100000"/>
              </a:lnSpc>
              <a:spcBef>
                <a:spcPts val="0"/>
              </a:spcBef>
              <a:spcAft>
                <a:spcPts val="0"/>
              </a:spcAft>
              <a:buClrTx/>
              <a:buSzTx/>
              <a:buFontTx/>
              <a:buChar char="-"/>
              <a:tabLst/>
              <a:defRPr/>
            </a:pPr>
            <a:r>
              <a:rPr kumimoji="0" lang="el-GR" sz="1596"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β</a:t>
            </a:r>
            <a:r>
              <a:rPr kumimoji="0" lang="en-US" sz="1596" b="0" i="1"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1596"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-receptors: activated by epinephrine</a:t>
            </a:r>
          </a:p>
          <a:p>
            <a:pPr marL="285036" marR="0" lvl="0" indent="-285036" algn="l" defTabSz="912114" rtl="0" eaLnBrk="1" fontAlgn="auto" latinLnBrk="0" hangingPunct="1">
              <a:lnSpc>
                <a:spcPct val="100000"/>
              </a:lnSpc>
              <a:spcBef>
                <a:spcPts val="0"/>
              </a:spcBef>
              <a:spcAft>
                <a:spcPts val="0"/>
              </a:spcAft>
              <a:buClrTx/>
              <a:buSzTx/>
              <a:buFontTx/>
              <a:buChar char="-"/>
              <a:tabLst/>
              <a:defRPr/>
            </a:pPr>
            <a:r>
              <a:rPr kumimoji="0" lang="el-GR" sz="1596"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a:t>
            </a:r>
            <a:r>
              <a:rPr kumimoji="0" lang="en-US" sz="1596" b="0" i="1"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en-US" sz="1596"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-receptors: require much higher amount of E, mostly under NE</a:t>
            </a:r>
            <a:endParaRPr kumimoji="0" lang="en-US" sz="1596"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3892F2F-F208-87D4-6FAD-AB9F8A2F0709}"/>
              </a:ext>
            </a:extLst>
          </p:cNvPr>
          <p:cNvSpPr txBox="1"/>
          <p:nvPr/>
        </p:nvSpPr>
        <p:spPr>
          <a:xfrm>
            <a:off x="12993" y="6581001"/>
            <a:ext cx="92525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hysiology</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83556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7"/>
          <p:cNvGrpSpPr>
            <a:grpSpLocks noChangeAspect="1"/>
          </p:cNvGrpSpPr>
          <p:nvPr/>
        </p:nvGrpSpPr>
        <p:grpSpPr bwMode="auto">
          <a:xfrm>
            <a:off x="640669" y="1009800"/>
            <a:ext cx="10724672" cy="5633400"/>
            <a:chOff x="563249" y="1233488"/>
            <a:chExt cx="7207564" cy="3978275"/>
          </a:xfrm>
        </p:grpSpPr>
        <p:pic>
          <p:nvPicPr>
            <p:cNvPr id="6" name="Picture 4" descr="sal25693_15_02"/>
            <p:cNvPicPr>
              <a:picLocks noChangeAspect="1" noChangeArrowheads="1"/>
            </p:cNvPicPr>
            <p:nvPr/>
          </p:nvPicPr>
          <p:blipFill>
            <a:blip r:embed="rId3">
              <a:extLst>
                <a:ext uri="{28A0092B-C50C-407E-A947-70E740481C1C}">
                  <a14:useLocalDpi xmlns:a14="http://schemas.microsoft.com/office/drawing/2010/main" val="0"/>
                </a:ext>
              </a:extLst>
            </a:blip>
            <a:srcRect l="478" t="1105" b="-2"/>
            <a:stretch>
              <a:fillRect/>
            </a:stretch>
          </p:blipFill>
          <p:spPr bwMode="auto">
            <a:xfrm>
              <a:off x="563249" y="1233488"/>
              <a:ext cx="7207564"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683315" y="1233488"/>
              <a:ext cx="821984" cy="8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798"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Somatic efferent innervation</a:t>
              </a:r>
            </a:p>
          </p:txBody>
        </p:sp>
        <p:sp>
          <p:nvSpPr>
            <p:cNvPr id="8" name="Rectangle 6"/>
            <p:cNvSpPr>
              <a:spLocks noChangeArrowheads="1"/>
            </p:cNvSpPr>
            <p:nvPr/>
          </p:nvSpPr>
          <p:spPr bwMode="auto">
            <a:xfrm>
              <a:off x="683315" y="3209068"/>
              <a:ext cx="907091" cy="8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798"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Autonomic efferent innervation</a:t>
              </a:r>
            </a:p>
          </p:txBody>
        </p:sp>
        <p:sp>
          <p:nvSpPr>
            <p:cNvPr id="9" name="Rectangle 7"/>
            <p:cNvSpPr>
              <a:spLocks noChangeArrowheads="1"/>
            </p:cNvSpPr>
            <p:nvPr/>
          </p:nvSpPr>
          <p:spPr bwMode="auto">
            <a:xfrm>
              <a:off x="4004495" y="3621615"/>
              <a:ext cx="115272" cy="8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798"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ACh</a:t>
              </a:r>
              <a:endParaRPr kumimoji="0" lang="en-US" altLang="en-US" sz="798"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 name="Line 8"/>
            <p:cNvSpPr>
              <a:spLocks noChangeShapeType="1"/>
            </p:cNvSpPr>
            <p:nvPr/>
          </p:nvSpPr>
          <p:spPr bwMode="auto">
            <a:xfrm>
              <a:off x="4116388" y="3770313"/>
              <a:ext cx="1587" cy="3794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1" name="Rectangle 9"/>
            <p:cNvSpPr>
              <a:spLocks noChangeArrowheads="1"/>
            </p:cNvSpPr>
            <p:nvPr/>
          </p:nvSpPr>
          <p:spPr bwMode="auto">
            <a:xfrm>
              <a:off x="5807422" y="1669278"/>
              <a:ext cx="115272" cy="8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798"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ACh</a:t>
              </a:r>
              <a:endParaRPr kumimoji="0" lang="en-US" altLang="en-US" sz="798"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2" name="Line 10"/>
            <p:cNvSpPr>
              <a:spLocks noChangeShapeType="1"/>
            </p:cNvSpPr>
            <p:nvPr/>
          </p:nvSpPr>
          <p:spPr bwMode="auto">
            <a:xfrm>
              <a:off x="5916613" y="1806575"/>
              <a:ext cx="1587" cy="3460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3" name="Rectangle 11"/>
            <p:cNvSpPr>
              <a:spLocks noChangeArrowheads="1"/>
            </p:cNvSpPr>
            <p:nvPr/>
          </p:nvSpPr>
          <p:spPr bwMode="auto">
            <a:xfrm>
              <a:off x="4767495" y="3701026"/>
              <a:ext cx="285486" cy="8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798"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ACh</a:t>
              </a:r>
              <a:r>
                <a:rPr kumimoji="0" lang="en-US" altLang="en-US" sz="798"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or NE</a:t>
              </a:r>
            </a:p>
          </p:txBody>
        </p:sp>
        <p:sp>
          <p:nvSpPr>
            <p:cNvPr id="14" name="Freeform 12"/>
            <p:cNvSpPr>
              <a:spLocks/>
            </p:cNvSpPr>
            <p:nvPr/>
          </p:nvSpPr>
          <p:spPr bwMode="auto">
            <a:xfrm>
              <a:off x="5322888" y="3759200"/>
              <a:ext cx="338137" cy="436563"/>
            </a:xfrm>
            <a:custGeom>
              <a:avLst/>
              <a:gdLst>
                <a:gd name="T0" fmla="*/ 0 w 253"/>
                <a:gd name="T1" fmla="*/ 0 h 326"/>
                <a:gd name="T2" fmla="*/ 2147483647 w 253"/>
                <a:gd name="T3" fmla="*/ 0 h 326"/>
                <a:gd name="T4" fmla="*/ 2147483647 w 253"/>
                <a:gd name="T5" fmla="*/ 2147483647 h 326"/>
                <a:gd name="T6" fmla="*/ 0 60000 65536"/>
                <a:gd name="T7" fmla="*/ 0 60000 65536"/>
                <a:gd name="T8" fmla="*/ 0 60000 65536"/>
                <a:gd name="T9" fmla="*/ 0 w 253"/>
                <a:gd name="T10" fmla="*/ 0 h 326"/>
                <a:gd name="T11" fmla="*/ 253 w 253"/>
                <a:gd name="T12" fmla="*/ 326 h 326"/>
              </a:gdLst>
              <a:ahLst/>
              <a:cxnLst>
                <a:cxn ang="T6">
                  <a:pos x="T0" y="T1"/>
                </a:cxn>
                <a:cxn ang="T7">
                  <a:pos x="T2" y="T3"/>
                </a:cxn>
                <a:cxn ang="T8">
                  <a:pos x="T4" y="T5"/>
                </a:cxn>
              </a:cxnLst>
              <a:rect l="T9" t="T10" r="T11" b="T12"/>
              <a:pathLst>
                <a:path w="253" h="326">
                  <a:moveTo>
                    <a:pt x="0" y="0"/>
                  </a:moveTo>
                  <a:lnTo>
                    <a:pt x="94" y="0"/>
                  </a:lnTo>
                  <a:lnTo>
                    <a:pt x="253" y="32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5" name="Line 13"/>
            <p:cNvSpPr>
              <a:spLocks noChangeShapeType="1"/>
            </p:cNvSpPr>
            <p:nvPr/>
          </p:nvSpPr>
          <p:spPr bwMode="auto">
            <a:xfrm>
              <a:off x="4129088" y="4759325"/>
              <a:ext cx="0" cy="1238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6" name="Line 14"/>
            <p:cNvSpPr>
              <a:spLocks noChangeShapeType="1"/>
            </p:cNvSpPr>
            <p:nvPr/>
          </p:nvSpPr>
          <p:spPr bwMode="auto">
            <a:xfrm flipV="1">
              <a:off x="4262438" y="2185988"/>
              <a:ext cx="1587" cy="1603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7" name="Line 15"/>
            <p:cNvSpPr>
              <a:spLocks noChangeShapeType="1"/>
            </p:cNvSpPr>
            <p:nvPr/>
          </p:nvSpPr>
          <p:spPr bwMode="auto">
            <a:xfrm flipV="1">
              <a:off x="3224213" y="4176713"/>
              <a:ext cx="0" cy="161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8" name="Line 16"/>
            <p:cNvSpPr>
              <a:spLocks noChangeShapeType="1"/>
            </p:cNvSpPr>
            <p:nvPr/>
          </p:nvSpPr>
          <p:spPr bwMode="auto">
            <a:xfrm flipV="1">
              <a:off x="5005388" y="4202113"/>
              <a:ext cx="1587" cy="1444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9" name="Line 17"/>
            <p:cNvSpPr>
              <a:spLocks noChangeShapeType="1"/>
            </p:cNvSpPr>
            <p:nvPr/>
          </p:nvSpPr>
          <p:spPr bwMode="auto">
            <a:xfrm>
              <a:off x="5573713" y="4016375"/>
              <a:ext cx="42862" cy="3365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0" name="Text Box 18"/>
            <p:cNvSpPr txBox="1">
              <a:spLocks noChangeArrowheads="1"/>
            </p:cNvSpPr>
            <p:nvPr/>
          </p:nvSpPr>
          <p:spPr bwMode="auto">
            <a:xfrm>
              <a:off x="4107947" y="1924941"/>
              <a:ext cx="389554" cy="17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798"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Myelinated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798"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fiber</a:t>
              </a:r>
            </a:p>
          </p:txBody>
        </p:sp>
        <p:sp>
          <p:nvSpPr>
            <p:cNvPr id="21" name="Text Box 19"/>
            <p:cNvSpPr txBox="1">
              <a:spLocks noChangeArrowheads="1"/>
            </p:cNvSpPr>
            <p:nvPr/>
          </p:nvSpPr>
          <p:spPr bwMode="auto">
            <a:xfrm>
              <a:off x="7080643" y="2182541"/>
              <a:ext cx="569464" cy="17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798"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Somatic effectors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798"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(skeletal muscles)</a:t>
              </a:r>
            </a:p>
          </p:txBody>
        </p:sp>
        <p:sp>
          <p:nvSpPr>
            <p:cNvPr id="22" name="Text Box 20"/>
            <p:cNvSpPr txBox="1">
              <a:spLocks noChangeArrowheads="1"/>
            </p:cNvSpPr>
            <p:nvPr/>
          </p:nvSpPr>
          <p:spPr bwMode="auto">
            <a:xfrm>
              <a:off x="2969869" y="3898584"/>
              <a:ext cx="597474" cy="17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798"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Myelinated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798"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preganglionic fiber</a:t>
              </a:r>
            </a:p>
          </p:txBody>
        </p:sp>
        <p:sp>
          <p:nvSpPr>
            <p:cNvPr id="23" name="Text Box 21"/>
            <p:cNvSpPr txBox="1">
              <a:spLocks noChangeArrowheads="1"/>
            </p:cNvSpPr>
            <p:nvPr/>
          </p:nvSpPr>
          <p:spPr bwMode="auto">
            <a:xfrm>
              <a:off x="4753950" y="3919889"/>
              <a:ext cx="625483" cy="17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798"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Unmyelinated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798"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postganglionic fiber</a:t>
              </a:r>
            </a:p>
          </p:txBody>
        </p:sp>
        <p:sp>
          <p:nvSpPr>
            <p:cNvPr id="24" name="Text Box 22"/>
            <p:cNvSpPr txBox="1">
              <a:spLocks noChangeArrowheads="1"/>
            </p:cNvSpPr>
            <p:nvPr/>
          </p:nvSpPr>
          <p:spPr bwMode="auto">
            <a:xfrm>
              <a:off x="3986598" y="4870879"/>
              <a:ext cx="376626" cy="17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798"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Autonomic</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798"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ganglion</a:t>
              </a:r>
            </a:p>
          </p:txBody>
        </p:sp>
        <p:sp>
          <p:nvSpPr>
            <p:cNvPr id="25" name="Text Box 23"/>
            <p:cNvSpPr txBox="1">
              <a:spLocks noChangeArrowheads="1"/>
            </p:cNvSpPr>
            <p:nvPr/>
          </p:nvSpPr>
          <p:spPr bwMode="auto">
            <a:xfrm>
              <a:off x="6965477" y="4032226"/>
              <a:ext cx="555458" cy="34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798"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Visceral effectors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798"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(cardiac muscle,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798"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smooth muscle,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798"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glands)</a:t>
              </a:r>
            </a:p>
          </p:txBody>
        </p:sp>
      </p:grpSp>
      <p:sp>
        <p:nvSpPr>
          <p:cNvPr id="2" name="TextBox 1"/>
          <p:cNvSpPr txBox="1"/>
          <p:nvPr/>
        </p:nvSpPr>
        <p:spPr>
          <a:xfrm>
            <a:off x="1906090" y="163669"/>
            <a:ext cx="8349658" cy="5221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93"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Difference between Somatic and Autonomic Innervation</a:t>
            </a:r>
          </a:p>
        </p:txBody>
      </p:sp>
      <p:sp>
        <p:nvSpPr>
          <p:cNvPr id="26" name="TextBox 25"/>
          <p:cNvSpPr txBox="1"/>
          <p:nvPr/>
        </p:nvSpPr>
        <p:spPr>
          <a:xfrm>
            <a:off x="442119" y="6553200"/>
            <a:ext cx="1808508"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Pharmacology and physiology</a:t>
            </a:r>
          </a:p>
        </p:txBody>
      </p:sp>
    </p:spTree>
    <p:extLst>
      <p:ext uri="{BB962C8B-B14F-4D97-AF65-F5344CB8AC3E}">
        <p14:creationId xmlns:p14="http://schemas.microsoft.com/office/powerpoint/2010/main" val="263247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493" y="1268103"/>
            <a:ext cx="10692852" cy="4934553"/>
          </a:xfrm>
          <a:prstGeom prst="rect">
            <a:avLst/>
          </a:prstGeom>
        </p:spPr>
      </p:pic>
      <p:sp>
        <p:nvSpPr>
          <p:cNvPr id="3" name="TextBox 2"/>
          <p:cNvSpPr txBox="1"/>
          <p:nvPr/>
        </p:nvSpPr>
        <p:spPr>
          <a:xfrm>
            <a:off x="1939465" y="239869"/>
            <a:ext cx="8282908" cy="5221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93"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Sympathetic, Parasympathetic, and Somatic Innervation</a:t>
            </a:r>
          </a:p>
        </p:txBody>
      </p:sp>
      <p:sp>
        <p:nvSpPr>
          <p:cNvPr id="4" name="TextBox 3"/>
          <p:cNvSpPr txBox="1"/>
          <p:nvPr/>
        </p:nvSpPr>
        <p:spPr>
          <a:xfrm>
            <a:off x="442119" y="6553200"/>
            <a:ext cx="1808508"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Pharmacology and physiology</a:t>
            </a:r>
          </a:p>
        </p:txBody>
      </p:sp>
    </p:spTree>
    <p:extLst>
      <p:ext uri="{BB962C8B-B14F-4D97-AF65-F5344CB8AC3E}">
        <p14:creationId xmlns:p14="http://schemas.microsoft.com/office/powerpoint/2010/main" val="2372524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0" y="8483"/>
            <a:ext cx="1565557" cy="33791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Parasympathetic</a:t>
            </a:r>
          </a:p>
        </p:txBody>
      </p:sp>
      <p:sp>
        <p:nvSpPr>
          <p:cNvPr id="5" name="TextBox 4"/>
          <p:cNvSpPr txBox="1"/>
          <p:nvPr/>
        </p:nvSpPr>
        <p:spPr>
          <a:xfrm>
            <a:off x="101669" y="2247745"/>
            <a:ext cx="2596084" cy="32850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6" b="0" i="0" u="none" strike="noStrike" kern="1200" cap="none" spc="0" normalizeH="0" baseline="0" noProof="0" dirty="0">
                <a:ln>
                  <a:noFill/>
                </a:ln>
                <a:solidFill>
                  <a:srgbClr val="0033CC"/>
                </a:solidFill>
                <a:effectLst/>
                <a:uLnTx/>
                <a:uFillTx/>
                <a:latin typeface="Calibri" panose="020F0502020204030204" pitchFamily="34" charset="0"/>
                <a:ea typeface="+mn-ea"/>
                <a:cs typeface="Calibri" panose="020F0502020204030204" pitchFamily="34" charset="0"/>
              </a:rPr>
              <a:t>Muscarinic effect signs (activation of parasympathetic 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Bronchoconstriction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bronchial secretion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Salivation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Lacrimation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Sweating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Nausea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Vomiting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Diarrhea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6"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Miosis</a:t>
            </a:r>
            <a:r>
              <a:rPr kumimoji="0" lang="en-US" sz="159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(muscarinic sign)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Slow heart rate (?)</a:t>
            </a:r>
          </a:p>
        </p:txBody>
      </p:sp>
      <p:sp>
        <p:nvSpPr>
          <p:cNvPr id="7" name="TextBox 6"/>
          <p:cNvSpPr txBox="1"/>
          <p:nvPr/>
        </p:nvSpPr>
        <p:spPr>
          <a:xfrm>
            <a:off x="10756816" y="8483"/>
            <a:ext cx="1216295" cy="33791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Sympathetic</a:t>
            </a:r>
          </a:p>
        </p:txBody>
      </p:sp>
      <p:sp>
        <p:nvSpPr>
          <p:cNvPr id="9" name="Rectangle 8"/>
          <p:cNvSpPr/>
          <p:nvPr/>
        </p:nvSpPr>
        <p:spPr>
          <a:xfrm>
            <a:off x="2731142" y="2354502"/>
            <a:ext cx="2675605" cy="181139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6"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SLUDGE: </a:t>
            </a:r>
            <a:r>
              <a:rPr kumimoji="0" lang="en-US" sz="159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effects indicative of massive discharge of the parasympathetic nervous system  (salivation, lacrimation, urinary incontinence, defecation, GI distress, emesis (vomiting)</a:t>
            </a:r>
          </a:p>
        </p:txBody>
      </p:sp>
      <p:pic>
        <p:nvPicPr>
          <p:cNvPr id="10" name="Picture 9"/>
          <p:cNvPicPr>
            <a:picLocks noChangeAspect="1"/>
          </p:cNvPicPr>
          <p:nvPr/>
        </p:nvPicPr>
        <p:blipFill>
          <a:blip r:embed="rId3"/>
          <a:stretch>
            <a:fillRect/>
          </a:stretch>
        </p:blipFill>
        <p:spPr>
          <a:xfrm>
            <a:off x="6154095" y="1206457"/>
            <a:ext cx="5807987" cy="1094959"/>
          </a:xfrm>
          <a:prstGeom prst="rect">
            <a:avLst/>
          </a:prstGeom>
        </p:spPr>
      </p:pic>
      <p:sp>
        <p:nvSpPr>
          <p:cNvPr id="2" name="Rectangle 1"/>
          <p:cNvSpPr/>
          <p:nvPr/>
        </p:nvSpPr>
        <p:spPr>
          <a:xfrm>
            <a:off x="9429648" y="2403276"/>
            <a:ext cx="2532433" cy="8289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CNS effect (anxiety, restlessness, confusion, headache)</a:t>
            </a:r>
          </a:p>
        </p:txBody>
      </p:sp>
      <p:sp>
        <p:nvSpPr>
          <p:cNvPr id="8" name="TextBox 7"/>
          <p:cNvSpPr txBox="1"/>
          <p:nvPr/>
        </p:nvSpPr>
        <p:spPr>
          <a:xfrm>
            <a:off x="6280732" y="2327689"/>
            <a:ext cx="3009029" cy="2302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6"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Nicotinic effect signs (activation both sympathetic and parasympathetic):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Activation both sympathetic and parasympathetic. Manifested by the signs which are originally get more sympathetic innervation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Cyanosis, elevated blood pressure (nicotinic sign)</a:t>
            </a:r>
          </a:p>
        </p:txBody>
      </p:sp>
      <p:pic>
        <p:nvPicPr>
          <p:cNvPr id="11" name="Picture 10"/>
          <p:cNvPicPr>
            <a:picLocks noChangeAspect="1"/>
          </p:cNvPicPr>
          <p:nvPr/>
        </p:nvPicPr>
        <p:blipFill>
          <a:blip r:embed="rId4"/>
          <a:stretch>
            <a:fillRect/>
          </a:stretch>
        </p:blipFill>
        <p:spPr>
          <a:xfrm>
            <a:off x="149876" y="1260128"/>
            <a:ext cx="4859333" cy="865923"/>
          </a:xfrm>
          <a:prstGeom prst="rect">
            <a:avLst/>
          </a:prstGeom>
        </p:spPr>
      </p:pic>
      <p:sp>
        <p:nvSpPr>
          <p:cNvPr id="12" name="Right Arrow 11"/>
          <p:cNvSpPr/>
          <p:nvPr/>
        </p:nvSpPr>
        <p:spPr>
          <a:xfrm>
            <a:off x="4521215" y="731847"/>
            <a:ext cx="975987" cy="483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96"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3" name="Right Arrow 12"/>
          <p:cNvSpPr/>
          <p:nvPr/>
        </p:nvSpPr>
        <p:spPr>
          <a:xfrm>
            <a:off x="8082100" y="748653"/>
            <a:ext cx="975987" cy="48343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96"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4" name="Right Arrow 13"/>
          <p:cNvSpPr/>
          <p:nvPr/>
        </p:nvSpPr>
        <p:spPr>
          <a:xfrm>
            <a:off x="3187241" y="698424"/>
            <a:ext cx="975987" cy="48343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96"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5" name="Rectangle 14"/>
          <p:cNvSpPr/>
          <p:nvPr/>
        </p:nvSpPr>
        <p:spPr>
          <a:xfrm>
            <a:off x="7967463" y="460544"/>
            <a:ext cx="910762" cy="3379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Nicotinic</a:t>
            </a:r>
          </a:p>
        </p:txBody>
      </p:sp>
      <p:sp>
        <p:nvSpPr>
          <p:cNvPr id="16" name="Rectangle 15"/>
          <p:cNvSpPr/>
          <p:nvPr/>
        </p:nvSpPr>
        <p:spPr>
          <a:xfrm>
            <a:off x="3159033" y="442336"/>
            <a:ext cx="910762" cy="3379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Nicotinic</a:t>
            </a:r>
          </a:p>
        </p:txBody>
      </p:sp>
      <p:sp>
        <p:nvSpPr>
          <p:cNvPr id="18" name="Rectangle 17"/>
          <p:cNvSpPr/>
          <p:nvPr/>
        </p:nvSpPr>
        <p:spPr>
          <a:xfrm>
            <a:off x="4437875" y="493462"/>
            <a:ext cx="1088696" cy="3379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Muscarinic</a:t>
            </a:r>
          </a:p>
        </p:txBody>
      </p:sp>
      <p:sp>
        <p:nvSpPr>
          <p:cNvPr id="19" name="Rectangle 18"/>
          <p:cNvSpPr/>
          <p:nvPr/>
        </p:nvSpPr>
        <p:spPr>
          <a:xfrm>
            <a:off x="8760904" y="5117156"/>
            <a:ext cx="3218768" cy="132023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6"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Nicotinic effect </a:t>
            </a:r>
            <a:r>
              <a:rPr kumimoji="0" lang="en-US" sz="159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can be achieved by inhibition of </a:t>
            </a:r>
            <a:r>
              <a:rPr kumimoji="0" lang="en-US" sz="1596"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acethycholinesterase</a:t>
            </a:r>
            <a:r>
              <a:rPr kumimoji="0" lang="en-US" sz="159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stimulation of all types of cholinergic neurons: sympathetic, parasympathetic, somatic</a:t>
            </a:r>
          </a:p>
        </p:txBody>
      </p:sp>
      <p:sp>
        <p:nvSpPr>
          <p:cNvPr id="20" name="Rectangle 19"/>
          <p:cNvSpPr/>
          <p:nvPr/>
        </p:nvSpPr>
        <p:spPr>
          <a:xfrm>
            <a:off x="3111959" y="1932997"/>
            <a:ext cx="559705" cy="3685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ACh</a:t>
            </a:r>
            <a:endParaRPr kumimoji="0" lang="en-US" sz="179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tangle 20"/>
          <p:cNvSpPr/>
          <p:nvPr/>
        </p:nvSpPr>
        <p:spPr>
          <a:xfrm>
            <a:off x="4304878" y="1935034"/>
            <a:ext cx="559705" cy="3685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ACh</a:t>
            </a:r>
            <a:endParaRPr kumimoji="0" lang="en-US" sz="179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tangle 21"/>
          <p:cNvSpPr/>
          <p:nvPr/>
        </p:nvSpPr>
        <p:spPr>
          <a:xfrm>
            <a:off x="8128964" y="1840392"/>
            <a:ext cx="559705" cy="3685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ACh</a:t>
            </a:r>
            <a:endParaRPr kumimoji="0" lang="en-US" sz="179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tangle 22"/>
          <p:cNvSpPr/>
          <p:nvPr/>
        </p:nvSpPr>
        <p:spPr>
          <a:xfrm>
            <a:off x="11279019" y="1879326"/>
            <a:ext cx="445956" cy="3685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a:t>
            </a:r>
            <a:endParaRPr kumimoji="0" lang="en-US" sz="179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Rectangle 23"/>
          <p:cNvSpPr/>
          <p:nvPr/>
        </p:nvSpPr>
        <p:spPr>
          <a:xfrm>
            <a:off x="3159033" y="149156"/>
            <a:ext cx="4661533" cy="3685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5" b="1" i="0" u="none" strike="noStrike" kern="1200" cap="none" spc="0" normalizeH="0" baseline="0" noProof="0" dirty="0">
                <a:ln>
                  <a:noFill/>
                </a:ln>
                <a:solidFill>
                  <a:srgbClr val="EC6700"/>
                </a:solidFill>
                <a:effectLst/>
                <a:uLnTx/>
                <a:uFillTx/>
                <a:latin typeface="Calibri" panose="020F0502020204030204" pitchFamily="34" charset="0"/>
                <a:ea typeface="+mn-ea"/>
                <a:cs typeface="Calibri" panose="020F0502020204030204" pitchFamily="34" charset="0"/>
              </a:rPr>
              <a:t>MUSCARINIC VERSUS NICOTINIC STIMULATION</a:t>
            </a:r>
            <a:endParaRPr kumimoji="0" lang="en-US" sz="1795" b="1" i="0" u="none" strike="noStrike" kern="1200" cap="none" spc="0" normalizeH="0" baseline="0" noProof="0" dirty="0">
              <a:ln>
                <a:noFill/>
              </a:ln>
              <a:solidFill>
                <a:srgbClr val="EC6700"/>
              </a:solidFill>
              <a:effectLst/>
              <a:uLnTx/>
              <a:uFillTx/>
              <a:latin typeface="Calibri" panose="020F0502020204030204"/>
              <a:ea typeface="+mn-ea"/>
              <a:cs typeface="+mn-cs"/>
            </a:endParaRPr>
          </a:p>
        </p:txBody>
      </p:sp>
      <p:sp>
        <p:nvSpPr>
          <p:cNvPr id="25" name="Rectangle 24"/>
          <p:cNvSpPr/>
          <p:nvPr/>
        </p:nvSpPr>
        <p:spPr>
          <a:xfrm>
            <a:off x="1747690" y="5532807"/>
            <a:ext cx="2366287" cy="13201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6"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Somatic nervous system effects: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Twitching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Fasciculation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Muscle weakness</a:t>
            </a:r>
          </a:p>
        </p:txBody>
      </p:sp>
      <p:pic>
        <p:nvPicPr>
          <p:cNvPr id="26" name="Picture 25"/>
          <p:cNvPicPr>
            <a:picLocks noChangeAspect="1"/>
          </p:cNvPicPr>
          <p:nvPr/>
        </p:nvPicPr>
        <p:blipFill>
          <a:blip r:embed="rId5"/>
          <a:stretch>
            <a:fillRect/>
          </a:stretch>
        </p:blipFill>
        <p:spPr>
          <a:xfrm>
            <a:off x="3636504" y="6073494"/>
            <a:ext cx="4529343" cy="756675"/>
          </a:xfrm>
          <a:prstGeom prst="rect">
            <a:avLst/>
          </a:prstGeom>
        </p:spPr>
      </p:pic>
      <p:sp>
        <p:nvSpPr>
          <p:cNvPr id="27" name="Rectangle 26"/>
          <p:cNvSpPr/>
          <p:nvPr/>
        </p:nvSpPr>
        <p:spPr>
          <a:xfrm>
            <a:off x="7335523" y="5887827"/>
            <a:ext cx="559705" cy="3685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ACh</a:t>
            </a:r>
            <a:endParaRPr kumimoji="0" lang="en-US" sz="179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ight Arrow 27"/>
          <p:cNvSpPr/>
          <p:nvPr/>
        </p:nvSpPr>
        <p:spPr>
          <a:xfrm>
            <a:off x="6359535" y="5759890"/>
            <a:ext cx="975987" cy="48343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96"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29" name="Rectangle 28"/>
          <p:cNvSpPr/>
          <p:nvPr/>
        </p:nvSpPr>
        <p:spPr>
          <a:xfrm>
            <a:off x="6244898" y="5471782"/>
            <a:ext cx="910762" cy="3379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Nicotinic</a:t>
            </a:r>
          </a:p>
        </p:txBody>
      </p:sp>
      <p:sp>
        <p:nvSpPr>
          <p:cNvPr id="30" name="TextBox 29"/>
          <p:cNvSpPr txBox="1"/>
          <p:nvPr/>
        </p:nvSpPr>
        <p:spPr>
          <a:xfrm>
            <a:off x="-26863" y="6576253"/>
            <a:ext cx="1808508"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Pharmacology and physiology</a:t>
            </a:r>
          </a:p>
        </p:txBody>
      </p:sp>
    </p:spTree>
    <p:extLst>
      <p:ext uri="{BB962C8B-B14F-4D97-AF65-F5344CB8AC3E}">
        <p14:creationId xmlns:p14="http://schemas.microsoft.com/office/powerpoint/2010/main" val="1483881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3119" y="2560320"/>
            <a:ext cx="10337562" cy="1737360"/>
          </a:xfrm>
          <a:solidFill>
            <a:srgbClr val="FDF0E7">
              <a:alpha val="50000"/>
            </a:srgbClr>
          </a:solidFill>
          <a:ln>
            <a:solidFill>
              <a:schemeClr val="tx1"/>
            </a:solidFill>
          </a:ln>
        </p:spPr>
        <p:txBody>
          <a:bodyPr anchor="ctr">
            <a:normAutofit/>
          </a:bodyPr>
          <a:lstStyle/>
          <a:p>
            <a:pPr algn="ctr">
              <a:spcBef>
                <a:spcPct val="20000"/>
              </a:spcBef>
              <a:spcAft>
                <a:spcPts val="0"/>
              </a:spcAft>
              <a:buClr>
                <a:schemeClr val="hlink"/>
              </a:buClr>
              <a:buSzPct val="70000"/>
            </a:pPr>
            <a:r>
              <a:rPr lang="en-US" sz="3600" b="1" dirty="0">
                <a:solidFill>
                  <a:schemeClr val="tx1"/>
                </a:solidFill>
                <a:latin typeface="Arial" panose="020B0604020202020204" pitchFamily="34" charset="0"/>
                <a:ea typeface="+mn-ea"/>
                <a:cs typeface="Arial" panose="020B0604020202020204" pitchFamily="34" charset="0"/>
              </a:rPr>
              <a:t>Case #1</a:t>
            </a:r>
          </a:p>
        </p:txBody>
      </p:sp>
    </p:spTree>
    <p:extLst>
      <p:ext uri="{BB962C8B-B14F-4D97-AF65-F5344CB8AC3E}">
        <p14:creationId xmlns:p14="http://schemas.microsoft.com/office/powerpoint/2010/main" val="3344660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411480"/>
          </a:xfrm>
          <a:solidFill>
            <a:srgbClr val="FDF0E7">
              <a:alpha val="50000"/>
            </a:srgbClr>
          </a:solidFill>
          <a:ln>
            <a:solidFill>
              <a:schemeClr val="tx1"/>
            </a:solidFill>
          </a:ln>
        </p:spPr>
        <p:txBody>
          <a:bodyPr vert="horz" lIns="91440" tIns="45720" rIns="91440" bIns="45720" rtlCol="0" anchor="ctr">
            <a:noAutofit/>
          </a:bodyPr>
          <a:lstStyle/>
          <a:p>
            <a:pPr algn="ctr"/>
            <a:r>
              <a:rPr lang="en-US" sz="2400" b="1" dirty="0">
                <a:latin typeface="Arial" pitchFamily="34" charset="0"/>
                <a:cs typeface="Arial" pitchFamily="34" charset="0"/>
              </a:rPr>
              <a:t>Case #1</a:t>
            </a:r>
          </a:p>
        </p:txBody>
      </p:sp>
      <p:sp>
        <p:nvSpPr>
          <p:cNvPr id="3" name="Content Placeholder 2"/>
          <p:cNvSpPr>
            <a:spLocks noGrp="1"/>
          </p:cNvSpPr>
          <p:nvPr>
            <p:ph idx="1"/>
          </p:nvPr>
        </p:nvSpPr>
        <p:spPr>
          <a:xfrm>
            <a:off x="372705" y="1219200"/>
            <a:ext cx="11416427" cy="5181600"/>
          </a:xfrm>
        </p:spPr>
        <p:txBody>
          <a:bodyPr>
            <a:normAutofit/>
          </a:bodyPr>
          <a:lstStyle/>
          <a:p>
            <a:r>
              <a:rPr lang="en-US" sz="2400" dirty="0">
                <a:latin typeface="Arial" panose="020B0604020202020204" pitchFamily="34" charset="0"/>
                <a:cs typeface="Arial" panose="020B0604020202020204" pitchFamily="34" charset="0"/>
              </a:rPr>
              <a:t>A 26-year-old male presents to the ED after taking a handful of unknown pills in a suicide attempt.</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On arrival he is lethargic, confused, and unable to provide any medical history.</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He was seen at his PCP’s office one week ago and his vital signs at that time were as follows:</a:t>
            </a:r>
          </a:p>
          <a:p>
            <a:pPr lvl="1"/>
            <a:r>
              <a:rPr lang="en-US" sz="2400" dirty="0">
                <a:latin typeface="Arial" panose="020B0604020202020204" pitchFamily="34" charset="0"/>
                <a:cs typeface="Arial" panose="020B0604020202020204" pitchFamily="34" charset="0"/>
              </a:rPr>
              <a:t>Pulse: 88</a:t>
            </a:r>
          </a:p>
          <a:p>
            <a:pPr lvl="1"/>
            <a:r>
              <a:rPr lang="en-US" sz="2400" dirty="0">
                <a:latin typeface="Arial" panose="020B0604020202020204" pitchFamily="34" charset="0"/>
                <a:cs typeface="Arial" panose="020B0604020202020204" pitchFamily="34" charset="0"/>
              </a:rPr>
              <a:t>Blood pressure: 138/84 </a:t>
            </a:r>
          </a:p>
          <a:p>
            <a:pPr lvl="1"/>
            <a:r>
              <a:rPr lang="en-US" sz="2400" dirty="0">
                <a:latin typeface="Arial" panose="020B0604020202020204" pitchFamily="34" charset="0"/>
                <a:cs typeface="Arial" panose="020B0604020202020204" pitchFamily="34" charset="0"/>
              </a:rPr>
              <a:t>Respiratory rate: 18.</a:t>
            </a:r>
          </a:p>
        </p:txBody>
      </p:sp>
      <p:sp>
        <p:nvSpPr>
          <p:cNvPr id="4" name="TextBox 3"/>
          <p:cNvSpPr txBox="1"/>
          <p:nvPr/>
        </p:nvSpPr>
        <p:spPr>
          <a:xfrm>
            <a:off x="442119" y="6553200"/>
            <a:ext cx="697627" cy="253916"/>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Clinician</a:t>
            </a:r>
          </a:p>
        </p:txBody>
      </p:sp>
    </p:spTree>
    <p:extLst>
      <p:ext uri="{BB962C8B-B14F-4D97-AF65-F5344CB8AC3E}">
        <p14:creationId xmlns:p14="http://schemas.microsoft.com/office/powerpoint/2010/main" val="3810802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9"/>
            <a:ext cx="10945654" cy="411480"/>
          </a:xfrm>
          <a:solidFill>
            <a:srgbClr val="FDF0E7">
              <a:alpha val="50000"/>
            </a:srgbClr>
          </a:solidFill>
          <a:ln>
            <a:solidFill>
              <a:schemeClr val="tx1"/>
            </a:solidFill>
          </a:ln>
        </p:spPr>
        <p:txBody>
          <a:bodyPr vert="horz" lIns="91440" tIns="45720" rIns="91440" bIns="45720" rtlCol="0" anchor="ctr">
            <a:noAutofit/>
          </a:bodyPr>
          <a:lstStyle/>
          <a:p>
            <a:pPr algn="ctr"/>
            <a:r>
              <a:rPr lang="en-US" sz="2100" b="1" dirty="0">
                <a:latin typeface="Arial" pitchFamily="34" charset="0"/>
                <a:cs typeface="Arial" pitchFamily="34" charset="0"/>
              </a:rPr>
              <a:t>Physical Exam</a:t>
            </a:r>
          </a:p>
        </p:txBody>
      </p:sp>
      <p:graphicFrame>
        <p:nvGraphicFramePr>
          <p:cNvPr id="4" name="Table 3"/>
          <p:cNvGraphicFramePr>
            <a:graphicFrameLocks noGrp="1"/>
          </p:cNvGraphicFramePr>
          <p:nvPr/>
        </p:nvGraphicFramePr>
        <p:xfrm>
          <a:off x="410805" y="1124781"/>
          <a:ext cx="11340227" cy="5108454"/>
        </p:xfrm>
        <a:graphic>
          <a:graphicData uri="http://schemas.openxmlformats.org/drawingml/2006/table">
            <a:tbl>
              <a:tblPr firstRow="1" bandRow="1">
                <a:tableStyleId>{3B4B98B0-60AC-42C2-AFA5-B58CD77FA1E5}</a:tableStyleId>
              </a:tblPr>
              <a:tblGrid>
                <a:gridCol w="3841313">
                  <a:extLst>
                    <a:ext uri="{9D8B030D-6E8A-4147-A177-3AD203B41FA5}">
                      <a16:colId xmlns:a16="http://schemas.microsoft.com/office/drawing/2014/main" val="20000"/>
                    </a:ext>
                  </a:extLst>
                </a:gridCol>
                <a:gridCol w="7498914">
                  <a:extLst>
                    <a:ext uri="{9D8B030D-6E8A-4147-A177-3AD203B41FA5}">
                      <a16:colId xmlns:a16="http://schemas.microsoft.com/office/drawing/2014/main" val="20002"/>
                    </a:ext>
                  </a:extLst>
                </a:gridCol>
              </a:tblGrid>
              <a:tr h="533401">
                <a:tc>
                  <a:txBody>
                    <a:bodyPr/>
                    <a:lstStyle/>
                    <a:p>
                      <a:endParaRPr lang="en-US" dirty="0">
                        <a:solidFill>
                          <a:schemeClr val="tx2">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rgbClr val="FF0000"/>
                          </a:solidFill>
                          <a:latin typeface="Arial" panose="020B0604020202020204" pitchFamily="34" charset="0"/>
                          <a:cs typeface="Arial" panose="020B0604020202020204" pitchFamily="34" charset="0"/>
                        </a:rPr>
                        <a:t>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35940">
                <a:tc>
                  <a:txBody>
                    <a:bodyPr/>
                    <a:lstStyle/>
                    <a:p>
                      <a:pPr algn="ctr"/>
                      <a:r>
                        <a:rPr lang="en-US" b="1" dirty="0">
                          <a:solidFill>
                            <a:srgbClr val="0000FF"/>
                          </a:solidFill>
                          <a:latin typeface="Arial" panose="020B0604020202020204" pitchFamily="34" charset="0"/>
                          <a:cs typeface="Arial" panose="020B0604020202020204" pitchFamily="34" charset="0"/>
                        </a:rPr>
                        <a:t>General Appearance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20000"/>
                      </a:schemeClr>
                    </a:solidFill>
                  </a:tcPr>
                </a:tc>
                <a:tc>
                  <a:txBody>
                    <a:bodyPr/>
                    <a:lstStyle/>
                    <a:p>
                      <a:pPr algn="ctr"/>
                      <a:r>
                        <a:rPr lang="en-US" dirty="0">
                          <a:latin typeface="Arial" panose="020B0604020202020204" pitchFamily="34" charset="0"/>
                          <a:cs typeface="Arial" panose="020B0604020202020204" pitchFamily="34" charset="0"/>
                        </a:rPr>
                        <a:t>Lethargic, pale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20000"/>
                      </a:schemeClr>
                    </a:solidFill>
                  </a:tcPr>
                </a:tc>
                <a:extLst>
                  <a:ext uri="{0D108BD9-81ED-4DB2-BD59-A6C34878D82A}">
                    <a16:rowId xmlns:a16="http://schemas.microsoft.com/office/drawing/2014/main" val="10001"/>
                  </a:ext>
                </a:extLst>
              </a:tr>
              <a:tr h="566421">
                <a:tc>
                  <a:txBody>
                    <a:bodyPr/>
                    <a:lstStyle/>
                    <a:p>
                      <a:pPr algn="ctr"/>
                      <a:r>
                        <a:rPr lang="en-US" b="1" dirty="0">
                          <a:solidFill>
                            <a:srgbClr val="0000FF"/>
                          </a:solidFill>
                          <a:latin typeface="Arial" panose="020B0604020202020204" pitchFamily="34" charset="0"/>
                          <a:cs typeface="Arial" panose="020B0604020202020204" pitchFamily="34" charset="0"/>
                        </a:rPr>
                        <a:t>Vital Signs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Arial" panose="020B0604020202020204" pitchFamily="34" charset="0"/>
                          <a:cs typeface="Arial" panose="020B0604020202020204" pitchFamily="34" charset="0"/>
                        </a:rPr>
                        <a:t>Pulse 40;   BP 80/46;   RR 22;   T 98.4;   Pox 96%. </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66421">
                <a:tc>
                  <a:txBody>
                    <a:bodyPr/>
                    <a:lstStyle/>
                    <a:p>
                      <a:pPr marL="0" algn="ctr" defTabSz="914400" rtl="0" eaLnBrk="1" latinLnBrk="0" hangingPunct="1"/>
                      <a:r>
                        <a:rPr lang="en-US" sz="1800" b="1" kern="1200" dirty="0">
                          <a:solidFill>
                            <a:srgbClr val="0000FF"/>
                          </a:solidFill>
                          <a:latin typeface="Arial" panose="020B0604020202020204" pitchFamily="34" charset="0"/>
                          <a:cs typeface="Arial" panose="020B0604020202020204" pitchFamily="34" charset="0"/>
                        </a:rPr>
                        <a:t>HEENT</a:t>
                      </a:r>
                      <a:endParaRPr lang="en-US" sz="1800" b="1" kern="1200" dirty="0">
                        <a:solidFill>
                          <a:srgbClr val="0000FF"/>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20000"/>
                      </a:schemeClr>
                    </a:solidFill>
                  </a:tcPr>
                </a:tc>
                <a:tc>
                  <a:txBody>
                    <a:bodyPr/>
                    <a:lstStyle/>
                    <a:p>
                      <a:pPr algn="ctr"/>
                      <a:r>
                        <a:rPr lang="en-US" sz="1800" dirty="0">
                          <a:latin typeface="Arial" panose="020B0604020202020204" pitchFamily="34" charset="0"/>
                          <a:cs typeface="Arial" panose="020B0604020202020204" pitchFamily="34" charset="0"/>
                        </a:rPr>
                        <a:t>Mucosa dry, no thyromegaly; pupils midpoint</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20000"/>
                      </a:schemeClr>
                    </a:solidFill>
                  </a:tcPr>
                </a:tc>
                <a:extLst>
                  <a:ext uri="{0D108BD9-81ED-4DB2-BD59-A6C34878D82A}">
                    <a16:rowId xmlns:a16="http://schemas.microsoft.com/office/drawing/2014/main" val="10003"/>
                  </a:ext>
                </a:extLst>
              </a:tr>
              <a:tr h="566421">
                <a:tc>
                  <a:txBody>
                    <a:bodyPr/>
                    <a:lstStyle/>
                    <a:p>
                      <a:pPr marL="0" algn="ctr" defTabSz="914400" rtl="0" eaLnBrk="1" latinLnBrk="0" hangingPunct="1"/>
                      <a:r>
                        <a:rPr lang="en-US" sz="1800" b="1" kern="1200" dirty="0">
                          <a:solidFill>
                            <a:srgbClr val="0000FF"/>
                          </a:solidFill>
                          <a:latin typeface="Arial" panose="020B0604020202020204" pitchFamily="34" charset="0"/>
                          <a:cs typeface="Arial" panose="020B0604020202020204" pitchFamily="34" charset="0"/>
                        </a:rPr>
                        <a:t>Cardiovascular</a:t>
                      </a:r>
                      <a:endParaRPr lang="en-US" sz="1800" b="1" kern="1200" dirty="0">
                        <a:solidFill>
                          <a:srgbClr val="0000FF"/>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Arial" panose="020B0604020202020204" pitchFamily="34" charset="0"/>
                          <a:cs typeface="Arial" panose="020B0604020202020204" pitchFamily="34" charset="0"/>
                        </a:rPr>
                        <a:t>Bradycardia; S1 &amp; S2 noted. No murmurs, rubs or gallops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66421">
                <a:tc>
                  <a:txBody>
                    <a:bodyPr/>
                    <a:lstStyle/>
                    <a:p>
                      <a:pPr marL="0" algn="ctr" defTabSz="914400" rtl="0" eaLnBrk="1" latinLnBrk="0" hangingPunct="1"/>
                      <a:r>
                        <a:rPr lang="en-US" sz="1800" b="1" kern="1200" dirty="0">
                          <a:solidFill>
                            <a:srgbClr val="0000FF"/>
                          </a:solidFill>
                          <a:latin typeface="Arial" panose="020B0604020202020204" pitchFamily="34" charset="0"/>
                          <a:cs typeface="Arial" panose="020B0604020202020204" pitchFamily="34" charset="0"/>
                        </a:rPr>
                        <a:t>Pulmonary</a:t>
                      </a:r>
                      <a:endParaRPr lang="en-US" sz="1800" b="1" kern="1200" dirty="0">
                        <a:solidFill>
                          <a:srgbClr val="0000FF"/>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20000"/>
                      </a:schemeClr>
                    </a:solidFill>
                  </a:tcPr>
                </a:tc>
                <a:tc>
                  <a:txBody>
                    <a:bodyPr/>
                    <a:lstStyle/>
                    <a:p>
                      <a:pPr algn="ctr"/>
                      <a:r>
                        <a:rPr lang="en-US" dirty="0">
                          <a:latin typeface="Arial" panose="020B0604020202020204" pitchFamily="34" charset="0"/>
                          <a:cs typeface="Arial" panose="020B0604020202020204" pitchFamily="34" charset="0"/>
                        </a:rPr>
                        <a:t>Bilateral wheezing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20000"/>
                      </a:schemeClr>
                    </a:solidFill>
                  </a:tcPr>
                </a:tc>
                <a:extLst>
                  <a:ext uri="{0D108BD9-81ED-4DB2-BD59-A6C34878D82A}">
                    <a16:rowId xmlns:a16="http://schemas.microsoft.com/office/drawing/2014/main" val="10005"/>
                  </a:ext>
                </a:extLst>
              </a:tr>
              <a:tr h="566421">
                <a:tc>
                  <a:txBody>
                    <a:bodyPr/>
                    <a:lstStyle/>
                    <a:p>
                      <a:pPr marL="0" algn="ctr" defTabSz="914400" rtl="0" eaLnBrk="1" latinLnBrk="0" hangingPunct="1"/>
                      <a:r>
                        <a:rPr lang="en-US" sz="1800" b="1" kern="1200" dirty="0">
                          <a:solidFill>
                            <a:srgbClr val="0000FF"/>
                          </a:solidFill>
                          <a:latin typeface="Arial" panose="020B0604020202020204" pitchFamily="34" charset="0"/>
                          <a:cs typeface="Arial" panose="020B0604020202020204" pitchFamily="34" charset="0"/>
                        </a:rPr>
                        <a:t>Gastrointestinal</a:t>
                      </a:r>
                      <a:endParaRPr lang="en-US" sz="1800" b="1" kern="1200" dirty="0">
                        <a:solidFill>
                          <a:srgbClr val="0000FF"/>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Arial" panose="020B0604020202020204" pitchFamily="34" charset="0"/>
                          <a:cs typeface="Arial" panose="020B0604020202020204" pitchFamily="34" charset="0"/>
                        </a:rPr>
                        <a:t>Abdomen</a:t>
                      </a:r>
                      <a:r>
                        <a:rPr lang="en-US" baseline="0" dirty="0">
                          <a:latin typeface="Arial" panose="020B0604020202020204" pitchFamily="34" charset="0"/>
                          <a:cs typeface="Arial" panose="020B0604020202020204" pitchFamily="34" charset="0"/>
                        </a:rPr>
                        <a:t> soft and non-tender</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66928">
                <a:tc>
                  <a:txBody>
                    <a:bodyPr/>
                    <a:lstStyle/>
                    <a:p>
                      <a:pPr marL="0" algn="ctr" defTabSz="914400" rtl="0" eaLnBrk="1" latinLnBrk="0" hangingPunct="1"/>
                      <a:r>
                        <a:rPr lang="en-US" sz="1800" b="1" kern="1200" dirty="0">
                          <a:solidFill>
                            <a:srgbClr val="0000FF"/>
                          </a:solidFill>
                          <a:latin typeface="Arial" panose="020B0604020202020204" pitchFamily="34" charset="0"/>
                          <a:cs typeface="Arial" panose="020B0604020202020204" pitchFamily="34" charset="0"/>
                        </a:rPr>
                        <a:t>Extremities</a:t>
                      </a:r>
                      <a:endParaRPr lang="en-US" sz="1800" b="1" kern="1200" dirty="0">
                        <a:solidFill>
                          <a:srgbClr val="0000FF"/>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Pale and dry; weak peripheral pulses</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20000"/>
                      </a:schemeClr>
                    </a:solidFill>
                  </a:tcPr>
                </a:tc>
                <a:extLst>
                  <a:ext uri="{0D108BD9-81ED-4DB2-BD59-A6C34878D82A}">
                    <a16:rowId xmlns:a16="http://schemas.microsoft.com/office/drawing/2014/main" val="10007"/>
                  </a:ext>
                </a:extLst>
              </a:tr>
              <a:tr h="566421">
                <a:tc>
                  <a:txBody>
                    <a:bodyPr/>
                    <a:lstStyle/>
                    <a:p>
                      <a:pPr marL="0" algn="ctr" defTabSz="914400" rtl="0" eaLnBrk="1" latinLnBrk="0" hangingPunct="1"/>
                      <a:r>
                        <a:rPr lang="en-US" sz="1800" b="1" kern="1200" dirty="0">
                          <a:solidFill>
                            <a:srgbClr val="0000FF"/>
                          </a:solidFill>
                          <a:latin typeface="Arial" panose="020B0604020202020204" pitchFamily="34" charset="0"/>
                          <a:cs typeface="Arial" panose="020B0604020202020204" pitchFamily="34" charset="0"/>
                        </a:rPr>
                        <a:t>Neuro</a:t>
                      </a:r>
                      <a:endParaRPr lang="en-US" sz="1800" b="1" kern="1200" dirty="0">
                        <a:solidFill>
                          <a:srgbClr val="0000FF"/>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Arial" panose="020B0604020202020204" pitchFamily="34" charset="0"/>
                          <a:cs typeface="Arial" panose="020B0604020202020204" pitchFamily="34" charset="0"/>
                        </a:rPr>
                        <a:t>Lethargic – oriented only to self; cranial nerves intact; moves all 4 extremities with normal strength</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TextBox 4"/>
          <p:cNvSpPr txBox="1"/>
          <p:nvPr/>
        </p:nvSpPr>
        <p:spPr>
          <a:xfrm>
            <a:off x="442119" y="6553200"/>
            <a:ext cx="697627"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Clinician</a:t>
            </a:r>
          </a:p>
        </p:txBody>
      </p:sp>
    </p:spTree>
    <p:extLst>
      <p:ext uri="{BB962C8B-B14F-4D97-AF65-F5344CB8AC3E}">
        <p14:creationId xmlns:p14="http://schemas.microsoft.com/office/powerpoint/2010/main" val="1005333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159" y="274638"/>
            <a:ext cx="9875520" cy="411480"/>
          </a:xfrm>
          <a:solidFill>
            <a:srgbClr val="FDF0E7">
              <a:alpha val="50000"/>
            </a:srgbClr>
          </a:solidFill>
          <a:ln>
            <a:solidFill>
              <a:schemeClr val="tx1"/>
            </a:solidFill>
          </a:ln>
        </p:spPr>
        <p:txBody>
          <a:bodyPr vert="horz" lIns="91440" tIns="45720" rIns="91440" bIns="45720" rtlCol="0" anchor="ctr">
            <a:noAutofit/>
          </a:bodyPr>
          <a:lstStyle/>
          <a:p>
            <a:pPr algn="ctr"/>
            <a:r>
              <a:rPr lang="en-US" sz="2400" b="1" dirty="0">
                <a:latin typeface="Arial" pitchFamily="34" charset="0"/>
                <a:cs typeface="Arial" pitchFamily="34" charset="0"/>
              </a:rPr>
              <a:t>EKG</a:t>
            </a:r>
          </a:p>
        </p:txBody>
      </p:sp>
      <p:pic>
        <p:nvPicPr>
          <p:cNvPr id="1026" name="Picture 2" descr="Image result for sinus bradycardia"/>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96480" y="986913"/>
            <a:ext cx="11768877" cy="48841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91943" y="6202362"/>
            <a:ext cx="2577950" cy="461665"/>
          </a:xfrm>
          <a:prstGeom prst="rect">
            <a:avLst/>
          </a:prstGeom>
          <a:noFill/>
        </p:spPr>
        <p:txBody>
          <a:bodyPr wrap="none" rtlCol="0">
            <a:spAutoFit/>
          </a:bodyPr>
          <a:lstStyle/>
          <a:p>
            <a:pPr algn="ctr"/>
            <a:r>
              <a:rPr lang="en-US" sz="2400" dirty="0">
                <a:solidFill>
                  <a:srgbClr val="0000FF"/>
                </a:solidFill>
                <a:latin typeface="Arial" panose="020B0604020202020204" pitchFamily="34" charset="0"/>
                <a:cs typeface="Arial" panose="020B0604020202020204" pitchFamily="34" charset="0"/>
              </a:rPr>
              <a:t>Interpret the EKG</a:t>
            </a:r>
          </a:p>
        </p:txBody>
      </p:sp>
      <p:sp>
        <p:nvSpPr>
          <p:cNvPr id="5" name="TextBox 4"/>
          <p:cNvSpPr txBox="1"/>
          <p:nvPr/>
        </p:nvSpPr>
        <p:spPr>
          <a:xfrm>
            <a:off x="442119" y="6553200"/>
            <a:ext cx="641522" cy="253916"/>
          </a:xfrm>
          <a:prstGeom prst="rect">
            <a:avLst/>
          </a:prstGeom>
          <a:noFill/>
        </p:spPr>
        <p:txBody>
          <a:bodyPr wrap="none" rtlCol="0">
            <a:spAutoFit/>
          </a:bodyPr>
          <a:lstStyle/>
          <a:p>
            <a:r>
              <a:rPr lang="en-US" sz="1050" dirty="0">
                <a:latin typeface="Calibri" panose="020F0502020204030204" pitchFamily="34" charset="0"/>
                <a:cs typeface="Calibri" panose="020F0502020204030204" pitchFamily="34" charset="0"/>
              </a:rPr>
              <a:t>Clinician</a:t>
            </a:r>
          </a:p>
        </p:txBody>
      </p:sp>
    </p:spTree>
    <p:extLst>
      <p:ext uri="{BB962C8B-B14F-4D97-AF65-F5344CB8AC3E}">
        <p14:creationId xmlns:p14="http://schemas.microsoft.com/office/powerpoint/2010/main" val="588185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10945654" cy="1143000"/>
          </a:xfrm>
        </p:spPr>
        <p:txBody>
          <a:bodyPr>
            <a:normAutofit fontScale="90000"/>
          </a:bodyPr>
          <a:lstStyle/>
          <a:p>
            <a:pPr algn="ctr">
              <a:lnSpc>
                <a:spcPct val="150000"/>
              </a:lnSpc>
            </a:pPr>
            <a:r>
              <a:rPr lang="en-US" sz="2800" b="1" dirty="0">
                <a:solidFill>
                  <a:schemeClr val="tx1"/>
                </a:solidFill>
                <a:latin typeface="Arial" panose="020B0604020202020204" pitchFamily="34" charset="0"/>
                <a:cs typeface="Arial" panose="020B0604020202020204" pitchFamily="34" charset="0"/>
              </a:rPr>
              <a:t>Question 1</a:t>
            </a:r>
            <a:br>
              <a:rPr lang="en-US" sz="2800" b="1" dirty="0">
                <a:solidFill>
                  <a:srgbClr val="FFFF00"/>
                </a:solidFill>
                <a:latin typeface="Arial" panose="020B0604020202020204" pitchFamily="34" charset="0"/>
                <a:cs typeface="Arial" panose="020B0604020202020204" pitchFamily="34" charset="0"/>
              </a:rPr>
            </a:br>
            <a:r>
              <a:rPr lang="en-US" sz="2800" dirty="0">
                <a:solidFill>
                  <a:srgbClr val="0070C0"/>
                </a:solidFill>
                <a:latin typeface="Arial" panose="020B0604020202020204" pitchFamily="34" charset="0"/>
                <a:cs typeface="Arial" panose="020B0604020202020204" pitchFamily="34" charset="0"/>
              </a:rPr>
              <a:t>What component of the autonomic nervous system is most likely affected?</a:t>
            </a:r>
          </a:p>
        </p:txBody>
      </p:sp>
      <p:sp>
        <p:nvSpPr>
          <p:cNvPr id="3" name="TPAnswers"/>
          <p:cNvSpPr>
            <a:spLocks noGrp="1"/>
          </p:cNvSpPr>
          <p:nvPr>
            <p:ph type="body" idx="1"/>
            <p:custDataLst>
              <p:tags r:id="rId2"/>
            </p:custDataLst>
          </p:nvPr>
        </p:nvSpPr>
        <p:spPr>
          <a:xfrm>
            <a:off x="213519" y="2667000"/>
            <a:ext cx="6934200" cy="3131833"/>
          </a:xfrm>
        </p:spPr>
        <p:txBody>
          <a:bodyPr>
            <a:normAutofit/>
          </a:bodyPr>
          <a:lstStyle/>
          <a:p>
            <a:pPr marL="514350" indent="-514350">
              <a:lnSpc>
                <a:spcPct val="100000"/>
              </a:lnSpc>
              <a:spcAft>
                <a:spcPts val="0"/>
              </a:spcAft>
              <a:buFont typeface="Wingdings" pitchFamily="2" charset="2"/>
              <a:buAutoNum type="alphaUcPeriod"/>
            </a:pPr>
            <a:r>
              <a:rPr lang="en-US" sz="2400" dirty="0">
                <a:latin typeface="Arial" panose="020B0604020202020204" pitchFamily="34" charset="0"/>
                <a:cs typeface="Arial" panose="020B0604020202020204" pitchFamily="34" charset="0"/>
              </a:rPr>
              <a:t>Parasympathetic</a:t>
            </a:r>
          </a:p>
          <a:p>
            <a:pPr marL="514350" indent="-514350">
              <a:lnSpc>
                <a:spcPct val="100000"/>
              </a:lnSpc>
              <a:spcAft>
                <a:spcPts val="0"/>
              </a:spcAft>
              <a:buFont typeface="Wingdings" pitchFamily="2" charset="2"/>
              <a:buAutoNum type="alphaUcPeriod"/>
            </a:pPr>
            <a:r>
              <a:rPr lang="en-US" sz="2400" dirty="0">
                <a:latin typeface="Arial" panose="020B0604020202020204" pitchFamily="34" charset="0"/>
                <a:cs typeface="Arial" panose="020B0604020202020204" pitchFamily="34" charset="0"/>
              </a:rPr>
              <a:t>Sympathetic</a:t>
            </a:r>
          </a:p>
          <a:p>
            <a:pPr marL="514350" indent="-514350">
              <a:lnSpc>
                <a:spcPct val="100000"/>
              </a:lnSpc>
              <a:spcAft>
                <a:spcPts val="0"/>
              </a:spcAft>
              <a:buFont typeface="Wingdings" pitchFamily="2" charset="2"/>
              <a:buAutoNum type="alphaUcPeriod"/>
            </a:pPr>
            <a:r>
              <a:rPr lang="en-US" sz="2400" dirty="0">
                <a:latin typeface="Arial" panose="020B0604020202020204" pitchFamily="34" charset="0"/>
                <a:cs typeface="Arial" panose="020B0604020202020204" pitchFamily="34" charset="0"/>
              </a:rPr>
              <a:t>Enteric</a:t>
            </a:r>
          </a:p>
          <a:p>
            <a:pPr marL="514350" indent="-514350">
              <a:lnSpc>
                <a:spcPct val="100000"/>
              </a:lnSpc>
              <a:spcAft>
                <a:spcPts val="0"/>
              </a:spcAft>
              <a:buFont typeface="Wingdings" pitchFamily="2" charset="2"/>
              <a:buAutoNum type="alphaUcPeriod"/>
            </a:pPr>
            <a:r>
              <a:rPr lang="en-US" sz="2400" dirty="0">
                <a:latin typeface="Arial" panose="020B0604020202020204" pitchFamily="34" charset="0"/>
                <a:cs typeface="Arial" panose="020B0604020202020204" pitchFamily="34" charset="0"/>
              </a:rPr>
              <a:t>Both parasympathetic and sympathetic</a:t>
            </a:r>
          </a:p>
          <a:p>
            <a:pPr marL="514350" indent="-514350">
              <a:lnSpc>
                <a:spcPct val="100000"/>
              </a:lnSpc>
              <a:spcAft>
                <a:spcPts val="0"/>
              </a:spcAft>
              <a:buFont typeface="Wingdings" pitchFamily="2" charset="2"/>
              <a:buAutoNum type="alphaUcPeriod"/>
            </a:pPr>
            <a:r>
              <a:rPr lang="en-US" sz="2400" dirty="0">
                <a:latin typeface="Arial" panose="020B0604020202020204" pitchFamily="34" charset="0"/>
                <a:cs typeface="Arial" panose="020B0604020202020204" pitchFamily="34" charset="0"/>
              </a:rPr>
              <a:t>Both parasympathetic and enteric</a:t>
            </a:r>
          </a:p>
        </p:txBody>
      </p:sp>
      <p:sp>
        <p:nvSpPr>
          <p:cNvPr id="6" name="TextBox 5"/>
          <p:cNvSpPr txBox="1"/>
          <p:nvPr/>
        </p:nvSpPr>
        <p:spPr>
          <a:xfrm>
            <a:off x="442119" y="6553200"/>
            <a:ext cx="335348" cy="253916"/>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All</a:t>
            </a:r>
          </a:p>
        </p:txBody>
      </p:sp>
      <p:sp>
        <p:nvSpPr>
          <p:cNvPr id="4" name="TPPolling" title="Polling Shape">
            <a:extLst>
              <a:ext uri="{FF2B5EF4-FFF2-40B4-BE49-F238E27FC236}">
                <a16:creationId xmlns:a16="http://schemas.microsoft.com/office/drawing/2014/main" id="{8BE45E28-099F-42C5-AC69-DEA656FBA6EB}"/>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908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10945654" cy="868362"/>
          </a:xfrm>
        </p:spPr>
        <p:txBody>
          <a:bodyPr>
            <a:normAutofit fontScale="90000"/>
          </a:bodyPr>
          <a:lstStyle/>
          <a:p>
            <a:pPr algn="ctr">
              <a:lnSpc>
                <a:spcPct val="150000"/>
              </a:lnSpc>
            </a:pPr>
            <a:r>
              <a:rPr lang="en-US" sz="2800" b="1" dirty="0">
                <a:solidFill>
                  <a:schemeClr val="tx1"/>
                </a:solidFill>
                <a:latin typeface="Arial" panose="020B0604020202020204" pitchFamily="34" charset="0"/>
                <a:cs typeface="Arial" panose="020B0604020202020204" pitchFamily="34" charset="0"/>
              </a:rPr>
              <a:t>Question 2</a:t>
            </a:r>
            <a:br>
              <a:rPr lang="en-US" sz="2800" dirty="0">
                <a:solidFill>
                  <a:srgbClr val="FFFF00"/>
                </a:solidFill>
                <a:latin typeface="Arial" panose="020B0604020202020204" pitchFamily="34" charset="0"/>
                <a:cs typeface="Arial" panose="020B0604020202020204" pitchFamily="34" charset="0"/>
              </a:rPr>
            </a:br>
            <a:r>
              <a:rPr lang="en-US" sz="2800" dirty="0">
                <a:solidFill>
                  <a:srgbClr val="0070C0"/>
                </a:solidFill>
                <a:latin typeface="Arial" panose="020B0604020202020204" pitchFamily="34" charset="0"/>
                <a:cs typeface="Arial" panose="020B0604020202020204" pitchFamily="34" charset="0"/>
              </a:rPr>
              <a:t>What is the most likely agent he ingested?</a:t>
            </a:r>
          </a:p>
        </p:txBody>
      </p:sp>
      <p:sp>
        <p:nvSpPr>
          <p:cNvPr id="3" name="TPAnswers"/>
          <p:cNvSpPr>
            <a:spLocks noGrp="1"/>
          </p:cNvSpPr>
          <p:nvPr>
            <p:ph type="body" idx="1"/>
            <p:custDataLst>
              <p:tags r:id="rId2"/>
            </p:custDataLst>
          </p:nvPr>
        </p:nvSpPr>
        <p:spPr>
          <a:xfrm>
            <a:off x="422556" y="2362200"/>
            <a:ext cx="5623719" cy="2773505"/>
          </a:xfrm>
        </p:spPr>
        <p:txBody>
          <a:bodyPr>
            <a:normAutofit/>
          </a:bodyPr>
          <a:lstStyle/>
          <a:p>
            <a:pPr marL="514350" indent="-514350">
              <a:lnSpc>
                <a:spcPct val="100000"/>
              </a:lnSpc>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Calcium channel blocker</a:t>
            </a:r>
          </a:p>
          <a:p>
            <a:pPr marL="514350" indent="-514350">
              <a:lnSpc>
                <a:spcPct val="100000"/>
              </a:lnSpc>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Beta blocker</a:t>
            </a:r>
          </a:p>
          <a:p>
            <a:pPr marL="514350" indent="-514350">
              <a:lnSpc>
                <a:spcPct val="100000"/>
              </a:lnSpc>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Digoxin</a:t>
            </a:r>
          </a:p>
          <a:p>
            <a:pPr marL="514350" indent="-514350">
              <a:lnSpc>
                <a:spcPct val="100000"/>
              </a:lnSpc>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Alpha blocker</a:t>
            </a:r>
          </a:p>
          <a:p>
            <a:pPr marL="514350" indent="-514350">
              <a:lnSpc>
                <a:spcPct val="100000"/>
              </a:lnSpc>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Angiotensin receptor blocker</a:t>
            </a:r>
          </a:p>
          <a:p>
            <a:pPr marL="514350" indent="-514350">
              <a:lnSpc>
                <a:spcPct val="100000"/>
              </a:lnSpc>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Hydralazine</a:t>
            </a:r>
          </a:p>
        </p:txBody>
      </p:sp>
      <p:sp>
        <p:nvSpPr>
          <p:cNvPr id="5" name="TextBox 4"/>
          <p:cNvSpPr txBox="1"/>
          <p:nvPr/>
        </p:nvSpPr>
        <p:spPr>
          <a:xfrm>
            <a:off x="442119" y="6553200"/>
            <a:ext cx="335348" cy="253916"/>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All</a:t>
            </a:r>
          </a:p>
        </p:txBody>
      </p:sp>
      <p:sp>
        <p:nvSpPr>
          <p:cNvPr id="4" name="TPPolling" title="Polling Shape">
            <a:extLst>
              <a:ext uri="{FF2B5EF4-FFF2-40B4-BE49-F238E27FC236}">
                <a16:creationId xmlns:a16="http://schemas.microsoft.com/office/drawing/2014/main" id="{02743AF8-FF56-488D-87C8-7D77AB606E45}"/>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3886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PQuestion"/>
          <p:cNvSpPr>
            <a:spLocks noGrp="1"/>
          </p:cNvSpPr>
          <p:nvPr>
            <p:ph type="title"/>
          </p:nvPr>
        </p:nvSpPr>
        <p:spPr>
          <a:xfrm>
            <a:off x="289719" y="177507"/>
            <a:ext cx="11872119" cy="1143000"/>
          </a:xfrm>
        </p:spPr>
        <p:txBody>
          <a:bodyPr>
            <a:normAutofit fontScale="90000"/>
          </a:bodyPr>
          <a:lstStyle/>
          <a:p>
            <a:pPr algn="ctr">
              <a:lnSpc>
                <a:spcPct val="150000"/>
              </a:lnSpc>
            </a:pPr>
            <a:r>
              <a:rPr lang="en-US" sz="2600" b="1" dirty="0">
                <a:latin typeface="Arial" panose="020B0604020202020204" pitchFamily="34" charset="0"/>
                <a:cs typeface="Arial" panose="020B0604020202020204" pitchFamily="34" charset="0"/>
              </a:rPr>
              <a:t>Question 3</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A medication is administered and results in the following change in his vitals.  </a:t>
            </a:r>
            <a:br>
              <a:rPr lang="en-US" sz="2600" dirty="0">
                <a:latin typeface="Arial" panose="020B0604020202020204" pitchFamily="34" charset="0"/>
                <a:cs typeface="Arial" panose="020B0604020202020204" pitchFamily="34" charset="0"/>
              </a:rPr>
            </a:br>
            <a:r>
              <a:rPr lang="en-US" sz="2600" b="1" dirty="0">
                <a:solidFill>
                  <a:srgbClr val="0070C0"/>
                </a:solidFill>
                <a:latin typeface="Arial" panose="020B0604020202020204" pitchFamily="34" charset="0"/>
                <a:cs typeface="Arial" panose="020B0604020202020204" pitchFamily="34" charset="0"/>
              </a:rPr>
              <a:t>What was the most likely agent administered?</a:t>
            </a:r>
          </a:p>
        </p:txBody>
      </p:sp>
      <p:sp>
        <p:nvSpPr>
          <p:cNvPr id="3" name="TPAnswers"/>
          <p:cNvSpPr>
            <a:spLocks noGrp="1"/>
          </p:cNvSpPr>
          <p:nvPr>
            <p:ph type="body" idx="1"/>
            <p:custDataLst>
              <p:tags r:id="rId2"/>
            </p:custDataLst>
          </p:nvPr>
        </p:nvSpPr>
        <p:spPr>
          <a:xfrm>
            <a:off x="274638" y="3930288"/>
            <a:ext cx="5623719" cy="1828800"/>
          </a:xfrm>
        </p:spPr>
        <p:txBody>
          <a:bodyPr>
            <a:normAutofit/>
          </a:bodyPr>
          <a:lstStyle/>
          <a:p>
            <a:pPr marL="514350" indent="-514350">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Phenylephrine</a:t>
            </a:r>
          </a:p>
          <a:p>
            <a:pPr marL="514350" indent="-514350">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Atropine</a:t>
            </a:r>
          </a:p>
          <a:p>
            <a:pPr marL="514350" indent="-514350">
              <a:spcAft>
                <a:spcPts val="0"/>
              </a:spcAft>
              <a:buFont typeface="Wingdings" pitchFamily="2" charset="2"/>
              <a:buAutoNum type="alphaUcPeriod"/>
            </a:pPr>
            <a:r>
              <a:rPr lang="en-US" sz="2000" dirty="0" err="1">
                <a:latin typeface="Arial" panose="020B0604020202020204" pitchFamily="34" charset="0"/>
                <a:cs typeface="Arial" panose="020B0604020202020204" pitchFamily="34" charset="0"/>
              </a:rPr>
              <a:t>Dobutamine</a:t>
            </a:r>
            <a:endParaRPr lang="en-US" sz="2000" dirty="0">
              <a:latin typeface="Arial" panose="020B0604020202020204" pitchFamily="34" charset="0"/>
              <a:cs typeface="Arial" panose="020B0604020202020204" pitchFamily="34" charset="0"/>
            </a:endParaRPr>
          </a:p>
          <a:p>
            <a:pPr marL="514350" indent="-514350">
              <a:spcAft>
                <a:spcPts val="0"/>
              </a:spcAft>
              <a:buFont typeface="Wingdings" pitchFamily="2" charset="2"/>
              <a:buAutoNum type="alphaUcPeriod"/>
            </a:pPr>
            <a:r>
              <a:rPr lang="en-US" sz="2000" dirty="0">
                <a:latin typeface="Arial" panose="020B0604020202020204" pitchFamily="34" charset="0"/>
                <a:cs typeface="Arial" panose="020B0604020202020204" pitchFamily="34" charset="0"/>
              </a:rPr>
              <a:t>Epinephrine</a:t>
            </a:r>
          </a:p>
          <a:p>
            <a:pPr marL="514350" indent="-514350">
              <a:spcAft>
                <a:spcPts val="0"/>
              </a:spcAft>
              <a:buFont typeface="Wingdings" pitchFamily="2" charset="2"/>
              <a:buAutoNum type="alphaUcPeriod"/>
            </a:pPr>
            <a:endParaRPr lang="en-US" sz="20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nvGraphicFramePr>
        <p:xfrm>
          <a:off x="556419" y="1684019"/>
          <a:ext cx="11049000" cy="1744981"/>
        </p:xfrm>
        <a:graphic>
          <a:graphicData uri="http://schemas.openxmlformats.org/drawingml/2006/table">
            <a:tbl>
              <a:tblPr firstRow="1" bandRow="1">
                <a:tableStyleId>{3B4B98B0-60AC-42C2-AFA5-B58CD77FA1E5}</a:tableStyleId>
              </a:tblPr>
              <a:tblGrid>
                <a:gridCol w="19050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gridCol w="2762250">
                  <a:extLst>
                    <a:ext uri="{9D8B030D-6E8A-4147-A177-3AD203B41FA5}">
                      <a16:colId xmlns:a16="http://schemas.microsoft.com/office/drawing/2014/main" val="20002"/>
                    </a:ext>
                  </a:extLst>
                </a:gridCol>
                <a:gridCol w="2762250">
                  <a:extLst>
                    <a:ext uri="{9D8B030D-6E8A-4147-A177-3AD203B41FA5}">
                      <a16:colId xmlns:a16="http://schemas.microsoft.com/office/drawing/2014/main" val="20003"/>
                    </a:ext>
                  </a:extLst>
                </a:gridCol>
              </a:tblGrid>
              <a:tr h="642620">
                <a:tc>
                  <a:txBody>
                    <a:bodyPr/>
                    <a:lstStyle/>
                    <a:p>
                      <a:endParaRPr lang="en-US" dirty="0">
                        <a:solidFill>
                          <a:schemeClr val="tx2">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At PCP one week prior</a:t>
                      </a:r>
                      <a:endParaRPr lang="en-US" dirty="0">
                        <a:solidFill>
                          <a:schemeClr val="tx2">
                            <a:lumMod val="50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0000FF"/>
                          </a:solidFill>
                        </a:rPr>
                        <a:t>After ingestion</a:t>
                      </a:r>
                      <a:endParaRPr lang="en-US"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0000FF"/>
                          </a:solidFill>
                        </a:rPr>
                        <a:t>After medication administration</a:t>
                      </a:r>
                      <a:endParaRPr lang="en-US"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35940">
                <a:tc>
                  <a:txBody>
                    <a:bodyPr/>
                    <a:lstStyle/>
                    <a:p>
                      <a:pPr algn="ctr"/>
                      <a:r>
                        <a:rPr lang="en-US" b="1" dirty="0">
                          <a:solidFill>
                            <a:srgbClr val="FF0000"/>
                          </a:solidFill>
                        </a:rPr>
                        <a:t>Pulse</a:t>
                      </a:r>
                      <a:endParaRPr lang="en-US" b="1" dirty="0">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30000"/>
                      </a:schemeClr>
                    </a:solidFill>
                  </a:tcPr>
                </a:tc>
                <a:tc>
                  <a:txBody>
                    <a:bodyPr/>
                    <a:lstStyle/>
                    <a:p>
                      <a:pPr algn="ctr"/>
                      <a:r>
                        <a:rPr lang="en-US" dirty="0"/>
                        <a:t>88</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30000"/>
                      </a:schemeClr>
                    </a:solidFill>
                  </a:tcPr>
                </a:tc>
                <a:tc>
                  <a:txBody>
                    <a:bodyPr/>
                    <a:lstStyle/>
                    <a:p>
                      <a:pPr algn="ctr"/>
                      <a:r>
                        <a:rPr lang="en-US" b="1" dirty="0"/>
                        <a:t>40</a:t>
                      </a:r>
                      <a:endParaRPr lang="en-US"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30000"/>
                      </a:schemeClr>
                    </a:solidFill>
                  </a:tcPr>
                </a:tc>
                <a:tc>
                  <a:txBody>
                    <a:bodyPr/>
                    <a:lstStyle/>
                    <a:p>
                      <a:pPr algn="ctr"/>
                      <a:r>
                        <a:rPr lang="en-US" b="1" dirty="0">
                          <a:solidFill>
                            <a:srgbClr val="FF0000"/>
                          </a:solidFill>
                        </a:rPr>
                        <a:t>60</a:t>
                      </a:r>
                      <a:endParaRPr lang="en-US" b="1" dirty="0">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30000"/>
                      </a:schemeClr>
                    </a:solidFill>
                  </a:tcPr>
                </a:tc>
                <a:extLst>
                  <a:ext uri="{0D108BD9-81ED-4DB2-BD59-A6C34878D82A}">
                    <a16:rowId xmlns:a16="http://schemas.microsoft.com/office/drawing/2014/main" val="10001"/>
                  </a:ext>
                </a:extLst>
              </a:tr>
              <a:tr h="566421">
                <a:tc>
                  <a:txBody>
                    <a:bodyPr/>
                    <a:lstStyle/>
                    <a:p>
                      <a:pPr algn="ctr"/>
                      <a:r>
                        <a:rPr lang="en-US" b="1" dirty="0">
                          <a:solidFill>
                            <a:srgbClr val="FF0000"/>
                          </a:solidFill>
                        </a:rPr>
                        <a:t>Blood Pressure</a:t>
                      </a:r>
                      <a:endParaRPr lang="en-US" b="1" dirty="0">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138/84</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80/46</a:t>
                      </a:r>
                      <a:endParaRPr lang="en-US"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solidFill>
                            <a:srgbClr val="FF0000"/>
                          </a:solidFill>
                        </a:rPr>
                        <a:t>90/54</a:t>
                      </a:r>
                      <a:endParaRPr lang="en-US" b="1" dirty="0">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TextBox 6"/>
          <p:cNvSpPr txBox="1"/>
          <p:nvPr/>
        </p:nvSpPr>
        <p:spPr>
          <a:xfrm>
            <a:off x="137319" y="6486112"/>
            <a:ext cx="1988045" cy="253916"/>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Pharmacology and physiology</a:t>
            </a:r>
          </a:p>
        </p:txBody>
      </p:sp>
      <p:sp>
        <p:nvSpPr>
          <p:cNvPr id="4" name="TPPolling" title="Polling Shape">
            <a:extLst>
              <a:ext uri="{FF2B5EF4-FFF2-40B4-BE49-F238E27FC236}">
                <a16:creationId xmlns:a16="http://schemas.microsoft.com/office/drawing/2014/main" id="{83A28058-EE1A-47CA-8D70-15FDA1299F7D}"/>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5609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WASPOLLED" val="D75736DC9BC04B68BBE219141227F200"/>
  <p:tag name="TPPRESENTATIONGUID" val="6040fec1-d66f-4d35-b4ac-307817c26d62"/>
  <p:tag name="TPVERSION" val="8"/>
  <p:tag name="TPFULLVERSION" val="8.6.1.4"/>
  <p:tag name="PPTVERSION" val="16"/>
  <p:tag name="TPOS" val="2"/>
  <p:tag name="TPLASTSAVEVERSION" val="6.4 PC"/>
</p:tagLst>
</file>

<file path=ppt/tags/tag10.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LIVECHARTING" val="False"/>
  <p:tag name="AUTOOPENPOLL" val="True"/>
  <p:tag name="AUTOFORMATCHART" val="True"/>
  <p:tag name="TPQUESTIONXML" val="﻿&lt;?xml version=&quot;1.0&quot; encoding=&quot;utf-8&quot;?&gt;&#10;&lt;questionlist&gt;&#10;    &lt;properties&gt;&#10;        &lt;guid&gt;2D31984C84584534BE45636D93BE9531&lt;/guid&gt;&#10;        &lt;description /&gt;&#10;        &lt;date&gt;7/13/2017 1:54:02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0AE9A923EE84B48AB0612F8712E52FB&lt;/guid&gt;&#10;            &lt;repollguid&gt;CA4CE04A637E44CA8AD0D7933D0CBFE5&lt;/repollguid&gt;&#10;            &lt;sourceid&gt;361D60E9C8D0475E94F9006776305F59&lt;/sourceid&gt;&#10;            &lt;questiontext&gt;A second medication is administered which results in the following change in his vitals. What physiologic mechanism would best explain these effect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DBFE9BC41A4843718DBC7390C6CCA6A9&lt;/guid&gt;&#10;                    &lt;answertext&gt;Independent activation of cellular adenylate cyclase&lt;/answertext&gt;&#10;                    &lt;valuetype&gt;0&lt;/valuetype&gt;&#10;                &lt;/answer&gt;&#10;                &lt;answer&gt;&#10;                    &lt;guid&gt;42D5C8E977184F7D93FBB2E0B5DF71B9&lt;/guid&gt;&#10;                    &lt;answertext&gt;Increase in cellular cGMP&lt;/answertext&gt;&#10;                    &lt;valuetype&gt;0&lt;/valuetype&gt;&#10;                &lt;/answer&gt;&#10;                &lt;answer&gt;&#10;                    &lt;guid&gt;C0FE212BE8DC4DC1830C436A40DADB0A&lt;/guid&gt;&#10;                    &lt;answertext&gt;Dopamine D1 receptor stimulation&lt;/answertext&gt;&#10;                    &lt;valuetype&gt;0&lt;/valuetype&gt;&#10;                &lt;/answer&gt;&#10;                &lt;answer&gt;&#10;                    &lt;guid&gt;2C91CEA740DC46988A498E106DE46DC0&lt;/guid&gt;&#10;                    &lt;answertext&gt;Stimulation of nicotinic receptors&lt;/answertext&gt;&#10;                    &lt;valuetype&gt;0&lt;/valuetype&gt;&#10;                &lt;/answer&gt;&#10;                &lt;answer&gt;&#10;                    &lt;guid&gt;466B2D0CCA6549ECB1525A4D55569FE1&lt;/guid&gt;&#10;                    &lt;answertext&gt;Direct inhibition of Na/K ATPas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11.xml><?xml version="1.0" encoding="utf-8"?>
<p:tagLst xmlns:a="http://schemas.openxmlformats.org/drawingml/2006/main" xmlns:r="http://schemas.openxmlformats.org/officeDocument/2006/relationships" xmlns:p="http://schemas.openxmlformats.org/presentationml/2006/main">
  <p:tag name="ZEROBASED" val="False"/>
</p:tagLst>
</file>

<file path=ppt/tags/tag12.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LIVECHARTING" val="False"/>
  <p:tag name="AUTOOPENPOLL" val="True"/>
  <p:tag name="AUTOFORMATCHART" val="True"/>
  <p:tag name="TPQUESTIONXML" val="﻿&lt;?xml version=&quot;1.0&quot; encoding=&quot;utf-8&quot;?&gt;&#10;&lt;questionlist&gt;&#10;    &lt;properties&gt;&#10;        &lt;guid&gt;869FA6F6F41B40F1B50F408E47C2205C&lt;/guid&gt;&#10;        &lt;description /&gt;&#10;        &lt;date&gt;7/13/2017 1:15:5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205A1FAD12D48298C2F5290646B648B&lt;/guid&gt;&#10;            &lt;repollguid&gt;E31092910B994FE2A547896E8E35F2F9&lt;/repollguid&gt;&#10;            &lt;sourceid&gt;071458B602F040A7BE584F0BE9FC4453&lt;/sourceid&gt;&#10;            &lt;questiontext&gt;What component of the autonomic nervous system is most likely affected?&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503F3D1A9CD94ADB99180DE9BEB179A6&lt;/guid&gt;&#10;                    &lt;answertext&gt;Parasympathetic&lt;/answertext&gt;&#10;                    &lt;valuetype&gt;0&lt;/valuetype&gt;&#10;                &lt;/answer&gt;&#10;                &lt;answer&gt;&#10;                    &lt;guid&gt;F593EE4E7499421AB841D3EED5B2903C&lt;/guid&gt;&#10;                    &lt;answertext&gt;Sympathetic&lt;/answertext&gt;&#10;                    &lt;valuetype&gt;0&lt;/valuetype&gt;&#10;                &lt;/answer&gt;&#10;                &lt;answer&gt;&#10;                    &lt;guid&gt;EF515804E70342FBB4B3067553455696&lt;/guid&gt;&#10;                    &lt;answertext&gt;Enteric&lt;/answertext&gt;&#10;                    &lt;valuetype&gt;0&lt;/valuetype&gt;&#10;                &lt;/answer&gt;&#10;                &lt;answer&gt;&#10;                    &lt;guid&gt;D62615114F7C4BE68680B796344EB497&lt;/guid&gt;&#10;                    &lt;answertext&gt;Both parasympathetic and sympathetic&lt;/answertext&gt;&#10;                    &lt;valuetype&gt;0&lt;/valuetype&gt;&#10;                &lt;/answer&gt;&#10;                &lt;answer&gt;&#10;                    &lt;guid&gt;0B44F089BEAC416287B9ACEBC69D1165&lt;/guid&gt;&#10;                    &lt;answertext&gt;Both parasympathetic and enteric&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13.xml><?xml version="1.0" encoding="utf-8"?>
<p:tagLst xmlns:a="http://schemas.openxmlformats.org/drawingml/2006/main" xmlns:r="http://schemas.openxmlformats.org/officeDocument/2006/relationships" xmlns:p="http://schemas.openxmlformats.org/presentationml/2006/main">
  <p:tag name="ZEROBASED" val="False"/>
</p:tagLst>
</file>

<file path=ppt/tags/tag14.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LIVECHARTING" val="False"/>
  <p:tag name="AUTOOPENPOLL" val="True"/>
  <p:tag name="AUTOFORMATCHART" val="True"/>
  <p:tag name="TPQUESTIONXML" val="﻿&lt;?xml version=&quot;1.0&quot; encoding=&quot;utf-8&quot;?&gt;&#10;&lt;questionlist&gt;&#10;    &lt;properties&gt;&#10;        &lt;guid&gt;93C78EA808CC42398ADFEF0EF81632DE&lt;/guid&gt;&#10;        &lt;description /&gt;&#10;        &lt;date&gt;7/13/2017 2:47:2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500505B26FF40DD9EDA1AD233177CA6&lt;/guid&gt;&#10;            &lt;repollguid&gt;4E1FE09C05984DCBB62EC6284F421735&lt;/repollguid&gt;&#10;            &lt;sourceid&gt;0C0D3F4B45F54B0EAC43BCAC44DEE839&lt;/sourceid&gt;&#10;            &lt;questiontext&gt;Which of the following agents is most likely to cause his presentatio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6AD85F797E134BCEA41F305EDDACEDF9&lt;/guid&gt;&#10;                    &lt;answertext&gt;Alpha-1 receptor blocker&lt;/answertext&gt;&#10;                    &lt;valuetype&gt;0&lt;/valuetype&gt;&#10;                &lt;/answer&gt;&#10;                &lt;answer&gt;&#10;                    &lt;guid&gt;926BB0D0F5C74625BA03CA5B09AED83E&lt;/guid&gt;&#10;                    &lt;answertext&gt;Clonidine&lt;/answertext&gt;&#10;                    &lt;valuetype&gt;0&lt;/valuetype&gt;&#10;                &lt;/answer&gt;&#10;                &lt;answer&gt;&#10;                    &lt;guid&gt;71A215E0928446D4A351E98A45252372&lt;/guid&gt;&#10;                    &lt;answertext&gt;Cyanide&lt;/answertext&gt;&#10;                    &lt;valuetype&gt;0&lt;/valuetype&gt;&#10;                &lt;/answer&gt;&#10;                &lt;answer&gt;&#10;                    &lt;guid&gt;EC3170C1E07D46DBB23009F5DF23125E&lt;/guid&gt;&#10;                    &lt;answertext&gt;Organophosphate&lt;/answertext&gt;&#10;                    &lt;valuetype&gt;0&lt;/valuetype&gt;&#10;                &lt;/answer&gt;&#10;                &lt;answer&gt;&#10;                    &lt;guid&gt;4467BDA55CEA4E3D978A64FB436F5851&lt;/guid&gt;&#10;                    &lt;answertext&gt;Phosostigmine&lt;/answertext&gt;&#10;                    &lt;valuetype&gt;0&lt;/valuetype&gt;&#10;                &lt;/answer&gt;&#10;                &lt;answer&gt;&#10;                    &lt;guid&gt;FDA6619956144EC091BEEFB93BF82E0C&lt;/guid&gt;&#10;                    &lt;answertext&gt;Tricyclic antidepressant&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LIVECHARTING" val="False"/>
  <p:tag name="AUTOOPENPOLL" val="True"/>
  <p:tag name="AUTOFORMATCHART" val="True"/>
  <p:tag name="TPQUESTIONXML" val="﻿&lt;?xml version=&quot;1.0&quot; encoding=&quot;utf-8&quot;?&gt;&#10;&lt;questionlist&gt;&#10;    &lt;properties&gt;&#10;        &lt;guid&gt;ED3BD460A3774C6994CCFD22DEF21A9D&lt;/guid&gt;&#10;        &lt;description /&gt;&#10;        &lt;date&gt;7/13/2017 3:15:5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7DCDD4E4A084E3EA072B1DFA4AF4EAF&lt;/guid&gt;&#10;            &lt;repollguid&gt;7F0D457EADF3417E9551CD033EF53636&lt;/repollguid&gt;&#10;            &lt;sourceid&gt;274FDF3E2A82467B9B6930DB1C6D6060&lt;/sourceid&gt;&#10;            &lt;questiontext&gt;An agent is administered IV and results in the following:Decrease in oral secretions and pulmonary crackles and&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7817721EEB9C4343AF273091E47367A5&lt;/guid&gt;&#10;                    &lt;answertext&gt;Flumazenil&lt;/answertext&gt;&#10;                    &lt;valuetype&gt;0&lt;/valuetype&gt;&#10;                &lt;/answer&gt;&#10;                &lt;answer&gt;&#10;                    &lt;guid&gt;573AE4192C164334987D54D515C80178&lt;/guid&gt;&#10;                    &lt;answertext&gt;Epinephrine&lt;/answertext&gt;&#10;                    &lt;valuetype&gt;0&lt;/valuetype&gt;&#10;                &lt;/answer&gt;&#10;                &lt;answer&gt;&#10;                    &lt;guid&gt;28DE4C742D6E48E99C3ABB6FE17C687B&lt;/guid&gt;&#10;                    &lt;answertext&gt;Norepinephrine&lt;/answertext&gt;&#10;                    &lt;valuetype&gt;0&lt;/valuetype&gt;&#10;                &lt;/answer&gt;&#10;                &lt;answer&gt;&#10;                    &lt;guid&gt;5B03A896DE5440A6A84EAD0340BB90A2&lt;/guid&gt;&#10;                    &lt;answertext&gt;Atropine&lt;/answertext&gt;&#10;                    &lt;valuetype&gt;0&lt;/valuetype&gt;&#10;                &lt;/answer&gt;&#10;                &lt;answer&gt;&#10;                    &lt;guid&gt;36EADB3637A94A048A9380F9196CF22F&lt;/guid&gt;&#10;                    &lt;answertext&gt;Edrophonium&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17.xml><?xml version="1.0" encoding="utf-8"?>
<p:tagLst xmlns:a="http://schemas.openxmlformats.org/drawingml/2006/main" xmlns:r="http://schemas.openxmlformats.org/officeDocument/2006/relationships" xmlns:p="http://schemas.openxmlformats.org/presentationml/2006/main">
  <p:tag name="ZEROBASED" val="False"/>
</p:tagLst>
</file>

<file path=ppt/tags/tag18.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LIVECHARTING" val="False"/>
  <p:tag name="AUTOOPENPOLL" val="True"/>
  <p:tag name="AUTOFORMATCHART" val="True"/>
  <p:tag name="TPQUESTIONXML" val="﻿&lt;?xml version=&quot;1.0&quot; encoding=&quot;utf-8&quot;?&gt;&#10;&lt;questionlist&gt;&#10;    &lt;properties&gt;&#10;        &lt;guid&gt;A6F3E7A423C5477D8AC44184229E1604&lt;/guid&gt;&#10;        &lt;description /&gt;&#10;        &lt;date&gt;7/13/2017 3:33:4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D3D5A10DD3D4228A6927327447B3CA6&lt;/guid&gt;&#10;            &lt;repollguid&gt;33121B62409B45D3B0F5754CB92B2105&lt;/repollguid&gt;&#10;            &lt;sourceid&gt;98A18AA1A4814A5EBDF567C6717FD743&lt;/sourceid&gt;&#10;            &lt;questiontext&gt;Based on the autonomic pathophysiology, what other agent(s) should be administered?&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245C2FA0809D4B1C994BB0DC9A5D3A7F&lt;/guid&gt;&#10;                    &lt;answertext&gt;Pralidoxime&lt;/answertext&gt;&#10;                    &lt;valuetype&gt;0&lt;/valuetype&gt;&#10;                &lt;/answer&gt;&#10;                &lt;answer&gt;&#10;                    &lt;guid&gt;A85FC987C4184515B8B6798B019507A9&lt;/guid&gt;&#10;                    &lt;answertext&gt;Physostigmine&lt;/answertext&gt;&#10;                    &lt;valuetype&gt;0&lt;/valuetype&gt;&#10;                &lt;/answer&gt;&#10;                &lt;answer&gt;&#10;                    &lt;guid&gt;46FF476EC4CB4BB78E5E728FAB8CDE2A&lt;/guid&gt;&#10;                    &lt;answertext&gt;Donepezil&lt;/answertext&gt;&#10;                    &lt;valuetype&gt;0&lt;/valuetype&gt;&#10;                &lt;/answer&gt;&#10;                &lt;answer&gt;&#10;                    &lt;guid&gt;75B7882698AE4331B8D30B552E16738C&lt;/guid&gt;&#10;                    &lt;answertext&gt;Methyldopa&lt;/answertext&gt;&#10;                    &lt;valuetype&gt;0&lt;/valuetype&gt;&#10;                &lt;/answer&gt;&#10;                &lt;answer&gt;&#10;                    &lt;guid&gt;28947A8A90A9478180D90EFBEF09D098&lt;/guid&gt;&#10;                    &lt;answertext&gt;Diphenhydramin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19.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LIVECHARTING" val="False"/>
  <p:tag name="AUTOOPENPOLL" val="True"/>
  <p:tag name="AUTOFORMATCHART" val="True"/>
  <p:tag name="TPQUESTIONXML" val="﻿&lt;?xml version=&quot;1.0&quot; encoding=&quot;utf-8&quot;?&gt;&#10;&lt;questionlist&gt;&#10;    &lt;properties&gt;&#10;        &lt;guid&gt;869FA6F6F41B40F1B50F408E47C2205C&lt;/guid&gt;&#10;        &lt;description /&gt;&#10;        &lt;date&gt;7/13/2017 1:15:5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F98B960581140DA93E0AB61E176F1BC&lt;/guid&gt;&#10;            &lt;repollguid&gt;E31092910B994FE2A547896E8E35F2F9&lt;/repollguid&gt;&#10;            &lt;sourceid&gt;071458B602F040A7BE584F0BE9FC4453&lt;/sourceid&gt;&#10;            &lt;questiontext&gt;Question 1What component of the autonomic nervous system is most likely affected?&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503F3D1A9CD94ADB99180DE9BEB179A6&lt;/guid&gt;&#10;                    &lt;answertext&gt;Parasympathetic&lt;/answertext&gt;&#10;                    &lt;valuetype&gt;0&lt;/valuetype&gt;&#10;                &lt;/answer&gt;&#10;                &lt;answer&gt;&#10;                    &lt;guid&gt;F593EE4E7499421AB841D3EED5B2903C&lt;/guid&gt;&#10;                    &lt;answertext&gt;Sympathetic&lt;/answertext&gt;&#10;                    &lt;valuetype&gt;0&lt;/valuetype&gt;&#10;                &lt;/answer&gt;&#10;                &lt;answer&gt;&#10;                    &lt;guid&gt;EF515804E70342FBB4B3067553455696&lt;/guid&gt;&#10;                    &lt;answertext&gt;Enteric&lt;/answertext&gt;&#10;                    &lt;valuetype&gt;0&lt;/valuetype&gt;&#10;                &lt;/answer&gt;&#10;                &lt;answer&gt;&#10;                    &lt;guid&gt;D62615114F7C4BE68680B796344EB497&lt;/guid&gt;&#10;                    &lt;answertext&gt;Both parasympathetic and sympathetic&lt;/answertext&gt;&#10;                    &lt;valuetype&gt;0&lt;/valuetype&gt;&#10;                &lt;/answer&gt;&#10;                &lt;answer&gt;&#10;                    &lt;guid&gt;0B44F089BEAC416287B9ACEBC69D1165&lt;/guid&gt;&#10;                    &lt;answertext&gt;Both parasympathetic and enteric&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LIVECHARTING" val="False"/>
  <p:tag name="AUTOOPENPOLL" val="True"/>
  <p:tag name="AUTOFORMATCHART" val="True"/>
  <p:tag name="TPQUESTIONXML" val="﻿&lt;?xml version=&quot;1.0&quot; encoding=&quot;utf-8&quot;?&gt;&#10;&lt;questionlist&gt;&#10;    &lt;properties&gt;&#10;        &lt;guid&gt;5B494F7445EA4DA7800E71388AA58421&lt;/guid&gt;&#10;        &lt;description /&gt;&#10;        &lt;date&gt;7/13/2017 1:26:5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D0A3BADD0DA4DE59CAC209B58EA15BF&lt;/guid&gt;&#10;            &lt;repollguid&gt;14B4E39B5817485AB7431F3D09E74055&lt;/repollguid&gt;&#10;            &lt;sourceid&gt;5A98BA7061AB471FBA5BDC8D9C70F54C&lt;/sourceid&gt;&#10;            &lt;questiontext&gt;What is the most likely agent that he ingested?&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73FF71A4D14F4A668E5CC2FA76EE0579&lt;/guid&gt;&#10;                    &lt;answertext&gt;Calcium channel blocker&lt;/answertext&gt;&#10;                    &lt;valuetype&gt;0&lt;/valuetype&gt;&#10;                &lt;/answer&gt;&#10;                &lt;answer&gt;&#10;                    &lt;guid&gt;D2F7A1DA7E574197A0A76C83C28FF221&lt;/guid&gt;&#10;                    &lt;answertext&gt;Beta blocker&lt;/answertext&gt;&#10;                    &lt;valuetype&gt;0&lt;/valuetype&gt;&#10;                &lt;/answer&gt;&#10;                &lt;answer&gt;&#10;                    &lt;guid&gt;7DE26BBBEC254E93843D868DAA083D6F&lt;/guid&gt;&#10;                    &lt;answertext&gt;Digoxin&lt;/answertext&gt;&#10;                    &lt;valuetype&gt;0&lt;/valuetype&gt;&#10;                &lt;/answer&gt;&#10;                &lt;answer&gt;&#10;                    &lt;guid&gt;EC0094A28F4348E2B63A956651DE75E6&lt;/guid&gt;&#10;                    &lt;answertext&gt;Alpha blocker&lt;/answertext&gt;&#10;                    &lt;valuetype&gt;0&lt;/valuetype&gt;&#10;                &lt;/answer&gt;&#10;                &lt;answer&gt;&#10;                    &lt;guid&gt;FE385470C88F485C9729CF4C96F15D7B&lt;/guid&gt;&#10;                    &lt;answertext&gt;Angiotensin receptor blocker&lt;/answertext&gt;&#10;                    &lt;valuetype&gt;0&lt;/valuetype&gt;&#10;                &lt;/answer&gt;&#10;                &lt;answer&gt;&#10;                    &lt;guid&gt;051E9FFD41F14388B1B75DF58BEB88B2&lt;/guid&gt;&#10;                    &lt;answertext&gt;Hydralazin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5.xml><?xml version="1.0" encoding="utf-8"?>
<p:tagLst xmlns:a="http://schemas.openxmlformats.org/drawingml/2006/main" xmlns:r="http://schemas.openxmlformats.org/officeDocument/2006/relationships" xmlns:p="http://schemas.openxmlformats.org/presentationml/2006/main">
  <p:tag name="ZEROBASED" val="False"/>
</p:tagLst>
</file>

<file path=ppt/tags/tag6.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LIVECHARTING" val="False"/>
  <p:tag name="AUTOOPENPOLL" val="True"/>
  <p:tag name="AUTOFORMATCHART" val="True"/>
  <p:tag name="TPQUESTIONXML" val="﻿&lt;?xml version=&quot;1.0&quot; encoding=&quot;utf-8&quot;?&gt;&#10;&lt;questionlist&gt;&#10;    &lt;properties&gt;&#10;        &lt;guid&gt;5896FDC5F4EB40E090773A84C7F1229B&lt;/guid&gt;&#10;        &lt;description /&gt;&#10;        &lt;date&gt;7/13/2017 1:39:4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E28B41628354830BE7A23C34B8D163A&lt;/guid&gt;&#10;            &lt;repollguid&gt;331A57487E9940D9894F6F586EDECD8B&lt;/repollguid&gt;&#10;            &lt;sourceid&gt;56E253C94CD344B5B6D77BCDB7F87C54&lt;/sourceid&gt;&#10;            &lt;questiontext&gt;A medication is administered and results in the following change in his vitals.  What was the most likely agent administered?&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0B30092A60ED48CF833116A5B21A0B76&lt;/guid&gt;&#10;                    &lt;answertext&gt;Phenylephrine&lt;/answertext&gt;&#10;                    &lt;valuetype&gt;0&lt;/valuetype&gt;&#10;                &lt;/answer&gt;&#10;                &lt;answer&gt;&#10;                    &lt;guid&gt;954013891FF94A8EB2EAF18D23B3D535&lt;/guid&gt;&#10;                    &lt;answertext&gt;Atropine&lt;/answertext&gt;&#10;                    &lt;valuetype&gt;0&lt;/valuetype&gt;&#10;                &lt;/answer&gt;&#10;                &lt;answer&gt;&#10;                    &lt;guid&gt;4323521B461945B09DD0AD1496140A92&lt;/guid&gt;&#10;                    &lt;answertext&gt;Dobutamine&lt;/answertext&gt;&#10;                    &lt;valuetype&gt;0&lt;/valuetype&gt;&#10;                &lt;/answer&gt;&#10;                &lt;answer&gt;&#10;                    &lt;guid&gt;5AA7C630745B44AF9C60DD7BB92555FA&lt;/guid&gt;&#10;                    &lt;answertext&gt;Epinephrin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ags/tag8.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LIVECHARTING" val="False"/>
  <p:tag name="AUTOOPENPOLL" val="True"/>
  <p:tag name="AUTOFORMATCHART" val="True"/>
  <p:tag name="TPQUESTIONXML" val="﻿&lt;?xml version=&quot;1.0&quot; encoding=&quot;utf-8&quot;?&gt;&#10;&lt;questionlist&gt;&#10;    &lt;properties&gt;&#10;        &lt;guid&gt;D331925BEBB74635B900365B998384B6&lt;/guid&gt;&#10;        &lt;description /&gt;&#10;        &lt;date&gt;7/13/2017 1:42:21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77840A67E06409FAAFF66ACEBC09246&lt;/guid&gt;&#10;            &lt;repollguid&gt;74360B5C964141E7AFA5B8047AECCD8A&lt;/repollguid&gt;&#10;            &lt;sourceid&gt;C4248C28A6874ECE81A1BE35250B69AE&lt;/sourceid&gt;&#10;            &lt;questiontext&gt;What medication did the patient most likely inges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656BAD6131694C3FBD711114EFF59233&lt;/guid&gt;&#10;                    &lt;answertext&gt;Atenolol&lt;/answertext&gt;&#10;                    &lt;valuetype&gt;0&lt;/valuetype&gt;&#10;                &lt;/answer&gt;&#10;                &lt;answer&gt;&#10;                    &lt;guid&gt;8E243707EB4D4EE98B802E9FF6D6D64A&lt;/guid&gt;&#10;                    &lt;answertext&gt;Esmolol&lt;/answertext&gt;&#10;                    &lt;valuetype&gt;0&lt;/valuetype&gt;&#10;                &lt;/answer&gt;&#10;                &lt;answer&gt;&#10;                    &lt;guid&gt;706FFD67F2B84E81AE3309F9E6FFBC20&lt;/guid&gt;&#10;                    &lt;answertext&gt;Metoprolol&lt;/answertext&gt;&#10;                    &lt;valuetype&gt;0&lt;/valuetype&gt;&#10;                &lt;/answer&gt;&#10;                &lt;answer&gt;&#10;                    &lt;guid&gt;9F0F3DAAE34342D284AC87E87A8EFE4D&lt;/guid&gt;&#10;                    &lt;answertext&gt;Propranolol&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9.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54053</TotalTime>
  <Words>1886</Words>
  <Application>Microsoft Office PowerPoint</Application>
  <PresentationFormat>Custom</PresentationFormat>
  <Paragraphs>443</Paragraphs>
  <Slides>29</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Times</vt:lpstr>
      <vt:lpstr>Wingdings</vt:lpstr>
      <vt:lpstr>Office Theme</vt:lpstr>
      <vt:lpstr>PowerPoint Presentation</vt:lpstr>
      <vt:lpstr>PowerPoint Presentation</vt:lpstr>
      <vt:lpstr>Case #1</vt:lpstr>
      <vt:lpstr>Case #1</vt:lpstr>
      <vt:lpstr>Physical Exam</vt:lpstr>
      <vt:lpstr>EKG</vt:lpstr>
      <vt:lpstr>Question 1 What component of the autonomic nervous system is most likely affected?</vt:lpstr>
      <vt:lpstr>Question 2 What is the most likely agent he ingested?</vt:lpstr>
      <vt:lpstr>Question 3 A medication is administered and results in the following change in his vitals.   What was the most likely agent administered?</vt:lpstr>
      <vt:lpstr>Question 4 What medication did the patient most likely ingest?</vt:lpstr>
      <vt:lpstr>Question 5 A 2nd medication is given resulting in the following change in his VS.  What physiologic mechanism would best explain these effects?</vt:lpstr>
      <vt:lpstr>Case #2</vt:lpstr>
      <vt:lpstr>Case #2</vt:lpstr>
      <vt:lpstr>Physical Exam</vt:lpstr>
      <vt:lpstr>EKG</vt:lpstr>
      <vt:lpstr>Question 1 What component of the autonomic nervous system is most likely affected?</vt:lpstr>
      <vt:lpstr>Question 2 Which of the following agents is most likely to cause his presentation?</vt:lpstr>
      <vt:lpstr>Question 3 An agent is administered IV resulting in the following: A decrease in oral secretions &amp; pulmonary crackles and VS changes</vt:lpstr>
      <vt:lpstr>Question 4 Based on autonomic pathophysiology, what other agent should be administered?</vt:lpstr>
      <vt:lpstr>Compare &amp; Contrast Our 2 Cases</vt:lpstr>
      <vt:lpstr>Dr. Alekseev’s Slides</vt:lpstr>
      <vt:lpstr>PowerPoint Presentation</vt:lpstr>
      <vt:lpstr>PowerPoint Presentation</vt:lpstr>
      <vt:lpstr>Regulation of Smooth Muscle</vt:lpstr>
      <vt:lpstr>PowerPoint Presentation</vt:lpstr>
      <vt:lpstr>PowerPoint Presentation</vt:lpstr>
      <vt:lpstr>PowerPoint Presentation</vt:lpstr>
      <vt:lpstr>PowerPoint Presentation</vt:lpstr>
      <vt:lpstr>PowerPoint Presentation</vt:lpstr>
    </vt:vector>
  </TitlesOfParts>
  <Company>뿿餠</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Powers</dc:creator>
  <cp:lastModifiedBy>Powers, James E</cp:lastModifiedBy>
  <cp:revision>583</cp:revision>
  <dcterms:created xsi:type="dcterms:W3CDTF">2013-05-02T01:15:38Z</dcterms:created>
  <dcterms:modified xsi:type="dcterms:W3CDTF">2023-09-21T14:45:52Z</dcterms:modified>
</cp:coreProperties>
</file>