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4">
  <p:sldMasterIdLst>
    <p:sldMasterId id="2147483708" r:id="rId1"/>
  </p:sldMasterIdLst>
  <p:sldIdLst>
    <p:sldId id="256" r:id="rId2"/>
    <p:sldId id="284" r:id="rId3"/>
    <p:sldId id="282" r:id="rId4"/>
    <p:sldId id="257" r:id="rId5"/>
    <p:sldId id="258" r:id="rId6"/>
    <p:sldId id="263" r:id="rId7"/>
    <p:sldId id="262" r:id="rId8"/>
    <p:sldId id="283" r:id="rId9"/>
    <p:sldId id="259" r:id="rId10"/>
    <p:sldId id="260" r:id="rId11"/>
    <p:sldId id="267" r:id="rId12"/>
    <p:sldId id="268" r:id="rId13"/>
    <p:sldId id="269" r:id="rId14"/>
    <p:sldId id="270" r:id="rId15"/>
    <p:sldId id="279" r:id="rId16"/>
    <p:sldId id="272" r:id="rId17"/>
    <p:sldId id="273" r:id="rId18"/>
    <p:sldId id="280"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A6F3BB-CE24-405F-834F-B570EBF4D7BE}" v="1" dt="2022-09-14T15:15:06.7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20" d="100"/>
          <a:sy n="120" d="100"/>
        </p:scale>
        <p:origin x="20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FA5DEA-E8EF-4BF7-8DBF-29B4485EE54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BEE9402-5E89-4FE5-BF13-3708C3B5EF7C}">
      <dgm:prSet/>
      <dgm:spPr/>
      <dgm:t>
        <a:bodyPr/>
        <a:lstStyle/>
        <a:p>
          <a:pPr>
            <a:lnSpc>
              <a:spcPct val="100000"/>
            </a:lnSpc>
          </a:pPr>
          <a:r>
            <a:rPr lang="en-US"/>
            <a:t>The event must provide a service to the community in order to be TOUCH eligible</a:t>
          </a:r>
        </a:p>
      </dgm:t>
    </dgm:pt>
    <dgm:pt modelId="{A03CD2FC-3193-46AB-A9B0-75DBD8AE3A51}" type="parTrans" cxnId="{AF6B550E-B942-4324-A88C-CB13A51554C4}">
      <dgm:prSet/>
      <dgm:spPr/>
      <dgm:t>
        <a:bodyPr/>
        <a:lstStyle/>
        <a:p>
          <a:endParaRPr lang="en-US"/>
        </a:p>
      </dgm:t>
    </dgm:pt>
    <dgm:pt modelId="{3F201286-E536-477C-B66C-C7AA21B6A580}" type="sibTrans" cxnId="{AF6B550E-B942-4324-A88C-CB13A51554C4}">
      <dgm:prSet/>
      <dgm:spPr/>
      <dgm:t>
        <a:bodyPr/>
        <a:lstStyle/>
        <a:p>
          <a:endParaRPr lang="en-US"/>
        </a:p>
      </dgm:t>
    </dgm:pt>
    <dgm:pt modelId="{4629F05B-519A-4A52-8566-7199AA43C610}">
      <dgm:prSet/>
      <dgm:spPr/>
      <dgm:t>
        <a:bodyPr/>
        <a:lstStyle/>
        <a:p>
          <a:pPr>
            <a:lnSpc>
              <a:spcPct val="100000"/>
            </a:lnSpc>
          </a:pPr>
          <a:r>
            <a:rPr lang="en-US" dirty="0"/>
            <a:t>Any activity that works to improve the health and wellness of a community </a:t>
          </a:r>
          <a:r>
            <a:rPr lang="en-US" b="1" dirty="0"/>
            <a:t>outside</a:t>
          </a:r>
          <a:r>
            <a:rPr lang="en-US" dirty="0"/>
            <a:t> of the medical school coursework</a:t>
          </a:r>
        </a:p>
      </dgm:t>
    </dgm:pt>
    <dgm:pt modelId="{2B9C88BE-833A-49C7-888B-29D281C64FCE}" type="parTrans" cxnId="{03689408-F11C-4317-AC34-820F8A205FFC}">
      <dgm:prSet/>
      <dgm:spPr/>
      <dgm:t>
        <a:bodyPr/>
        <a:lstStyle/>
        <a:p>
          <a:endParaRPr lang="en-US"/>
        </a:p>
      </dgm:t>
    </dgm:pt>
    <dgm:pt modelId="{1570A8D6-227C-4FCD-8035-A1EBAB148DF5}" type="sibTrans" cxnId="{03689408-F11C-4317-AC34-820F8A205FFC}">
      <dgm:prSet/>
      <dgm:spPr/>
      <dgm:t>
        <a:bodyPr/>
        <a:lstStyle/>
        <a:p>
          <a:endParaRPr lang="en-US"/>
        </a:p>
      </dgm:t>
    </dgm:pt>
    <dgm:pt modelId="{05352DC9-028A-4662-9477-7FE83135102C}">
      <dgm:prSet/>
      <dgm:spPr/>
      <dgm:t>
        <a:bodyPr/>
        <a:lstStyle/>
        <a:p>
          <a:pPr>
            <a:lnSpc>
              <a:spcPct val="100000"/>
            </a:lnSpc>
          </a:pPr>
          <a:r>
            <a:rPr lang="en-US"/>
            <a:t>Services will not count if they are…</a:t>
          </a:r>
        </a:p>
      </dgm:t>
    </dgm:pt>
    <dgm:pt modelId="{3B77277B-1B74-4F09-9C29-A5FE326B61B5}" type="parTrans" cxnId="{090F15A1-2587-4F24-987C-3AC46A5CC87F}">
      <dgm:prSet/>
      <dgm:spPr/>
      <dgm:t>
        <a:bodyPr/>
        <a:lstStyle/>
        <a:p>
          <a:endParaRPr lang="en-US"/>
        </a:p>
      </dgm:t>
    </dgm:pt>
    <dgm:pt modelId="{1770AAFF-63D5-4432-B62E-FE5CFB1725F5}" type="sibTrans" cxnId="{090F15A1-2587-4F24-987C-3AC46A5CC87F}">
      <dgm:prSet/>
      <dgm:spPr/>
      <dgm:t>
        <a:bodyPr/>
        <a:lstStyle/>
        <a:p>
          <a:endParaRPr lang="en-US"/>
        </a:p>
      </dgm:t>
    </dgm:pt>
    <dgm:pt modelId="{03C1615B-4A29-4FC6-A524-4AF7E8AC8790}">
      <dgm:prSet/>
      <dgm:spPr/>
      <dgm:t>
        <a:bodyPr/>
        <a:lstStyle/>
        <a:p>
          <a:pPr>
            <a:lnSpc>
              <a:spcPct val="100000"/>
            </a:lnSpc>
          </a:pPr>
          <a:r>
            <a:rPr lang="en-US" dirty="0"/>
            <a:t>Compensated</a:t>
          </a:r>
        </a:p>
      </dgm:t>
    </dgm:pt>
    <dgm:pt modelId="{EE7C4139-DCB6-46B3-A793-8F048DC2864A}" type="parTrans" cxnId="{401751B1-444D-4F19-A5A5-36EB29613E13}">
      <dgm:prSet/>
      <dgm:spPr/>
      <dgm:t>
        <a:bodyPr/>
        <a:lstStyle/>
        <a:p>
          <a:endParaRPr lang="en-US"/>
        </a:p>
      </dgm:t>
    </dgm:pt>
    <dgm:pt modelId="{ACF7DB75-805D-4107-B0BB-D0C60B2667A1}" type="sibTrans" cxnId="{401751B1-444D-4F19-A5A5-36EB29613E13}">
      <dgm:prSet/>
      <dgm:spPr/>
      <dgm:t>
        <a:bodyPr/>
        <a:lstStyle/>
        <a:p>
          <a:endParaRPr lang="en-US"/>
        </a:p>
      </dgm:t>
    </dgm:pt>
    <dgm:pt modelId="{4B15F9BC-38EF-4D7A-AC41-F54C14062339}">
      <dgm:prSet/>
      <dgm:spPr/>
      <dgm:t>
        <a:bodyPr/>
        <a:lstStyle/>
        <a:p>
          <a:pPr>
            <a:lnSpc>
              <a:spcPct val="100000"/>
            </a:lnSpc>
          </a:pPr>
          <a:r>
            <a:rPr lang="en-US"/>
            <a:t>Self-serving</a:t>
          </a:r>
        </a:p>
      </dgm:t>
    </dgm:pt>
    <dgm:pt modelId="{9BAA930E-4ADA-4F64-BF62-4D80120D6D4A}" type="parTrans" cxnId="{6E0525E7-DA9C-4F39-9BB1-96A52FF152E7}">
      <dgm:prSet/>
      <dgm:spPr/>
      <dgm:t>
        <a:bodyPr/>
        <a:lstStyle/>
        <a:p>
          <a:endParaRPr lang="en-US"/>
        </a:p>
      </dgm:t>
    </dgm:pt>
    <dgm:pt modelId="{520CB991-1095-48DE-B7D4-5FE743D3AD7F}" type="sibTrans" cxnId="{6E0525E7-DA9C-4F39-9BB1-96A52FF152E7}">
      <dgm:prSet/>
      <dgm:spPr/>
      <dgm:t>
        <a:bodyPr/>
        <a:lstStyle/>
        <a:p>
          <a:endParaRPr lang="en-US"/>
        </a:p>
      </dgm:t>
    </dgm:pt>
    <dgm:pt modelId="{B16E9339-DD39-427D-87F3-5F09E99EA6FA}">
      <dgm:prSet/>
      <dgm:spPr/>
      <dgm:t>
        <a:bodyPr/>
        <a:lstStyle/>
        <a:p>
          <a:pPr>
            <a:lnSpc>
              <a:spcPct val="100000"/>
            </a:lnSpc>
          </a:pPr>
          <a:r>
            <a:rPr lang="en-US"/>
            <a:t>Directly benefiting medical students or the school</a:t>
          </a:r>
        </a:p>
      </dgm:t>
    </dgm:pt>
    <dgm:pt modelId="{B01070B3-CA65-4F56-97C5-5A3F2BA0BF11}" type="parTrans" cxnId="{567DA4A0-2777-4FF5-9856-A597CD3908C6}">
      <dgm:prSet/>
      <dgm:spPr/>
      <dgm:t>
        <a:bodyPr/>
        <a:lstStyle/>
        <a:p>
          <a:endParaRPr lang="en-US"/>
        </a:p>
      </dgm:t>
    </dgm:pt>
    <dgm:pt modelId="{21DA9A93-A72D-4B29-AD05-42769DB9AFB1}" type="sibTrans" cxnId="{567DA4A0-2777-4FF5-9856-A597CD3908C6}">
      <dgm:prSet/>
      <dgm:spPr/>
      <dgm:t>
        <a:bodyPr/>
        <a:lstStyle/>
        <a:p>
          <a:endParaRPr lang="en-US"/>
        </a:p>
      </dgm:t>
    </dgm:pt>
    <dgm:pt modelId="{1712643E-186C-4C3D-B70D-D98905E69E20}">
      <dgm:prSet/>
      <dgm:spPr>
        <a:solidFill>
          <a:srgbClr val="FF9933"/>
        </a:solidFill>
      </dgm:spPr>
      <dgm:t>
        <a:bodyPr/>
        <a:lstStyle/>
        <a:p>
          <a:pPr>
            <a:lnSpc>
              <a:spcPct val="100000"/>
            </a:lnSpc>
          </a:pPr>
          <a:r>
            <a:rPr lang="en-US"/>
            <a:t>Court mandated “Community Service” does not count towards TOUCH hours</a:t>
          </a:r>
        </a:p>
      </dgm:t>
    </dgm:pt>
    <dgm:pt modelId="{C7A0157D-9DE6-479D-A735-E8E8DB371CFA}" type="parTrans" cxnId="{100FFF94-AB63-4DC9-B1EC-E140F5AB0927}">
      <dgm:prSet/>
      <dgm:spPr/>
      <dgm:t>
        <a:bodyPr/>
        <a:lstStyle/>
        <a:p>
          <a:endParaRPr lang="en-US"/>
        </a:p>
      </dgm:t>
    </dgm:pt>
    <dgm:pt modelId="{886B61B7-9C86-4B07-AB85-F0FD6E3C13A9}" type="sibTrans" cxnId="{100FFF94-AB63-4DC9-B1EC-E140F5AB0927}">
      <dgm:prSet/>
      <dgm:spPr/>
      <dgm:t>
        <a:bodyPr/>
        <a:lstStyle/>
        <a:p>
          <a:endParaRPr lang="en-US"/>
        </a:p>
      </dgm:t>
    </dgm:pt>
    <dgm:pt modelId="{238341C7-3EBC-480E-8568-2F80636104DE}" type="pres">
      <dgm:prSet presAssocID="{0BFA5DEA-E8EF-4BF7-8DBF-29B4485EE54E}" presName="root" presStyleCnt="0">
        <dgm:presLayoutVars>
          <dgm:dir/>
          <dgm:resizeHandles val="exact"/>
        </dgm:presLayoutVars>
      </dgm:prSet>
      <dgm:spPr/>
    </dgm:pt>
    <dgm:pt modelId="{D3EAC83E-BFA5-435A-8AA5-192821853285}" type="pres">
      <dgm:prSet presAssocID="{0BEE9402-5E89-4FE5-BF13-3708C3B5EF7C}" presName="compNode" presStyleCnt="0"/>
      <dgm:spPr/>
    </dgm:pt>
    <dgm:pt modelId="{C516E51F-EC5D-4855-9C5E-A1A7A73FA8D2}" type="pres">
      <dgm:prSet presAssocID="{0BEE9402-5E89-4FE5-BF13-3708C3B5EF7C}" presName="bgRect" presStyleLbl="bgShp" presStyleIdx="0" presStyleCnt="4"/>
      <dgm:spPr>
        <a:solidFill>
          <a:srgbClr val="FF9933"/>
        </a:solidFill>
      </dgm:spPr>
    </dgm:pt>
    <dgm:pt modelId="{6384AA67-3F00-4478-AB14-05CD7C86E4A9}" type="pres">
      <dgm:prSet presAssocID="{0BEE9402-5E89-4FE5-BF13-3708C3B5EF7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roup"/>
        </a:ext>
      </dgm:extLst>
    </dgm:pt>
    <dgm:pt modelId="{227BB2B5-4840-44A6-BE05-53BEF11BDFB0}" type="pres">
      <dgm:prSet presAssocID="{0BEE9402-5E89-4FE5-BF13-3708C3B5EF7C}" presName="spaceRect" presStyleCnt="0"/>
      <dgm:spPr/>
    </dgm:pt>
    <dgm:pt modelId="{A9BA985C-322E-442F-8EF6-D9522975292C}" type="pres">
      <dgm:prSet presAssocID="{0BEE9402-5E89-4FE5-BF13-3708C3B5EF7C}" presName="parTx" presStyleLbl="revTx" presStyleIdx="0" presStyleCnt="5">
        <dgm:presLayoutVars>
          <dgm:chMax val="0"/>
          <dgm:chPref val="0"/>
        </dgm:presLayoutVars>
      </dgm:prSet>
      <dgm:spPr/>
    </dgm:pt>
    <dgm:pt modelId="{70AB197D-E5C8-48CE-87EB-F699C943066F}" type="pres">
      <dgm:prSet presAssocID="{3F201286-E536-477C-B66C-C7AA21B6A580}" presName="sibTrans" presStyleCnt="0"/>
      <dgm:spPr/>
    </dgm:pt>
    <dgm:pt modelId="{C2EE9DF4-3D87-4BF3-99BE-C19E935947A2}" type="pres">
      <dgm:prSet presAssocID="{4629F05B-519A-4A52-8566-7199AA43C610}" presName="compNode" presStyleCnt="0"/>
      <dgm:spPr/>
    </dgm:pt>
    <dgm:pt modelId="{274D4B3C-5A74-498A-B2A4-8F3E58FE0CB7}" type="pres">
      <dgm:prSet presAssocID="{4629F05B-519A-4A52-8566-7199AA43C610}" presName="bgRect" presStyleLbl="bgShp" presStyleIdx="1" presStyleCnt="4"/>
      <dgm:spPr>
        <a:solidFill>
          <a:srgbClr val="FF9933"/>
        </a:solidFill>
      </dgm:spPr>
    </dgm:pt>
    <dgm:pt modelId="{75F19781-0E53-4590-92F5-2A707369FD16}" type="pres">
      <dgm:prSet presAssocID="{4629F05B-519A-4A52-8566-7199AA43C61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ctor"/>
        </a:ext>
      </dgm:extLst>
    </dgm:pt>
    <dgm:pt modelId="{2BF73BFF-65EE-4089-8CD4-2D210366EA5C}" type="pres">
      <dgm:prSet presAssocID="{4629F05B-519A-4A52-8566-7199AA43C610}" presName="spaceRect" presStyleCnt="0"/>
      <dgm:spPr/>
    </dgm:pt>
    <dgm:pt modelId="{90FCAEEC-8AF7-4886-B018-8D24F9DA9417}" type="pres">
      <dgm:prSet presAssocID="{4629F05B-519A-4A52-8566-7199AA43C610}" presName="parTx" presStyleLbl="revTx" presStyleIdx="1" presStyleCnt="5">
        <dgm:presLayoutVars>
          <dgm:chMax val="0"/>
          <dgm:chPref val="0"/>
        </dgm:presLayoutVars>
      </dgm:prSet>
      <dgm:spPr/>
    </dgm:pt>
    <dgm:pt modelId="{95927204-37B3-440D-99A3-8AE5401EB4D1}" type="pres">
      <dgm:prSet presAssocID="{1570A8D6-227C-4FCD-8035-A1EBAB148DF5}" presName="sibTrans" presStyleCnt="0"/>
      <dgm:spPr/>
    </dgm:pt>
    <dgm:pt modelId="{47BFDB84-0F2A-4DFE-B7CA-F33C5DE05564}" type="pres">
      <dgm:prSet presAssocID="{05352DC9-028A-4662-9477-7FE83135102C}" presName="compNode" presStyleCnt="0"/>
      <dgm:spPr/>
    </dgm:pt>
    <dgm:pt modelId="{80ED23CF-2DFD-468C-8C49-60639150A974}" type="pres">
      <dgm:prSet presAssocID="{05352DC9-028A-4662-9477-7FE83135102C}" presName="bgRect" presStyleLbl="bgShp" presStyleIdx="2" presStyleCnt="4"/>
      <dgm:spPr>
        <a:solidFill>
          <a:srgbClr val="FF9933"/>
        </a:solidFill>
      </dgm:spPr>
    </dgm:pt>
    <dgm:pt modelId="{0FA8B6BB-02A7-4D2F-B84C-3A898239A03B}" type="pres">
      <dgm:prSet presAssocID="{05352DC9-028A-4662-9477-7FE83135102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choolhouse"/>
        </a:ext>
      </dgm:extLst>
    </dgm:pt>
    <dgm:pt modelId="{133DA583-206B-48E6-A3A7-BAEC86E2E9D6}" type="pres">
      <dgm:prSet presAssocID="{05352DC9-028A-4662-9477-7FE83135102C}" presName="spaceRect" presStyleCnt="0"/>
      <dgm:spPr/>
    </dgm:pt>
    <dgm:pt modelId="{9A468B12-EAA6-432C-B559-A14D22E48854}" type="pres">
      <dgm:prSet presAssocID="{05352DC9-028A-4662-9477-7FE83135102C}" presName="parTx" presStyleLbl="revTx" presStyleIdx="2" presStyleCnt="5">
        <dgm:presLayoutVars>
          <dgm:chMax val="0"/>
          <dgm:chPref val="0"/>
        </dgm:presLayoutVars>
      </dgm:prSet>
      <dgm:spPr/>
    </dgm:pt>
    <dgm:pt modelId="{09BDD128-1A81-4EEF-A317-E7B8351F415E}" type="pres">
      <dgm:prSet presAssocID="{05352DC9-028A-4662-9477-7FE83135102C}" presName="desTx" presStyleLbl="revTx" presStyleIdx="3" presStyleCnt="5">
        <dgm:presLayoutVars/>
      </dgm:prSet>
      <dgm:spPr/>
    </dgm:pt>
    <dgm:pt modelId="{4B221DC3-9E62-41CD-95F3-F0EE3FB12F45}" type="pres">
      <dgm:prSet presAssocID="{1770AAFF-63D5-4432-B62E-FE5CFB1725F5}" presName="sibTrans" presStyleCnt="0"/>
      <dgm:spPr/>
    </dgm:pt>
    <dgm:pt modelId="{A58378F3-FCAC-4894-A3F1-1B1D4C466B59}" type="pres">
      <dgm:prSet presAssocID="{1712643E-186C-4C3D-B70D-D98905E69E20}" presName="compNode" presStyleCnt="0"/>
      <dgm:spPr/>
    </dgm:pt>
    <dgm:pt modelId="{60BF424C-8A97-4D8B-8A08-BAFAF484AC3F}" type="pres">
      <dgm:prSet presAssocID="{1712643E-186C-4C3D-B70D-D98905E69E20}" presName="bgRect" presStyleLbl="bgShp" presStyleIdx="3" presStyleCnt="4"/>
      <dgm:spPr>
        <a:solidFill>
          <a:srgbClr val="FF9933"/>
        </a:solidFill>
      </dgm:spPr>
    </dgm:pt>
    <dgm:pt modelId="{74E4E078-B7FE-4A09-B6F9-DC599C2FEDBA}" type="pres">
      <dgm:prSet presAssocID="{1712643E-186C-4C3D-B70D-D98905E69E2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Gavel"/>
        </a:ext>
      </dgm:extLst>
    </dgm:pt>
    <dgm:pt modelId="{041808E5-9367-42BF-A38E-E458CDB9306E}" type="pres">
      <dgm:prSet presAssocID="{1712643E-186C-4C3D-B70D-D98905E69E20}" presName="spaceRect" presStyleCnt="0"/>
      <dgm:spPr/>
    </dgm:pt>
    <dgm:pt modelId="{859E5B00-50F5-4EED-822C-C81A870D45B6}" type="pres">
      <dgm:prSet presAssocID="{1712643E-186C-4C3D-B70D-D98905E69E20}" presName="parTx" presStyleLbl="revTx" presStyleIdx="4" presStyleCnt="5">
        <dgm:presLayoutVars>
          <dgm:chMax val="0"/>
          <dgm:chPref val="0"/>
        </dgm:presLayoutVars>
      </dgm:prSet>
      <dgm:spPr/>
    </dgm:pt>
  </dgm:ptLst>
  <dgm:cxnLst>
    <dgm:cxn modelId="{1AFF4D08-05EC-4B8A-BBEB-5A6B252858B0}" type="presOf" srcId="{B16E9339-DD39-427D-87F3-5F09E99EA6FA}" destId="{09BDD128-1A81-4EEF-A317-E7B8351F415E}" srcOrd="0" destOrd="2" presId="urn:microsoft.com/office/officeart/2018/2/layout/IconVerticalSolidList"/>
    <dgm:cxn modelId="{03689408-F11C-4317-AC34-820F8A205FFC}" srcId="{0BFA5DEA-E8EF-4BF7-8DBF-29B4485EE54E}" destId="{4629F05B-519A-4A52-8566-7199AA43C610}" srcOrd="1" destOrd="0" parTransId="{2B9C88BE-833A-49C7-888B-29D281C64FCE}" sibTransId="{1570A8D6-227C-4FCD-8035-A1EBAB148DF5}"/>
    <dgm:cxn modelId="{AF6B550E-B942-4324-A88C-CB13A51554C4}" srcId="{0BFA5DEA-E8EF-4BF7-8DBF-29B4485EE54E}" destId="{0BEE9402-5E89-4FE5-BF13-3708C3B5EF7C}" srcOrd="0" destOrd="0" parTransId="{A03CD2FC-3193-46AB-A9B0-75DBD8AE3A51}" sibTransId="{3F201286-E536-477C-B66C-C7AA21B6A580}"/>
    <dgm:cxn modelId="{3565A616-CFAA-4168-AF62-C9B0B4AB9249}" type="presOf" srcId="{4B15F9BC-38EF-4D7A-AC41-F54C14062339}" destId="{09BDD128-1A81-4EEF-A317-E7B8351F415E}" srcOrd="0" destOrd="1" presId="urn:microsoft.com/office/officeart/2018/2/layout/IconVerticalSolidList"/>
    <dgm:cxn modelId="{1A38171B-A573-4400-B86D-1AA95ECBD234}" type="presOf" srcId="{4629F05B-519A-4A52-8566-7199AA43C610}" destId="{90FCAEEC-8AF7-4886-B018-8D24F9DA9417}" srcOrd="0" destOrd="0" presId="urn:microsoft.com/office/officeart/2018/2/layout/IconVerticalSolidList"/>
    <dgm:cxn modelId="{BCE6E844-5B3D-4DCC-B52D-E95A32E7C8D2}" type="presOf" srcId="{05352DC9-028A-4662-9477-7FE83135102C}" destId="{9A468B12-EAA6-432C-B559-A14D22E48854}" srcOrd="0" destOrd="0" presId="urn:microsoft.com/office/officeart/2018/2/layout/IconVerticalSolidList"/>
    <dgm:cxn modelId="{C4871B61-A00D-4526-8576-92A0E02F4F59}" type="presOf" srcId="{0BFA5DEA-E8EF-4BF7-8DBF-29B4485EE54E}" destId="{238341C7-3EBC-480E-8568-2F80636104DE}" srcOrd="0" destOrd="0" presId="urn:microsoft.com/office/officeart/2018/2/layout/IconVerticalSolidList"/>
    <dgm:cxn modelId="{100FFF94-AB63-4DC9-B1EC-E140F5AB0927}" srcId="{0BFA5DEA-E8EF-4BF7-8DBF-29B4485EE54E}" destId="{1712643E-186C-4C3D-B70D-D98905E69E20}" srcOrd="3" destOrd="0" parTransId="{C7A0157D-9DE6-479D-A735-E8E8DB371CFA}" sibTransId="{886B61B7-9C86-4B07-AB85-F0FD6E3C13A9}"/>
    <dgm:cxn modelId="{51A62D9F-9B3D-4D77-8904-FBA876261615}" type="presOf" srcId="{1712643E-186C-4C3D-B70D-D98905E69E20}" destId="{859E5B00-50F5-4EED-822C-C81A870D45B6}" srcOrd="0" destOrd="0" presId="urn:microsoft.com/office/officeart/2018/2/layout/IconVerticalSolidList"/>
    <dgm:cxn modelId="{833524A0-82C5-4948-B0B4-245DF14BEC14}" type="presOf" srcId="{03C1615B-4A29-4FC6-A524-4AF7E8AC8790}" destId="{09BDD128-1A81-4EEF-A317-E7B8351F415E}" srcOrd="0" destOrd="0" presId="urn:microsoft.com/office/officeart/2018/2/layout/IconVerticalSolidList"/>
    <dgm:cxn modelId="{567DA4A0-2777-4FF5-9856-A597CD3908C6}" srcId="{05352DC9-028A-4662-9477-7FE83135102C}" destId="{B16E9339-DD39-427D-87F3-5F09E99EA6FA}" srcOrd="2" destOrd="0" parTransId="{B01070B3-CA65-4F56-97C5-5A3F2BA0BF11}" sibTransId="{21DA9A93-A72D-4B29-AD05-42769DB9AFB1}"/>
    <dgm:cxn modelId="{090F15A1-2587-4F24-987C-3AC46A5CC87F}" srcId="{0BFA5DEA-E8EF-4BF7-8DBF-29B4485EE54E}" destId="{05352DC9-028A-4662-9477-7FE83135102C}" srcOrd="2" destOrd="0" parTransId="{3B77277B-1B74-4F09-9C29-A5FE326B61B5}" sibTransId="{1770AAFF-63D5-4432-B62E-FE5CFB1725F5}"/>
    <dgm:cxn modelId="{401751B1-444D-4F19-A5A5-36EB29613E13}" srcId="{05352DC9-028A-4662-9477-7FE83135102C}" destId="{03C1615B-4A29-4FC6-A524-4AF7E8AC8790}" srcOrd="0" destOrd="0" parTransId="{EE7C4139-DCB6-46B3-A793-8F048DC2864A}" sibTransId="{ACF7DB75-805D-4107-B0BB-D0C60B2667A1}"/>
    <dgm:cxn modelId="{8B688DD4-DA7E-4242-8C0B-8D212876E2AC}" type="presOf" srcId="{0BEE9402-5E89-4FE5-BF13-3708C3B5EF7C}" destId="{A9BA985C-322E-442F-8EF6-D9522975292C}" srcOrd="0" destOrd="0" presId="urn:microsoft.com/office/officeart/2018/2/layout/IconVerticalSolidList"/>
    <dgm:cxn modelId="{6E0525E7-DA9C-4F39-9BB1-96A52FF152E7}" srcId="{05352DC9-028A-4662-9477-7FE83135102C}" destId="{4B15F9BC-38EF-4D7A-AC41-F54C14062339}" srcOrd="1" destOrd="0" parTransId="{9BAA930E-4ADA-4F64-BF62-4D80120D6D4A}" sibTransId="{520CB991-1095-48DE-B7D4-5FE743D3AD7F}"/>
    <dgm:cxn modelId="{C6C35025-F2B1-446D-8D9F-8412A8BB5AB2}" type="presParOf" srcId="{238341C7-3EBC-480E-8568-2F80636104DE}" destId="{D3EAC83E-BFA5-435A-8AA5-192821853285}" srcOrd="0" destOrd="0" presId="urn:microsoft.com/office/officeart/2018/2/layout/IconVerticalSolidList"/>
    <dgm:cxn modelId="{32282638-ADCE-4EB4-9EFE-C774D1CADFD5}" type="presParOf" srcId="{D3EAC83E-BFA5-435A-8AA5-192821853285}" destId="{C516E51F-EC5D-4855-9C5E-A1A7A73FA8D2}" srcOrd="0" destOrd="0" presId="urn:microsoft.com/office/officeart/2018/2/layout/IconVerticalSolidList"/>
    <dgm:cxn modelId="{12758E1B-F477-4B45-9BA6-9B5357ABCD7E}" type="presParOf" srcId="{D3EAC83E-BFA5-435A-8AA5-192821853285}" destId="{6384AA67-3F00-4478-AB14-05CD7C86E4A9}" srcOrd="1" destOrd="0" presId="urn:microsoft.com/office/officeart/2018/2/layout/IconVerticalSolidList"/>
    <dgm:cxn modelId="{E99DBC1E-3638-49A0-98A3-91D20837194C}" type="presParOf" srcId="{D3EAC83E-BFA5-435A-8AA5-192821853285}" destId="{227BB2B5-4840-44A6-BE05-53BEF11BDFB0}" srcOrd="2" destOrd="0" presId="urn:microsoft.com/office/officeart/2018/2/layout/IconVerticalSolidList"/>
    <dgm:cxn modelId="{5FCD06F6-AB4C-4722-BD9F-A25977CBA8F5}" type="presParOf" srcId="{D3EAC83E-BFA5-435A-8AA5-192821853285}" destId="{A9BA985C-322E-442F-8EF6-D9522975292C}" srcOrd="3" destOrd="0" presId="urn:microsoft.com/office/officeart/2018/2/layout/IconVerticalSolidList"/>
    <dgm:cxn modelId="{267118F0-A5A3-46D0-B3C6-80B02CCF323E}" type="presParOf" srcId="{238341C7-3EBC-480E-8568-2F80636104DE}" destId="{70AB197D-E5C8-48CE-87EB-F699C943066F}" srcOrd="1" destOrd="0" presId="urn:microsoft.com/office/officeart/2018/2/layout/IconVerticalSolidList"/>
    <dgm:cxn modelId="{B241EB3B-ADE7-407B-9AAC-3734BE19D57D}" type="presParOf" srcId="{238341C7-3EBC-480E-8568-2F80636104DE}" destId="{C2EE9DF4-3D87-4BF3-99BE-C19E935947A2}" srcOrd="2" destOrd="0" presId="urn:microsoft.com/office/officeart/2018/2/layout/IconVerticalSolidList"/>
    <dgm:cxn modelId="{A4271592-7470-4A2F-9AAC-9FB2B26A486A}" type="presParOf" srcId="{C2EE9DF4-3D87-4BF3-99BE-C19E935947A2}" destId="{274D4B3C-5A74-498A-B2A4-8F3E58FE0CB7}" srcOrd="0" destOrd="0" presId="urn:microsoft.com/office/officeart/2018/2/layout/IconVerticalSolidList"/>
    <dgm:cxn modelId="{6F5021FA-9878-4D6E-BB3C-FEA131D75FBB}" type="presParOf" srcId="{C2EE9DF4-3D87-4BF3-99BE-C19E935947A2}" destId="{75F19781-0E53-4590-92F5-2A707369FD16}" srcOrd="1" destOrd="0" presId="urn:microsoft.com/office/officeart/2018/2/layout/IconVerticalSolidList"/>
    <dgm:cxn modelId="{983857F4-9327-4167-9766-B4BB10D2C835}" type="presParOf" srcId="{C2EE9DF4-3D87-4BF3-99BE-C19E935947A2}" destId="{2BF73BFF-65EE-4089-8CD4-2D210366EA5C}" srcOrd="2" destOrd="0" presId="urn:microsoft.com/office/officeart/2018/2/layout/IconVerticalSolidList"/>
    <dgm:cxn modelId="{B525155C-B272-40FA-8BE2-90A2C21F13A6}" type="presParOf" srcId="{C2EE9DF4-3D87-4BF3-99BE-C19E935947A2}" destId="{90FCAEEC-8AF7-4886-B018-8D24F9DA9417}" srcOrd="3" destOrd="0" presId="urn:microsoft.com/office/officeart/2018/2/layout/IconVerticalSolidList"/>
    <dgm:cxn modelId="{FF7EE973-9725-4830-8A10-24C921A54954}" type="presParOf" srcId="{238341C7-3EBC-480E-8568-2F80636104DE}" destId="{95927204-37B3-440D-99A3-8AE5401EB4D1}" srcOrd="3" destOrd="0" presId="urn:microsoft.com/office/officeart/2018/2/layout/IconVerticalSolidList"/>
    <dgm:cxn modelId="{180BA7DD-9089-4C04-A82B-1EB6DB26DD47}" type="presParOf" srcId="{238341C7-3EBC-480E-8568-2F80636104DE}" destId="{47BFDB84-0F2A-4DFE-B7CA-F33C5DE05564}" srcOrd="4" destOrd="0" presId="urn:microsoft.com/office/officeart/2018/2/layout/IconVerticalSolidList"/>
    <dgm:cxn modelId="{E2FDAC67-CDFF-441E-8E53-780F9C22ABFA}" type="presParOf" srcId="{47BFDB84-0F2A-4DFE-B7CA-F33C5DE05564}" destId="{80ED23CF-2DFD-468C-8C49-60639150A974}" srcOrd="0" destOrd="0" presId="urn:microsoft.com/office/officeart/2018/2/layout/IconVerticalSolidList"/>
    <dgm:cxn modelId="{1CB3018E-F115-4E23-9322-8732951DAAE2}" type="presParOf" srcId="{47BFDB84-0F2A-4DFE-B7CA-F33C5DE05564}" destId="{0FA8B6BB-02A7-4D2F-B84C-3A898239A03B}" srcOrd="1" destOrd="0" presId="urn:microsoft.com/office/officeart/2018/2/layout/IconVerticalSolidList"/>
    <dgm:cxn modelId="{D0A23BD3-96FC-44BC-890C-C169EF04BC14}" type="presParOf" srcId="{47BFDB84-0F2A-4DFE-B7CA-F33C5DE05564}" destId="{133DA583-206B-48E6-A3A7-BAEC86E2E9D6}" srcOrd="2" destOrd="0" presId="urn:microsoft.com/office/officeart/2018/2/layout/IconVerticalSolidList"/>
    <dgm:cxn modelId="{C01FEC06-91D7-443D-AFEE-88BD0E8A55A5}" type="presParOf" srcId="{47BFDB84-0F2A-4DFE-B7CA-F33C5DE05564}" destId="{9A468B12-EAA6-432C-B559-A14D22E48854}" srcOrd="3" destOrd="0" presId="urn:microsoft.com/office/officeart/2018/2/layout/IconVerticalSolidList"/>
    <dgm:cxn modelId="{7E4927DB-BBEA-48A4-BB5E-A36B9C07FE7E}" type="presParOf" srcId="{47BFDB84-0F2A-4DFE-B7CA-F33C5DE05564}" destId="{09BDD128-1A81-4EEF-A317-E7B8351F415E}" srcOrd="4" destOrd="0" presId="urn:microsoft.com/office/officeart/2018/2/layout/IconVerticalSolidList"/>
    <dgm:cxn modelId="{2DD4883A-04BF-46E6-ADC8-E5491E9E924E}" type="presParOf" srcId="{238341C7-3EBC-480E-8568-2F80636104DE}" destId="{4B221DC3-9E62-41CD-95F3-F0EE3FB12F45}" srcOrd="5" destOrd="0" presId="urn:microsoft.com/office/officeart/2018/2/layout/IconVerticalSolidList"/>
    <dgm:cxn modelId="{A44BEA05-D6DF-404C-B961-252F8CF275D6}" type="presParOf" srcId="{238341C7-3EBC-480E-8568-2F80636104DE}" destId="{A58378F3-FCAC-4894-A3F1-1B1D4C466B59}" srcOrd="6" destOrd="0" presId="urn:microsoft.com/office/officeart/2018/2/layout/IconVerticalSolidList"/>
    <dgm:cxn modelId="{368C5DE9-C8B0-4920-B5FA-778BC2F2D32C}" type="presParOf" srcId="{A58378F3-FCAC-4894-A3F1-1B1D4C466B59}" destId="{60BF424C-8A97-4D8B-8A08-BAFAF484AC3F}" srcOrd="0" destOrd="0" presId="urn:microsoft.com/office/officeart/2018/2/layout/IconVerticalSolidList"/>
    <dgm:cxn modelId="{666B79CD-3993-46AE-8049-F54AF407ADA6}" type="presParOf" srcId="{A58378F3-FCAC-4894-A3F1-1B1D4C466B59}" destId="{74E4E078-B7FE-4A09-B6F9-DC599C2FEDBA}" srcOrd="1" destOrd="0" presId="urn:microsoft.com/office/officeart/2018/2/layout/IconVerticalSolidList"/>
    <dgm:cxn modelId="{00ABC626-EF06-45FF-BF69-80ADF272B1E0}" type="presParOf" srcId="{A58378F3-FCAC-4894-A3F1-1B1D4C466B59}" destId="{041808E5-9367-42BF-A38E-E458CDB9306E}" srcOrd="2" destOrd="0" presId="urn:microsoft.com/office/officeart/2018/2/layout/IconVerticalSolidList"/>
    <dgm:cxn modelId="{D395F4B7-A52B-42CE-8AED-1B57838B92F0}" type="presParOf" srcId="{A58378F3-FCAC-4894-A3F1-1B1D4C466B59}" destId="{859E5B00-50F5-4EED-822C-C81A870D45B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6E51F-EC5D-4855-9C5E-A1A7A73FA8D2}">
      <dsp:nvSpPr>
        <dsp:cNvPr id="0" name=""/>
        <dsp:cNvSpPr/>
      </dsp:nvSpPr>
      <dsp:spPr>
        <a:xfrm>
          <a:off x="0" y="4014"/>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6384AA67-3F00-4478-AB14-05CD7C86E4A9}">
      <dsp:nvSpPr>
        <dsp:cNvPr id="0" name=""/>
        <dsp:cNvSpPr/>
      </dsp:nvSpPr>
      <dsp:spPr>
        <a:xfrm>
          <a:off x="282636" y="214240"/>
          <a:ext cx="513885" cy="5138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BA985C-322E-442F-8EF6-D9522975292C}">
      <dsp:nvSpPr>
        <dsp:cNvPr id="0" name=""/>
        <dsp:cNvSpPr/>
      </dsp:nvSpPr>
      <dsp:spPr>
        <a:xfrm>
          <a:off x="1079158" y="4014"/>
          <a:ext cx="4281495"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a:t>The event must provide a service to the community in order to be TOUCH eligible</a:t>
          </a:r>
        </a:p>
      </dsp:txBody>
      <dsp:txXfrm>
        <a:off x="1079158" y="4014"/>
        <a:ext cx="4281495" cy="934336"/>
      </dsp:txXfrm>
    </dsp:sp>
    <dsp:sp modelId="{274D4B3C-5A74-498A-B2A4-8F3E58FE0CB7}">
      <dsp:nvSpPr>
        <dsp:cNvPr id="0" name=""/>
        <dsp:cNvSpPr/>
      </dsp:nvSpPr>
      <dsp:spPr>
        <a:xfrm>
          <a:off x="0" y="1171935"/>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75F19781-0E53-4590-92F5-2A707369FD16}">
      <dsp:nvSpPr>
        <dsp:cNvPr id="0" name=""/>
        <dsp:cNvSpPr/>
      </dsp:nvSpPr>
      <dsp:spPr>
        <a:xfrm>
          <a:off x="282636" y="1382161"/>
          <a:ext cx="513885" cy="5138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FCAEEC-8AF7-4886-B018-8D24F9DA9417}">
      <dsp:nvSpPr>
        <dsp:cNvPr id="0" name=""/>
        <dsp:cNvSpPr/>
      </dsp:nvSpPr>
      <dsp:spPr>
        <a:xfrm>
          <a:off x="1079158" y="1171935"/>
          <a:ext cx="4281495"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dirty="0"/>
            <a:t>Any activity that works to improve the health and wellness of a community </a:t>
          </a:r>
          <a:r>
            <a:rPr lang="en-US" sz="1600" b="1" kern="1200" dirty="0"/>
            <a:t>outside</a:t>
          </a:r>
          <a:r>
            <a:rPr lang="en-US" sz="1600" kern="1200" dirty="0"/>
            <a:t> of the medical school coursework</a:t>
          </a:r>
        </a:p>
      </dsp:txBody>
      <dsp:txXfrm>
        <a:off x="1079158" y="1171935"/>
        <a:ext cx="4281495" cy="934336"/>
      </dsp:txXfrm>
    </dsp:sp>
    <dsp:sp modelId="{80ED23CF-2DFD-468C-8C49-60639150A974}">
      <dsp:nvSpPr>
        <dsp:cNvPr id="0" name=""/>
        <dsp:cNvSpPr/>
      </dsp:nvSpPr>
      <dsp:spPr>
        <a:xfrm>
          <a:off x="0" y="2339856"/>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0FA8B6BB-02A7-4D2F-B84C-3A898239A03B}">
      <dsp:nvSpPr>
        <dsp:cNvPr id="0" name=""/>
        <dsp:cNvSpPr/>
      </dsp:nvSpPr>
      <dsp:spPr>
        <a:xfrm>
          <a:off x="282636" y="2550081"/>
          <a:ext cx="513885" cy="5138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468B12-EAA6-432C-B559-A14D22E48854}">
      <dsp:nvSpPr>
        <dsp:cNvPr id="0" name=""/>
        <dsp:cNvSpPr/>
      </dsp:nvSpPr>
      <dsp:spPr>
        <a:xfrm>
          <a:off x="1079158" y="2339856"/>
          <a:ext cx="2412769"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a:t>Services will not count if they are…</a:t>
          </a:r>
        </a:p>
      </dsp:txBody>
      <dsp:txXfrm>
        <a:off x="1079158" y="2339856"/>
        <a:ext cx="2412769" cy="934336"/>
      </dsp:txXfrm>
    </dsp:sp>
    <dsp:sp modelId="{09BDD128-1A81-4EEF-A317-E7B8351F415E}">
      <dsp:nvSpPr>
        <dsp:cNvPr id="0" name=""/>
        <dsp:cNvSpPr/>
      </dsp:nvSpPr>
      <dsp:spPr>
        <a:xfrm>
          <a:off x="3491927" y="2339856"/>
          <a:ext cx="1868726"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488950">
            <a:lnSpc>
              <a:spcPct val="100000"/>
            </a:lnSpc>
            <a:spcBef>
              <a:spcPct val="0"/>
            </a:spcBef>
            <a:spcAft>
              <a:spcPct val="35000"/>
            </a:spcAft>
            <a:buNone/>
          </a:pPr>
          <a:r>
            <a:rPr lang="en-US" sz="1100" kern="1200" dirty="0"/>
            <a:t>Compensated</a:t>
          </a:r>
        </a:p>
        <a:p>
          <a:pPr marL="0" lvl="0" indent="0" algn="l" defTabSz="488950">
            <a:lnSpc>
              <a:spcPct val="100000"/>
            </a:lnSpc>
            <a:spcBef>
              <a:spcPct val="0"/>
            </a:spcBef>
            <a:spcAft>
              <a:spcPct val="35000"/>
            </a:spcAft>
            <a:buNone/>
          </a:pPr>
          <a:r>
            <a:rPr lang="en-US" sz="1100" kern="1200"/>
            <a:t>Self-serving</a:t>
          </a:r>
        </a:p>
        <a:p>
          <a:pPr marL="0" lvl="0" indent="0" algn="l" defTabSz="488950">
            <a:lnSpc>
              <a:spcPct val="100000"/>
            </a:lnSpc>
            <a:spcBef>
              <a:spcPct val="0"/>
            </a:spcBef>
            <a:spcAft>
              <a:spcPct val="35000"/>
            </a:spcAft>
            <a:buNone/>
          </a:pPr>
          <a:r>
            <a:rPr lang="en-US" sz="1100" kern="1200"/>
            <a:t>Directly benefiting medical students or the school</a:t>
          </a:r>
        </a:p>
      </dsp:txBody>
      <dsp:txXfrm>
        <a:off x="3491927" y="2339856"/>
        <a:ext cx="1868726" cy="934336"/>
      </dsp:txXfrm>
    </dsp:sp>
    <dsp:sp modelId="{60BF424C-8A97-4D8B-8A08-BAFAF484AC3F}">
      <dsp:nvSpPr>
        <dsp:cNvPr id="0" name=""/>
        <dsp:cNvSpPr/>
      </dsp:nvSpPr>
      <dsp:spPr>
        <a:xfrm>
          <a:off x="0" y="3507776"/>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74E4E078-B7FE-4A09-B6F9-DC599C2FEDBA}">
      <dsp:nvSpPr>
        <dsp:cNvPr id="0" name=""/>
        <dsp:cNvSpPr/>
      </dsp:nvSpPr>
      <dsp:spPr>
        <a:xfrm>
          <a:off x="282636" y="3718002"/>
          <a:ext cx="513885" cy="51388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9E5B00-50F5-4EED-822C-C81A870D45B6}">
      <dsp:nvSpPr>
        <dsp:cNvPr id="0" name=""/>
        <dsp:cNvSpPr/>
      </dsp:nvSpPr>
      <dsp:spPr>
        <a:xfrm>
          <a:off x="1079158" y="3507776"/>
          <a:ext cx="4281495" cy="934336"/>
        </a:xfrm>
        <a:prstGeom prst="rect">
          <a:avLst/>
        </a:prstGeom>
        <a:solidFill>
          <a:srgbClr val="FF9933"/>
        </a:solid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a:t>Court mandated “Community Service” does not count towards TOUCH hours</a:t>
          </a:r>
        </a:p>
      </dsp:txBody>
      <dsp:txXfrm>
        <a:off x="1079158" y="3507776"/>
        <a:ext cx="4281495" cy="93433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9974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3727941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7853827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499894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0348639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2622162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19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55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9333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8/9/23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546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8/9/23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1610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8/9/23</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2924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8/9/23</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9248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8/9/23</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14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8/9/23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304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8/9/23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54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BC1C18-307B-4F68-A007-B5B542270E8D}" type="datetimeFigureOut">
              <a:rPr lang="en-US" smtClean="0"/>
              <a:t>8/9/23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981917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aacom.org/become-a-doctor/resources-for-medical-students/cosgp/touch-program/touch-program-rules-and-regul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ssets.campbell.edu/wp-content/uploads/sites/22/2019/09/MSPE-Final-All-Combined-Document-05042021.pdf"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aacom.org/become-a-doctor/resources-for-medical-students/cosgp/touch-program/touch-program-rules-and-regulations#:~:text=TOUCH%20Hours%20are%20awarded%20for,order%20to%20be%20TOUCH%20eligible" TargetMode="External"/><Relationship Id="rId2" Type="http://schemas.openxmlformats.org/officeDocument/2006/relationships/hyperlink" Target="https://www.trackitforward.com/site/cus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ACB4-ED5E-41E5-9C83-51CA237DE8A4}"/>
              </a:ext>
            </a:extLst>
          </p:cNvPr>
          <p:cNvSpPr>
            <a:spLocks noGrp="1"/>
          </p:cNvSpPr>
          <p:nvPr>
            <p:ph type="ctrTitle"/>
          </p:nvPr>
        </p:nvSpPr>
        <p:spPr>
          <a:xfrm>
            <a:off x="360893" y="261938"/>
            <a:ext cx="10075178" cy="2268559"/>
          </a:xfrm>
        </p:spPr>
        <p:txBody>
          <a:bodyPr>
            <a:normAutofit/>
          </a:bodyPr>
          <a:lstStyle/>
          <a:p>
            <a:pPr algn="ctr"/>
            <a:r>
              <a:rPr lang="en-US" dirty="0"/>
              <a:t>TOUCH HOURS and VOLUNTEERING</a:t>
            </a:r>
          </a:p>
        </p:txBody>
      </p:sp>
      <p:sp>
        <p:nvSpPr>
          <p:cNvPr id="3" name="Subtitle 2">
            <a:extLst>
              <a:ext uri="{FF2B5EF4-FFF2-40B4-BE49-F238E27FC236}">
                <a16:creationId xmlns:a16="http://schemas.microsoft.com/office/drawing/2014/main" id="{0282793D-CC0B-4BDD-8778-482F2010506D}"/>
              </a:ext>
            </a:extLst>
          </p:cNvPr>
          <p:cNvSpPr>
            <a:spLocks noGrp="1"/>
          </p:cNvSpPr>
          <p:nvPr>
            <p:ph type="subTitle" idx="1"/>
          </p:nvPr>
        </p:nvSpPr>
        <p:spPr>
          <a:xfrm>
            <a:off x="2719682" y="2673110"/>
            <a:ext cx="5357600" cy="1160213"/>
          </a:xfrm>
        </p:spPr>
        <p:txBody>
          <a:bodyPr>
            <a:normAutofit lnSpcReduction="10000"/>
          </a:bodyPr>
          <a:lstStyle/>
          <a:p>
            <a:pPr algn="ctr"/>
            <a:r>
              <a:rPr lang="en-US" dirty="0">
                <a:solidFill>
                  <a:schemeClr val="tx1"/>
                </a:solidFill>
              </a:rPr>
              <a:t>TOUCH (Volunteer) Coordinator</a:t>
            </a:r>
          </a:p>
          <a:p>
            <a:pPr algn="ctr"/>
            <a:r>
              <a:rPr lang="en-US" dirty="0">
                <a:solidFill>
                  <a:schemeClr val="tx1"/>
                </a:solidFill>
              </a:rPr>
              <a:t>Nidhi Kumar</a:t>
            </a:r>
          </a:p>
          <a:p>
            <a:pPr algn="ctr"/>
            <a:r>
              <a:rPr lang="en-US" dirty="0">
                <a:solidFill>
                  <a:schemeClr val="tx1"/>
                </a:solidFill>
              </a:rPr>
              <a:t>n_kumar0612@email.campbell.edu</a:t>
            </a: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Formerly Made by: Alex Caudill</a:t>
            </a:r>
          </a:p>
          <a:p>
            <a:pPr algn="ctr"/>
            <a:endParaRPr lang="en-US" dirty="0">
              <a:solidFill>
                <a:schemeClr val="tx1"/>
              </a:solidFill>
            </a:endParaRPr>
          </a:p>
        </p:txBody>
      </p:sp>
    </p:spTree>
    <p:extLst>
      <p:ext uri="{BB962C8B-B14F-4D97-AF65-F5344CB8AC3E}">
        <p14:creationId xmlns:p14="http://schemas.microsoft.com/office/powerpoint/2010/main" val="1048267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B163-5032-4051-BE59-53DC90A0FFE3}"/>
              </a:ext>
            </a:extLst>
          </p:cNvPr>
          <p:cNvSpPr>
            <a:spLocks noGrp="1"/>
          </p:cNvSpPr>
          <p:nvPr>
            <p:ph type="title"/>
          </p:nvPr>
        </p:nvSpPr>
        <p:spPr/>
        <p:txBody>
          <a:bodyPr>
            <a:normAutofit/>
          </a:bodyPr>
          <a:lstStyle/>
          <a:p>
            <a:r>
              <a:rPr lang="en-US" dirty="0"/>
              <a:t>How To Log Hours</a:t>
            </a:r>
            <a:br>
              <a:rPr lang="en-US" dirty="0"/>
            </a:br>
            <a:r>
              <a:rPr lang="en-US" dirty="0"/>
              <a:t>Go to this website</a:t>
            </a:r>
          </a:p>
        </p:txBody>
      </p:sp>
      <p:pic>
        <p:nvPicPr>
          <p:cNvPr id="7" name="Picture 6">
            <a:extLst>
              <a:ext uri="{FF2B5EF4-FFF2-40B4-BE49-F238E27FC236}">
                <a16:creationId xmlns:a16="http://schemas.microsoft.com/office/drawing/2014/main" id="{B65D3804-B368-4144-BC9D-9BE43B1E37A0}"/>
              </a:ext>
            </a:extLst>
          </p:cNvPr>
          <p:cNvPicPr>
            <a:picLocks noChangeAspect="1"/>
          </p:cNvPicPr>
          <p:nvPr/>
        </p:nvPicPr>
        <p:blipFill>
          <a:blip r:embed="rId2"/>
          <a:stretch>
            <a:fillRect/>
          </a:stretch>
        </p:blipFill>
        <p:spPr>
          <a:xfrm>
            <a:off x="1607270" y="1930400"/>
            <a:ext cx="8977460" cy="3746131"/>
          </a:xfrm>
          <a:prstGeom prst="rect">
            <a:avLst/>
          </a:prstGeom>
        </p:spPr>
      </p:pic>
      <p:sp>
        <p:nvSpPr>
          <p:cNvPr id="5" name="TextBox 4">
            <a:extLst>
              <a:ext uri="{FF2B5EF4-FFF2-40B4-BE49-F238E27FC236}">
                <a16:creationId xmlns:a16="http://schemas.microsoft.com/office/drawing/2014/main" id="{6384D352-FF6E-4423-A6A8-C2F76BFF0DEF}"/>
              </a:ext>
            </a:extLst>
          </p:cNvPr>
          <p:cNvSpPr txBox="1"/>
          <p:nvPr/>
        </p:nvSpPr>
        <p:spPr>
          <a:xfrm>
            <a:off x="3049073" y="3247554"/>
            <a:ext cx="6098146" cy="369332"/>
          </a:xfrm>
          <a:prstGeom prst="rect">
            <a:avLst/>
          </a:prstGeom>
          <a:noFill/>
        </p:spPr>
        <p:txBody>
          <a:bodyPr wrap="square">
            <a:spAutoFit/>
          </a:bodyPr>
          <a:lstStyle/>
          <a:p>
            <a:r>
              <a:rPr lang="en-US" dirty="0"/>
              <a:t>https://www.trackitforward.com/site/cusom</a:t>
            </a:r>
          </a:p>
        </p:txBody>
      </p:sp>
      <p:sp>
        <p:nvSpPr>
          <p:cNvPr id="8" name="TextBox 7">
            <a:extLst>
              <a:ext uri="{FF2B5EF4-FFF2-40B4-BE49-F238E27FC236}">
                <a16:creationId xmlns:a16="http://schemas.microsoft.com/office/drawing/2014/main" id="{32F097D6-D549-49CF-A626-4A83E60957C9}"/>
              </a:ext>
            </a:extLst>
          </p:cNvPr>
          <p:cNvSpPr txBox="1"/>
          <p:nvPr/>
        </p:nvSpPr>
        <p:spPr>
          <a:xfrm>
            <a:off x="4671811" y="1444511"/>
            <a:ext cx="6098146" cy="369332"/>
          </a:xfrm>
          <a:prstGeom prst="rect">
            <a:avLst/>
          </a:prstGeom>
          <a:noFill/>
        </p:spPr>
        <p:txBody>
          <a:bodyPr wrap="square">
            <a:spAutoFit/>
          </a:bodyPr>
          <a:lstStyle/>
          <a:p>
            <a:r>
              <a:rPr lang="en-US" dirty="0"/>
              <a:t>https://www.trackitforward.com/site/cusom</a:t>
            </a:r>
          </a:p>
        </p:txBody>
      </p:sp>
    </p:spTree>
    <p:extLst>
      <p:ext uri="{BB962C8B-B14F-4D97-AF65-F5344CB8AC3E}">
        <p14:creationId xmlns:p14="http://schemas.microsoft.com/office/powerpoint/2010/main" val="27740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4E811-17EB-4723-8DAE-4D705155488B}"/>
              </a:ext>
            </a:extLst>
          </p:cNvPr>
          <p:cNvSpPr>
            <a:spLocks noGrp="1"/>
          </p:cNvSpPr>
          <p:nvPr>
            <p:ph type="title"/>
          </p:nvPr>
        </p:nvSpPr>
        <p:spPr/>
        <p:txBody>
          <a:bodyPr>
            <a:normAutofit/>
          </a:bodyPr>
          <a:lstStyle/>
          <a:p>
            <a:r>
              <a:rPr lang="en-US" dirty="0"/>
              <a:t>Find Organization</a:t>
            </a:r>
            <a:br>
              <a:rPr lang="en-US" dirty="0"/>
            </a:br>
            <a:r>
              <a:rPr lang="en-US" dirty="0"/>
              <a:t>“CUSOM”</a:t>
            </a:r>
          </a:p>
        </p:txBody>
      </p:sp>
      <p:pic>
        <p:nvPicPr>
          <p:cNvPr id="4" name="Content Placeholder 3">
            <a:extLst>
              <a:ext uri="{FF2B5EF4-FFF2-40B4-BE49-F238E27FC236}">
                <a16:creationId xmlns:a16="http://schemas.microsoft.com/office/drawing/2014/main" id="{2A710463-8FFB-44C9-A888-700E255883AE}"/>
              </a:ext>
            </a:extLst>
          </p:cNvPr>
          <p:cNvPicPr>
            <a:picLocks noGrp="1" noChangeAspect="1"/>
          </p:cNvPicPr>
          <p:nvPr>
            <p:ph idx="1"/>
          </p:nvPr>
        </p:nvPicPr>
        <p:blipFill>
          <a:blip r:embed="rId2"/>
          <a:stretch>
            <a:fillRect/>
          </a:stretch>
        </p:blipFill>
        <p:spPr>
          <a:xfrm>
            <a:off x="1166513" y="2237367"/>
            <a:ext cx="10091219" cy="3805724"/>
          </a:xfrm>
          <a:prstGeom prst="rect">
            <a:avLst/>
          </a:prstGeom>
        </p:spPr>
      </p:pic>
      <p:sp>
        <p:nvSpPr>
          <p:cNvPr id="5" name="TextBox 4">
            <a:extLst>
              <a:ext uri="{FF2B5EF4-FFF2-40B4-BE49-F238E27FC236}">
                <a16:creationId xmlns:a16="http://schemas.microsoft.com/office/drawing/2014/main" id="{635887F2-F0CC-4B5D-B073-69E49F12A96F}"/>
              </a:ext>
            </a:extLst>
          </p:cNvPr>
          <p:cNvSpPr txBox="1"/>
          <p:nvPr/>
        </p:nvSpPr>
        <p:spPr>
          <a:xfrm>
            <a:off x="3163049" y="1561068"/>
            <a:ext cx="6098146" cy="369332"/>
          </a:xfrm>
          <a:prstGeom prst="rect">
            <a:avLst/>
          </a:prstGeom>
          <a:noFill/>
        </p:spPr>
        <p:txBody>
          <a:bodyPr wrap="square">
            <a:spAutoFit/>
          </a:bodyPr>
          <a:lstStyle/>
          <a:p>
            <a:r>
              <a:rPr lang="en-US" dirty="0"/>
              <a:t>https://www.trackitforward.com/site/cusom</a:t>
            </a:r>
          </a:p>
        </p:txBody>
      </p:sp>
    </p:spTree>
    <p:extLst>
      <p:ext uri="{BB962C8B-B14F-4D97-AF65-F5344CB8AC3E}">
        <p14:creationId xmlns:p14="http://schemas.microsoft.com/office/powerpoint/2010/main" val="3391441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E7FF7-9794-4DED-82BB-5CF599C56439}"/>
              </a:ext>
            </a:extLst>
          </p:cNvPr>
          <p:cNvSpPr>
            <a:spLocks noGrp="1"/>
          </p:cNvSpPr>
          <p:nvPr>
            <p:ph type="title"/>
          </p:nvPr>
        </p:nvSpPr>
        <p:spPr/>
        <p:txBody>
          <a:bodyPr/>
          <a:lstStyle/>
          <a:p>
            <a:r>
              <a:rPr lang="en-US" dirty="0" err="1"/>
              <a:t>Register</a:t>
            </a:r>
            <a:r>
              <a:rPr lang="en-US" dirty="0" err="1">
                <a:sym typeface="Wingdings" panose="05000000000000000000" pitchFamily="2" charset="2"/>
              </a:rPr>
              <a:t></a:t>
            </a:r>
            <a:r>
              <a:rPr lang="en-US" dirty="0" err="1"/>
              <a:t>Create</a:t>
            </a:r>
            <a:r>
              <a:rPr lang="en-US" dirty="0"/>
              <a:t> an Account</a:t>
            </a:r>
          </a:p>
        </p:txBody>
      </p:sp>
      <p:pic>
        <p:nvPicPr>
          <p:cNvPr id="4" name="Content Placeholder 3">
            <a:extLst>
              <a:ext uri="{FF2B5EF4-FFF2-40B4-BE49-F238E27FC236}">
                <a16:creationId xmlns:a16="http://schemas.microsoft.com/office/drawing/2014/main" id="{46E80736-E46B-4691-A75A-91CDE344F4E3}"/>
              </a:ext>
            </a:extLst>
          </p:cNvPr>
          <p:cNvPicPr>
            <a:picLocks noGrp="1" noChangeAspect="1"/>
          </p:cNvPicPr>
          <p:nvPr>
            <p:ph idx="1"/>
          </p:nvPr>
        </p:nvPicPr>
        <p:blipFill>
          <a:blip r:embed="rId2"/>
          <a:stretch>
            <a:fillRect/>
          </a:stretch>
        </p:blipFill>
        <p:spPr>
          <a:xfrm>
            <a:off x="833645" y="2160588"/>
            <a:ext cx="8284747" cy="3881437"/>
          </a:xfrm>
          <a:prstGeom prst="rect">
            <a:avLst/>
          </a:prstGeom>
        </p:spPr>
      </p:pic>
      <p:sp>
        <p:nvSpPr>
          <p:cNvPr id="5" name="TextBox 4">
            <a:extLst>
              <a:ext uri="{FF2B5EF4-FFF2-40B4-BE49-F238E27FC236}">
                <a16:creationId xmlns:a16="http://schemas.microsoft.com/office/drawing/2014/main" id="{C8316807-5E74-4594-A215-45B26F6F3D0A}"/>
              </a:ext>
            </a:extLst>
          </p:cNvPr>
          <p:cNvSpPr txBox="1"/>
          <p:nvPr/>
        </p:nvSpPr>
        <p:spPr>
          <a:xfrm>
            <a:off x="3046927" y="1392997"/>
            <a:ext cx="6098146" cy="369332"/>
          </a:xfrm>
          <a:prstGeom prst="rect">
            <a:avLst/>
          </a:prstGeom>
          <a:noFill/>
        </p:spPr>
        <p:txBody>
          <a:bodyPr wrap="square">
            <a:spAutoFit/>
          </a:bodyPr>
          <a:lstStyle/>
          <a:p>
            <a:r>
              <a:rPr lang="en-US" dirty="0"/>
              <a:t>https://www.trackitforward.com/site/cusom</a:t>
            </a:r>
          </a:p>
        </p:txBody>
      </p:sp>
    </p:spTree>
    <p:extLst>
      <p:ext uri="{BB962C8B-B14F-4D97-AF65-F5344CB8AC3E}">
        <p14:creationId xmlns:p14="http://schemas.microsoft.com/office/powerpoint/2010/main" val="3456542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DC55BCB-3F69-46D2-8B96-8FA70CC370A4}"/>
              </a:ext>
            </a:extLst>
          </p:cNvPr>
          <p:cNvPicPr>
            <a:picLocks noChangeAspect="1"/>
          </p:cNvPicPr>
          <p:nvPr/>
        </p:nvPicPr>
        <p:blipFill>
          <a:blip r:embed="rId2"/>
          <a:stretch>
            <a:fillRect/>
          </a:stretch>
        </p:blipFill>
        <p:spPr>
          <a:xfrm>
            <a:off x="953737" y="169823"/>
            <a:ext cx="4268753" cy="6688177"/>
          </a:xfrm>
          <a:prstGeom prst="rect">
            <a:avLst/>
          </a:prstGeom>
        </p:spPr>
      </p:pic>
      <p:sp>
        <p:nvSpPr>
          <p:cNvPr id="5" name="Rectangle 4">
            <a:extLst>
              <a:ext uri="{FF2B5EF4-FFF2-40B4-BE49-F238E27FC236}">
                <a16:creationId xmlns:a16="http://schemas.microsoft.com/office/drawing/2014/main" id="{924522C2-78D6-4241-ABB6-B493BB6B61E0}"/>
              </a:ext>
            </a:extLst>
          </p:cNvPr>
          <p:cNvSpPr/>
          <p:nvPr/>
        </p:nvSpPr>
        <p:spPr>
          <a:xfrm>
            <a:off x="5411515" y="2020828"/>
            <a:ext cx="6096000" cy="2308324"/>
          </a:xfrm>
          <a:prstGeom prst="rect">
            <a:avLst/>
          </a:prstGeom>
        </p:spPr>
        <p:txBody>
          <a:bodyPr>
            <a:spAutoFit/>
          </a:bodyPr>
          <a:lstStyle/>
          <a:p>
            <a:r>
              <a:rPr lang="en-US" dirty="0"/>
              <a:t>Hours: Total Hours Volunteered</a:t>
            </a:r>
          </a:p>
          <a:p>
            <a:r>
              <a:rPr lang="en-US" dirty="0"/>
              <a:t>Date of service</a:t>
            </a:r>
          </a:p>
          <a:p>
            <a:r>
              <a:rPr lang="en-US" dirty="0"/>
              <a:t>Type: TOUCH or Volunteer</a:t>
            </a:r>
          </a:p>
          <a:p>
            <a:r>
              <a:rPr lang="en-US" dirty="0"/>
              <a:t>Name</a:t>
            </a:r>
          </a:p>
          <a:p>
            <a:r>
              <a:rPr lang="en-US" dirty="0"/>
              <a:t>Location</a:t>
            </a:r>
          </a:p>
          <a:p>
            <a:r>
              <a:rPr lang="en-US" dirty="0"/>
              <a:t>Country</a:t>
            </a:r>
          </a:p>
          <a:p>
            <a:r>
              <a:rPr lang="en-US" dirty="0"/>
              <a:t>Event Coordinator: Who oversaw the event</a:t>
            </a:r>
          </a:p>
          <a:p>
            <a:r>
              <a:rPr lang="en-US" dirty="0"/>
              <a:t>	Email or Phone Number Allowed (if no email)</a:t>
            </a:r>
          </a:p>
        </p:txBody>
      </p:sp>
    </p:spTree>
    <p:extLst>
      <p:ext uri="{BB962C8B-B14F-4D97-AF65-F5344CB8AC3E}">
        <p14:creationId xmlns:p14="http://schemas.microsoft.com/office/powerpoint/2010/main" val="3798850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43BB6-6A29-4072-8B10-6FA175E7651E}"/>
              </a:ext>
            </a:extLst>
          </p:cNvPr>
          <p:cNvSpPr>
            <a:spLocks noGrp="1"/>
          </p:cNvSpPr>
          <p:nvPr>
            <p:ph type="title"/>
          </p:nvPr>
        </p:nvSpPr>
        <p:spPr>
          <a:xfrm>
            <a:off x="5837162" y="478972"/>
            <a:ext cx="8596668" cy="1320800"/>
          </a:xfrm>
        </p:spPr>
        <p:txBody>
          <a:bodyPr>
            <a:normAutofit/>
          </a:bodyPr>
          <a:lstStyle/>
          <a:p>
            <a:r>
              <a:rPr lang="en-US" dirty="0"/>
              <a:t>Then Fill Out </a:t>
            </a:r>
            <a:br>
              <a:rPr lang="en-US" dirty="0"/>
            </a:br>
            <a:r>
              <a:rPr lang="en-US" dirty="0"/>
              <a:t>The Information</a:t>
            </a:r>
          </a:p>
        </p:txBody>
      </p:sp>
      <p:sp>
        <p:nvSpPr>
          <p:cNvPr id="3" name="Content Placeholder 2">
            <a:extLst>
              <a:ext uri="{FF2B5EF4-FFF2-40B4-BE49-F238E27FC236}">
                <a16:creationId xmlns:a16="http://schemas.microsoft.com/office/drawing/2014/main" id="{0DF7D0B4-DDBB-4CB5-8F11-13732E3D641C}"/>
              </a:ext>
            </a:extLst>
          </p:cNvPr>
          <p:cNvSpPr>
            <a:spLocks noGrp="1"/>
          </p:cNvSpPr>
          <p:nvPr>
            <p:ph idx="1"/>
          </p:nvPr>
        </p:nvSpPr>
        <p:spPr>
          <a:xfrm>
            <a:off x="5570231" y="2060825"/>
            <a:ext cx="4565265" cy="3997828"/>
          </a:xfrm>
        </p:spPr>
        <p:txBody>
          <a:bodyPr>
            <a:normAutofit/>
          </a:bodyPr>
          <a:lstStyle/>
          <a:p>
            <a:r>
              <a:rPr lang="en-US" sz="2400" dirty="0">
                <a:solidFill>
                  <a:schemeClr val="tx1"/>
                </a:solidFill>
              </a:rPr>
              <a:t>Type: Pick 3 MAX</a:t>
            </a:r>
          </a:p>
          <a:p>
            <a:r>
              <a:rPr lang="en-US" sz="2400" dirty="0">
                <a:solidFill>
                  <a:schemeClr val="tx1"/>
                </a:solidFill>
              </a:rPr>
              <a:t>How does it benefit the community?</a:t>
            </a:r>
          </a:p>
          <a:p>
            <a:pPr lvl="1"/>
            <a:r>
              <a:rPr lang="en-US" sz="2000" dirty="0">
                <a:solidFill>
                  <a:schemeClr val="tx1"/>
                </a:solidFill>
              </a:rPr>
              <a:t>Describe the volunteering you did.</a:t>
            </a:r>
          </a:p>
          <a:p>
            <a:pPr lvl="1"/>
            <a:r>
              <a:rPr lang="en-US" sz="2000" dirty="0">
                <a:solidFill>
                  <a:schemeClr val="tx1"/>
                </a:solidFill>
              </a:rPr>
              <a:t>If you are logging it as TOUCH:</a:t>
            </a:r>
          </a:p>
          <a:p>
            <a:pPr lvl="2"/>
            <a:r>
              <a:rPr lang="en-US" sz="1800" dirty="0">
                <a:solidFill>
                  <a:schemeClr val="tx1"/>
                </a:solidFill>
              </a:rPr>
              <a:t>This is where you will need to make sure the description fits and follows the TOUCH criteria</a:t>
            </a:r>
          </a:p>
        </p:txBody>
      </p:sp>
      <p:pic>
        <p:nvPicPr>
          <p:cNvPr id="4" name="Picture 3">
            <a:extLst>
              <a:ext uri="{FF2B5EF4-FFF2-40B4-BE49-F238E27FC236}">
                <a16:creationId xmlns:a16="http://schemas.microsoft.com/office/drawing/2014/main" id="{DA30BAB0-0936-42A6-A94F-0ADA1B28110C}"/>
              </a:ext>
            </a:extLst>
          </p:cNvPr>
          <p:cNvPicPr>
            <a:picLocks noChangeAspect="1"/>
          </p:cNvPicPr>
          <p:nvPr/>
        </p:nvPicPr>
        <p:blipFill>
          <a:blip r:embed="rId2"/>
          <a:stretch>
            <a:fillRect/>
          </a:stretch>
        </p:blipFill>
        <p:spPr>
          <a:xfrm>
            <a:off x="1244339" y="137282"/>
            <a:ext cx="4479141" cy="6583436"/>
          </a:xfrm>
          <a:prstGeom prst="rect">
            <a:avLst/>
          </a:prstGeom>
        </p:spPr>
      </p:pic>
    </p:spTree>
    <p:extLst>
      <p:ext uri="{BB962C8B-B14F-4D97-AF65-F5344CB8AC3E}">
        <p14:creationId xmlns:p14="http://schemas.microsoft.com/office/powerpoint/2010/main" val="2386542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3ADFC-4431-48DB-AB5C-207239A0974A}"/>
              </a:ext>
            </a:extLst>
          </p:cNvPr>
          <p:cNvSpPr>
            <a:spLocks noGrp="1"/>
          </p:cNvSpPr>
          <p:nvPr>
            <p:ph type="title"/>
          </p:nvPr>
        </p:nvSpPr>
        <p:spPr/>
        <p:txBody>
          <a:bodyPr/>
          <a:lstStyle/>
          <a:p>
            <a:r>
              <a:rPr lang="en-US" dirty="0"/>
              <a:t>Timeline to Submit Hours</a:t>
            </a:r>
          </a:p>
        </p:txBody>
      </p:sp>
      <p:sp>
        <p:nvSpPr>
          <p:cNvPr id="3" name="Content Placeholder 2">
            <a:extLst>
              <a:ext uri="{FF2B5EF4-FFF2-40B4-BE49-F238E27FC236}">
                <a16:creationId xmlns:a16="http://schemas.microsoft.com/office/drawing/2014/main" id="{B5365054-2EAA-40DC-B195-C39963D7A607}"/>
              </a:ext>
            </a:extLst>
          </p:cNvPr>
          <p:cNvSpPr>
            <a:spLocks noGrp="1"/>
          </p:cNvSpPr>
          <p:nvPr>
            <p:ph idx="1"/>
          </p:nvPr>
        </p:nvSpPr>
        <p:spPr>
          <a:xfrm>
            <a:off x="677334" y="1413968"/>
            <a:ext cx="8596668" cy="3880773"/>
          </a:xfrm>
        </p:spPr>
        <p:txBody>
          <a:bodyPr>
            <a:normAutofit fontScale="92500" lnSpcReduction="10000"/>
          </a:bodyPr>
          <a:lstStyle/>
          <a:p>
            <a:r>
              <a:rPr lang="en-US" sz="2400" dirty="0">
                <a:solidFill>
                  <a:schemeClr val="tx1"/>
                </a:solidFill>
              </a:rPr>
              <a:t>According to AACOM Hours should be submitted within one month</a:t>
            </a:r>
          </a:p>
          <a:p>
            <a:pPr lvl="1"/>
            <a:r>
              <a:rPr lang="en-US" sz="2000" dirty="0">
                <a:solidFill>
                  <a:schemeClr val="tx1"/>
                </a:solidFill>
              </a:rPr>
              <a:t>This does not mean hours submitted over a month from the date will be denied. Establishing this soft due date will hopefully prevent anyone from missing out on TOUCH hour submissions.</a:t>
            </a:r>
          </a:p>
          <a:p>
            <a:pPr lvl="1"/>
            <a:r>
              <a:rPr lang="en-US" sz="2000" dirty="0">
                <a:solidFill>
                  <a:schemeClr val="tx1"/>
                </a:solidFill>
              </a:rPr>
              <a:t>Hours must be submitted by April 30th 2024 to count for the 2023-2024 cycle</a:t>
            </a:r>
          </a:p>
          <a:p>
            <a:pPr lvl="1"/>
            <a:endParaRPr lang="en-US" sz="2000" dirty="0">
              <a:solidFill>
                <a:schemeClr val="tx1"/>
              </a:solidFill>
            </a:endParaRPr>
          </a:p>
          <a:p>
            <a:pPr indent="-285750"/>
            <a:r>
              <a:rPr lang="en-US" sz="2400" dirty="0">
                <a:solidFill>
                  <a:schemeClr val="tx1"/>
                </a:solidFill>
              </a:rPr>
              <a:t>Hours from previous academic years cannot be submitted for the next cycle so be sure to submit everything before you put the year behind you</a:t>
            </a:r>
          </a:p>
        </p:txBody>
      </p:sp>
    </p:spTree>
    <p:extLst>
      <p:ext uri="{BB962C8B-B14F-4D97-AF65-F5344CB8AC3E}">
        <p14:creationId xmlns:p14="http://schemas.microsoft.com/office/powerpoint/2010/main" val="2106411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BA07B-165F-40AB-9AC4-BB3E10C67460}"/>
              </a:ext>
            </a:extLst>
          </p:cNvPr>
          <p:cNvSpPr>
            <a:spLocks noGrp="1"/>
          </p:cNvSpPr>
          <p:nvPr>
            <p:ph type="title"/>
          </p:nvPr>
        </p:nvSpPr>
        <p:spPr/>
        <p:txBody>
          <a:bodyPr>
            <a:normAutofit/>
          </a:bodyPr>
          <a:lstStyle/>
          <a:p>
            <a:r>
              <a:rPr lang="en-US" dirty="0"/>
              <a:t>Award recognition</a:t>
            </a:r>
            <a:br>
              <a:rPr lang="en-US" dirty="0"/>
            </a:br>
            <a:endParaRPr lang="en-US" dirty="0"/>
          </a:p>
        </p:txBody>
      </p:sp>
      <p:sp>
        <p:nvSpPr>
          <p:cNvPr id="3" name="Content Placeholder 2">
            <a:extLst>
              <a:ext uri="{FF2B5EF4-FFF2-40B4-BE49-F238E27FC236}">
                <a16:creationId xmlns:a16="http://schemas.microsoft.com/office/drawing/2014/main" id="{267E3B29-DBA1-4543-B773-47EC621C6232}"/>
              </a:ext>
            </a:extLst>
          </p:cNvPr>
          <p:cNvSpPr>
            <a:spLocks noGrp="1"/>
          </p:cNvSpPr>
          <p:nvPr>
            <p:ph idx="1"/>
          </p:nvPr>
        </p:nvSpPr>
        <p:spPr>
          <a:xfrm>
            <a:off x="184731" y="1364962"/>
            <a:ext cx="10069551" cy="5848815"/>
          </a:xfrm>
        </p:spPr>
        <p:txBody>
          <a:bodyPr>
            <a:normAutofit/>
          </a:bodyPr>
          <a:lstStyle/>
          <a:p>
            <a:r>
              <a:rPr lang="en-US" b="1" dirty="0">
                <a:solidFill>
                  <a:schemeClr val="tx1"/>
                </a:solidFill>
              </a:rPr>
              <a:t>AWARDS </a:t>
            </a:r>
          </a:p>
          <a:p>
            <a:pPr lvl="1"/>
            <a:r>
              <a:rPr lang="en-US" sz="2000" b="1" dirty="0">
                <a:solidFill>
                  <a:schemeClr val="tx1"/>
                </a:solidFill>
              </a:rPr>
              <a:t>Participation recognition</a:t>
            </a:r>
          </a:p>
          <a:p>
            <a:pPr lvl="2"/>
            <a:r>
              <a:rPr lang="en-US" sz="2000" dirty="0">
                <a:solidFill>
                  <a:schemeClr val="tx1"/>
                </a:solidFill>
              </a:rPr>
              <a:t>Students who complete less than 35 approved TOUCH Hours</a:t>
            </a:r>
          </a:p>
          <a:p>
            <a:pPr lvl="1"/>
            <a:r>
              <a:rPr lang="en-US" sz="2000" b="1" dirty="0">
                <a:solidFill>
                  <a:schemeClr val="tx1"/>
                </a:solidFill>
              </a:rPr>
              <a:t>Silver-level recognition</a:t>
            </a:r>
          </a:p>
          <a:p>
            <a:pPr lvl="2"/>
            <a:r>
              <a:rPr lang="en-US" sz="2000" dirty="0">
                <a:solidFill>
                  <a:schemeClr val="tx1"/>
                </a:solidFill>
              </a:rPr>
              <a:t>Students who complete 35 but less than 70 approved TOUCH Hours</a:t>
            </a:r>
          </a:p>
          <a:p>
            <a:pPr lvl="1"/>
            <a:r>
              <a:rPr lang="en-US" sz="2000" b="1" dirty="0">
                <a:solidFill>
                  <a:schemeClr val="tx1"/>
                </a:solidFill>
              </a:rPr>
              <a:t>Gold-level recognition</a:t>
            </a:r>
          </a:p>
          <a:p>
            <a:pPr lvl="2"/>
            <a:r>
              <a:rPr lang="en-US" sz="2000" dirty="0">
                <a:solidFill>
                  <a:schemeClr val="tx1"/>
                </a:solidFill>
              </a:rPr>
              <a:t>Students who complete 70 or more approved TOUCH Hours</a:t>
            </a:r>
          </a:p>
          <a:p>
            <a:pPr lvl="1"/>
            <a:r>
              <a:rPr lang="en-US" sz="2000" b="1" dirty="0">
                <a:solidFill>
                  <a:schemeClr val="tx1"/>
                </a:solidFill>
              </a:rPr>
              <a:t>Platinum-level recognition</a:t>
            </a:r>
          </a:p>
          <a:p>
            <a:pPr lvl="2"/>
            <a:r>
              <a:rPr lang="en-US" sz="2000" dirty="0">
                <a:solidFill>
                  <a:schemeClr val="tx1"/>
                </a:solidFill>
              </a:rPr>
              <a:t>Awarded to the student with the highest number of approved TOUCH Hours</a:t>
            </a:r>
          </a:p>
        </p:txBody>
      </p:sp>
      <p:sp>
        <p:nvSpPr>
          <p:cNvPr id="5" name="Rectangle 2">
            <a:extLst>
              <a:ext uri="{FF2B5EF4-FFF2-40B4-BE49-F238E27FC236}">
                <a16:creationId xmlns:a16="http://schemas.microsoft.com/office/drawing/2014/main" id="{67B0FCD2-7B1A-4048-B0A9-285B234CE925}"/>
              </a:ext>
            </a:extLst>
          </p:cNvPr>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23445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76F2F-8254-498C-80DC-1360C3623E39}"/>
              </a:ext>
            </a:extLst>
          </p:cNvPr>
          <p:cNvSpPr>
            <a:spLocks noGrp="1"/>
          </p:cNvSpPr>
          <p:nvPr>
            <p:ph type="title"/>
          </p:nvPr>
        </p:nvSpPr>
        <p:spPr/>
        <p:txBody>
          <a:bodyPr/>
          <a:lstStyle/>
          <a:p>
            <a:r>
              <a:rPr lang="en-US" dirty="0"/>
              <a:t>Award Recognition </a:t>
            </a:r>
          </a:p>
        </p:txBody>
      </p:sp>
      <p:sp>
        <p:nvSpPr>
          <p:cNvPr id="3" name="Content Placeholder 2">
            <a:extLst>
              <a:ext uri="{FF2B5EF4-FFF2-40B4-BE49-F238E27FC236}">
                <a16:creationId xmlns:a16="http://schemas.microsoft.com/office/drawing/2014/main" id="{0A1FB29B-C3C7-4F88-A1A0-9A767B7BC505}"/>
              </a:ext>
            </a:extLst>
          </p:cNvPr>
          <p:cNvSpPr>
            <a:spLocks noGrp="1"/>
          </p:cNvSpPr>
          <p:nvPr>
            <p:ph idx="1"/>
          </p:nvPr>
        </p:nvSpPr>
        <p:spPr>
          <a:xfrm>
            <a:off x="129862" y="1398815"/>
            <a:ext cx="10154992" cy="5248140"/>
          </a:xfrm>
        </p:spPr>
        <p:txBody>
          <a:bodyPr/>
          <a:lstStyle/>
          <a:p>
            <a:r>
              <a:rPr lang="en-US" dirty="0">
                <a:solidFill>
                  <a:schemeClr val="tx1"/>
                </a:solidFill>
              </a:rPr>
              <a:t>Recognition may include, but is not limited to: certificates, plaques, trophies, or other materials as deemed appropriate by the COSGP Student Services Committee.</a:t>
            </a:r>
          </a:p>
          <a:p>
            <a:pPr lvl="1"/>
            <a:r>
              <a:rPr lang="en-US" dirty="0">
                <a:solidFill>
                  <a:schemeClr val="tx1"/>
                </a:solidFill>
              </a:rPr>
              <a:t>Campbell TOUCH award certificate(s) and pins</a:t>
            </a:r>
          </a:p>
          <a:p>
            <a:r>
              <a:rPr lang="en-US" dirty="0">
                <a:solidFill>
                  <a:schemeClr val="tx1"/>
                </a:solidFill>
              </a:rPr>
              <a:t>Letter of Commendation</a:t>
            </a:r>
          </a:p>
          <a:p>
            <a:pPr lvl="1"/>
            <a:r>
              <a:rPr lang="en-US" dirty="0">
                <a:solidFill>
                  <a:schemeClr val="tx1"/>
                </a:solidFill>
              </a:rPr>
              <a:t>A Letter of Commendation will be sent to the COM Dean from AACOM suggesting it be included in the student’s commitment to service in his/her Medical Student Performance Evaluation (MSPE)</a:t>
            </a:r>
          </a:p>
          <a:p>
            <a:pPr lvl="1"/>
            <a:r>
              <a:rPr lang="en-US" dirty="0">
                <a:solidFill>
                  <a:schemeClr val="tx1"/>
                </a:solidFill>
              </a:rPr>
              <a:t>Letters of Commendation are sent yearly and are based on students' TOUCH Hours accumulated during one cycle year</a:t>
            </a:r>
          </a:p>
        </p:txBody>
      </p:sp>
    </p:spTree>
    <p:extLst>
      <p:ext uri="{BB962C8B-B14F-4D97-AF65-F5344CB8AC3E}">
        <p14:creationId xmlns:p14="http://schemas.microsoft.com/office/powerpoint/2010/main" val="796817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AD3DC-89DD-4B8D-9D80-3E16AF074205}"/>
              </a:ext>
            </a:extLst>
          </p:cNvPr>
          <p:cNvSpPr>
            <a:spLocks noGrp="1"/>
          </p:cNvSpPr>
          <p:nvPr>
            <p:ph type="title"/>
          </p:nvPr>
        </p:nvSpPr>
        <p:spPr>
          <a:xfrm>
            <a:off x="677334" y="432435"/>
            <a:ext cx="8596668" cy="1259205"/>
          </a:xfrm>
        </p:spPr>
        <p:txBody>
          <a:bodyPr/>
          <a:lstStyle/>
          <a:p>
            <a:r>
              <a:rPr lang="en-US" dirty="0"/>
              <a:t>For Club Leaders</a:t>
            </a:r>
          </a:p>
        </p:txBody>
      </p:sp>
      <p:sp>
        <p:nvSpPr>
          <p:cNvPr id="3" name="Content Placeholder 2">
            <a:extLst>
              <a:ext uri="{FF2B5EF4-FFF2-40B4-BE49-F238E27FC236}">
                <a16:creationId xmlns:a16="http://schemas.microsoft.com/office/drawing/2014/main" id="{F0EE22DF-C7DC-43EA-8753-0385A9DC43D7}"/>
              </a:ext>
            </a:extLst>
          </p:cNvPr>
          <p:cNvSpPr>
            <a:spLocks noGrp="1"/>
          </p:cNvSpPr>
          <p:nvPr>
            <p:ph idx="1"/>
          </p:nvPr>
        </p:nvSpPr>
        <p:spPr>
          <a:xfrm>
            <a:off x="677334" y="1434465"/>
            <a:ext cx="8596668" cy="4606897"/>
          </a:xfrm>
        </p:spPr>
        <p:txBody>
          <a:bodyPr>
            <a:normAutofit/>
          </a:bodyPr>
          <a:lstStyle/>
          <a:p>
            <a:r>
              <a:rPr lang="en-US" sz="2400" dirty="0">
                <a:solidFill>
                  <a:schemeClr val="tx1"/>
                </a:solidFill>
              </a:rPr>
              <a:t>If you want a club event to count for TOUCH Hours:		</a:t>
            </a:r>
          </a:p>
          <a:p>
            <a:pPr lvl="1"/>
            <a:r>
              <a:rPr lang="en-US" sz="2000" dirty="0">
                <a:solidFill>
                  <a:schemeClr val="tx1"/>
                </a:solidFill>
              </a:rPr>
              <a:t>Club President or VP will email me with the event title and description just to let me know what you are planning and to decide if it would count</a:t>
            </a:r>
          </a:p>
          <a:p>
            <a:pPr lvl="1"/>
            <a:r>
              <a:rPr lang="en-US" sz="2000" dirty="0">
                <a:solidFill>
                  <a:schemeClr val="tx1"/>
                </a:solidFill>
              </a:rPr>
              <a:t>If you need help with the event description, please email me</a:t>
            </a:r>
          </a:p>
          <a:p>
            <a:pPr lvl="2"/>
            <a:r>
              <a:rPr lang="en-US" sz="1800" dirty="0">
                <a:solidFill>
                  <a:schemeClr val="tx1"/>
                </a:solidFill>
              </a:rPr>
              <a:t>After everything is in order you can announce the event as TOUCH eligible</a:t>
            </a:r>
          </a:p>
          <a:p>
            <a:pPr lvl="2"/>
            <a:endParaRPr lang="en-US" sz="1800" dirty="0">
              <a:solidFill>
                <a:schemeClr val="tx1"/>
              </a:solidFill>
            </a:endParaRPr>
          </a:p>
        </p:txBody>
      </p:sp>
    </p:spTree>
    <p:extLst>
      <p:ext uri="{BB962C8B-B14F-4D97-AF65-F5344CB8AC3E}">
        <p14:creationId xmlns:p14="http://schemas.microsoft.com/office/powerpoint/2010/main" val="3633293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FBD04-ABED-4D65-9D64-78A09B2588E1}"/>
              </a:ext>
            </a:extLst>
          </p:cNvPr>
          <p:cNvSpPr>
            <a:spLocks noGrp="1"/>
          </p:cNvSpPr>
          <p:nvPr>
            <p:ph type="title"/>
          </p:nvPr>
        </p:nvSpPr>
        <p:spPr>
          <a:xfrm>
            <a:off x="2766354" y="505402"/>
            <a:ext cx="7958331" cy="1077229"/>
          </a:xfrm>
        </p:spPr>
        <p:txBody>
          <a:bodyPr/>
          <a:lstStyle/>
          <a:p>
            <a:r>
              <a:rPr lang="en-US" dirty="0"/>
              <a:t>Miscellaneous Information</a:t>
            </a:r>
          </a:p>
        </p:txBody>
      </p:sp>
      <p:sp>
        <p:nvSpPr>
          <p:cNvPr id="3" name="Content Placeholder 2">
            <a:extLst>
              <a:ext uri="{FF2B5EF4-FFF2-40B4-BE49-F238E27FC236}">
                <a16:creationId xmlns:a16="http://schemas.microsoft.com/office/drawing/2014/main" id="{2FFD6423-1633-4563-8259-A350417B60E3}"/>
              </a:ext>
            </a:extLst>
          </p:cNvPr>
          <p:cNvSpPr>
            <a:spLocks noGrp="1"/>
          </p:cNvSpPr>
          <p:nvPr>
            <p:ph idx="1"/>
          </p:nvPr>
        </p:nvSpPr>
        <p:spPr>
          <a:xfrm>
            <a:off x="132716" y="1044016"/>
            <a:ext cx="9539792" cy="5743978"/>
          </a:xfrm>
        </p:spPr>
        <p:txBody>
          <a:bodyPr>
            <a:normAutofit/>
          </a:bodyPr>
          <a:lstStyle/>
          <a:p>
            <a:endParaRPr lang="en-US" dirty="0">
              <a:solidFill>
                <a:schemeClr val="tx1"/>
              </a:solidFill>
            </a:endParaRPr>
          </a:p>
          <a:p>
            <a:r>
              <a:rPr lang="en-US" dirty="0">
                <a:solidFill>
                  <a:schemeClr val="tx1"/>
                </a:solidFill>
              </a:rPr>
              <a:t>When Submitting for TOUCH:</a:t>
            </a:r>
          </a:p>
          <a:p>
            <a:pPr lvl="1"/>
            <a:r>
              <a:rPr lang="en-US" sz="2000" dirty="0">
                <a:solidFill>
                  <a:schemeClr val="tx1"/>
                </a:solidFill>
              </a:rPr>
              <a:t>Email me (or message via GroupMe, etc.) if you need help determining if your event counts for TOUCH hours</a:t>
            </a:r>
          </a:p>
          <a:p>
            <a:pPr lvl="1"/>
            <a:r>
              <a:rPr lang="en-US" sz="2000" dirty="0">
                <a:solidFill>
                  <a:schemeClr val="tx1"/>
                </a:solidFill>
              </a:rPr>
              <a:t>If it is not counted as TOUCH (but it should have been)</a:t>
            </a:r>
          </a:p>
          <a:p>
            <a:pPr lvl="2"/>
            <a:r>
              <a:rPr lang="en-US" sz="2000" dirty="0">
                <a:solidFill>
                  <a:schemeClr val="tx1"/>
                </a:solidFill>
              </a:rPr>
              <a:t>Please email me with a description of the event (date included) </a:t>
            </a:r>
          </a:p>
          <a:p>
            <a:pPr lvl="2"/>
            <a:r>
              <a:rPr lang="en-US" sz="2000" dirty="0">
                <a:solidFill>
                  <a:schemeClr val="tx1"/>
                </a:solidFill>
              </a:rPr>
              <a:t>After review, reword the “Benefiting the community section” to count for TOUCH.</a:t>
            </a:r>
          </a:p>
          <a:p>
            <a:pPr marL="457200" lvl="1" indent="0">
              <a:buNone/>
            </a:pPr>
            <a:endParaRPr lang="en-US" sz="2200" dirty="0">
              <a:solidFill>
                <a:schemeClr val="tx1"/>
              </a:solidFill>
            </a:endParaRPr>
          </a:p>
          <a:p>
            <a:pPr marL="400050"/>
            <a:r>
              <a:rPr lang="en-US" dirty="0">
                <a:solidFill>
                  <a:schemeClr val="tx1"/>
                </a:solidFill>
              </a:rPr>
              <a:t>Only a few submissions have been denied. Typically, this is due to the description not actually </a:t>
            </a:r>
            <a:r>
              <a:rPr lang="en-US" dirty="0">
                <a:solidFill>
                  <a:schemeClr val="tx1"/>
                </a:solidFill>
                <a:hlinkClick r:id="rId2">
                  <a:extLst>
                    <a:ext uri="{A12FA001-AC4F-418D-AE19-62706E023703}">
                      <ahyp:hlinkClr xmlns:ahyp="http://schemas.microsoft.com/office/drawing/2018/hyperlinkcolor" val="tx"/>
                    </a:ext>
                  </a:extLst>
                </a:hlinkClick>
              </a:rPr>
              <a:t>meeting TOUCH standards</a:t>
            </a:r>
            <a:r>
              <a:rPr lang="en-US" dirty="0">
                <a:solidFill>
                  <a:schemeClr val="tx1"/>
                </a:solidFill>
              </a:rPr>
              <a:t> (link for TOUCH Rules &amp; Regs) or </a:t>
            </a:r>
            <a:r>
              <a:rPr lang="en-US" dirty="0">
                <a:solidFill>
                  <a:srgbClr val="FF0000"/>
                </a:solidFill>
              </a:rPr>
              <a:t>the hours were all submitted under one day</a:t>
            </a:r>
            <a:r>
              <a:rPr lang="en-US" dirty="0">
                <a:solidFill>
                  <a:schemeClr val="tx1"/>
                </a:solidFill>
              </a:rPr>
              <a:t>. Submissions should only be for the day of the event. However, some of you have volunteer positions that make this difficult and I recognize this so don’t worry.</a:t>
            </a:r>
          </a:p>
        </p:txBody>
      </p:sp>
    </p:spTree>
    <p:extLst>
      <p:ext uri="{BB962C8B-B14F-4D97-AF65-F5344CB8AC3E}">
        <p14:creationId xmlns:p14="http://schemas.microsoft.com/office/powerpoint/2010/main" val="2318661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A34F-4E42-EA0B-D3BE-A4615A02EB0D}"/>
              </a:ext>
            </a:extLst>
          </p:cNvPr>
          <p:cNvSpPr>
            <a:spLocks noGrp="1"/>
          </p:cNvSpPr>
          <p:nvPr>
            <p:ph type="ctrTitle"/>
          </p:nvPr>
        </p:nvSpPr>
        <p:spPr>
          <a:xfrm>
            <a:off x="249356" y="-304800"/>
            <a:ext cx="11360800" cy="1212877"/>
          </a:xfrm>
        </p:spPr>
        <p:txBody>
          <a:bodyPr/>
          <a:lstStyle/>
          <a:p>
            <a:pPr algn="ctr"/>
            <a:r>
              <a:rPr lang="en-US" sz="4800" dirty="0"/>
              <a:t>TOUCH Hours</a:t>
            </a:r>
          </a:p>
        </p:txBody>
      </p:sp>
      <p:sp>
        <p:nvSpPr>
          <p:cNvPr id="3" name="Subtitle 2">
            <a:extLst>
              <a:ext uri="{FF2B5EF4-FFF2-40B4-BE49-F238E27FC236}">
                <a16:creationId xmlns:a16="http://schemas.microsoft.com/office/drawing/2014/main" id="{B1499AF2-8A30-31BE-E1C8-19A97E015065}"/>
              </a:ext>
            </a:extLst>
          </p:cNvPr>
          <p:cNvSpPr>
            <a:spLocks noGrp="1"/>
          </p:cNvSpPr>
          <p:nvPr>
            <p:ph type="subTitle" idx="1"/>
          </p:nvPr>
        </p:nvSpPr>
        <p:spPr>
          <a:xfrm>
            <a:off x="759417" y="908075"/>
            <a:ext cx="9608949" cy="5752783"/>
          </a:xfrm>
        </p:spPr>
        <p:txBody>
          <a:bodyPr>
            <a:noAutofit/>
          </a:bodyPr>
          <a:lstStyle/>
          <a:p>
            <a:pPr marL="0" lvl="1" algn="l"/>
            <a:r>
              <a:rPr lang="en-US" sz="2400" b="1" dirty="0">
                <a:solidFill>
                  <a:schemeClr val="tx1"/>
                </a:solidFill>
              </a:rPr>
              <a:t>Why should you care?</a:t>
            </a:r>
          </a:p>
          <a:p>
            <a:pPr marL="342900" lvl="2" indent="-342900" algn="l">
              <a:buFont typeface="Wingdings 3" charset="2"/>
              <a:buChar char=""/>
            </a:pPr>
            <a:r>
              <a:rPr lang="en-US" sz="2400" dirty="0">
                <a:solidFill>
                  <a:srgbClr val="FF0000"/>
                </a:solidFill>
              </a:rPr>
              <a:t>Goes into your </a:t>
            </a:r>
            <a:r>
              <a:rPr lang="en-US" sz="2400" i="1" dirty="0">
                <a:solidFill>
                  <a:srgbClr val="FF0000"/>
                </a:solidFill>
              </a:rPr>
              <a:t>MSPE</a:t>
            </a:r>
            <a:r>
              <a:rPr lang="en-US" sz="2400" dirty="0">
                <a:solidFill>
                  <a:schemeClr val="tx1"/>
                </a:solidFill>
              </a:rPr>
              <a:t>, colloquially referred to as a ‘Dean’s Letter’</a:t>
            </a:r>
          </a:p>
          <a:p>
            <a:pPr marL="800100" lvl="3" indent="-342900" algn="l">
              <a:buFont typeface="Wingdings 3" charset="2"/>
              <a:buChar char=""/>
            </a:pPr>
            <a:r>
              <a:rPr lang="en-US" sz="2200" dirty="0">
                <a:solidFill>
                  <a:schemeClr val="tx1"/>
                </a:solidFill>
              </a:rPr>
              <a:t>Find out exactly how CUSOM presents this info here: </a:t>
            </a:r>
            <a:r>
              <a:rPr lang="en-US" sz="2200" dirty="0">
                <a:solidFill>
                  <a:srgbClr val="0070C0"/>
                </a:solidFill>
                <a:hlinkClick r:id="rId2">
                  <a:extLst>
                    <a:ext uri="{A12FA001-AC4F-418D-AE19-62706E023703}">
                      <ahyp:hlinkClr xmlns:ahyp="http://schemas.microsoft.com/office/drawing/2018/hyperlinkcolor" val="tx"/>
                    </a:ext>
                  </a:extLst>
                </a:hlinkClick>
              </a:rPr>
              <a:t>https://assets.campbell.edu/wp-content/uploads/sites/22/2019/09/MSPE-Final-All-Combined-Document-05042021.pdf</a:t>
            </a:r>
            <a:endParaRPr lang="en-US" sz="2200" dirty="0">
              <a:solidFill>
                <a:srgbClr val="0070C0"/>
              </a:solidFill>
            </a:endParaRPr>
          </a:p>
          <a:p>
            <a:pPr marL="800100" lvl="4" indent="-342900" algn="l">
              <a:buFont typeface="Wingdings 3" charset="2"/>
              <a:buChar char=""/>
            </a:pPr>
            <a:r>
              <a:rPr lang="en-US" sz="2400" dirty="0" err="1">
                <a:solidFill>
                  <a:schemeClr val="tx1"/>
                </a:solidFill>
              </a:rPr>
              <a:t>Ctrl+f</a:t>
            </a:r>
            <a:r>
              <a:rPr lang="en-US" sz="2400" dirty="0">
                <a:solidFill>
                  <a:schemeClr val="tx1"/>
                </a:solidFill>
              </a:rPr>
              <a:t> the word ‘volunteer’ to find an example.</a:t>
            </a:r>
          </a:p>
          <a:p>
            <a:pPr marL="342900" lvl="2" indent="-342900" algn="l">
              <a:buFont typeface="Wingdings 3" charset="2"/>
              <a:buChar char=""/>
            </a:pPr>
            <a:r>
              <a:rPr lang="en-US" sz="2400" dirty="0">
                <a:solidFill>
                  <a:schemeClr val="tx1"/>
                </a:solidFill>
              </a:rPr>
              <a:t>Take control of your future—put yourself in the best light possible!</a:t>
            </a:r>
          </a:p>
          <a:p>
            <a:pPr marL="342900" lvl="1" indent="-342900" algn="l">
              <a:buFont typeface="Wingdings 3" charset="2"/>
              <a:buChar char=""/>
            </a:pPr>
            <a:r>
              <a:rPr lang="en-US" sz="2400" b="1" u="sng" dirty="0">
                <a:solidFill>
                  <a:schemeClr val="tx1"/>
                </a:solidFill>
                <a:sym typeface="Trebuchet MS"/>
              </a:rPr>
              <a:t>TOUCH Hour Cycle: May 1st, 2023 – April 30th, 2024</a:t>
            </a:r>
          </a:p>
          <a:p>
            <a:pPr marL="342900" lvl="1" indent="-342900" algn="l">
              <a:buFont typeface="Wingdings 3" charset="2"/>
              <a:buChar char=""/>
            </a:pPr>
            <a:r>
              <a:rPr lang="en-US" sz="2400" dirty="0">
                <a:solidFill>
                  <a:schemeClr val="tx1"/>
                </a:solidFill>
                <a:sym typeface="Trebuchet MS"/>
              </a:rPr>
              <a:t>Must be hours after matriculation into medical school</a:t>
            </a:r>
          </a:p>
          <a:p>
            <a:pPr marL="342900" lvl="1" indent="-342900" algn="l">
              <a:buFont typeface="Wingdings 3" charset="2"/>
              <a:buChar char=""/>
            </a:pPr>
            <a:r>
              <a:rPr lang="en-US" sz="2400" dirty="0">
                <a:solidFill>
                  <a:schemeClr val="tx1"/>
                </a:solidFill>
                <a:sym typeface="Trebuchet MS"/>
              </a:rPr>
              <a:t>Must be logged </a:t>
            </a:r>
            <a:r>
              <a:rPr lang="en-US" sz="2400" dirty="0">
                <a:solidFill>
                  <a:srgbClr val="FF0000"/>
                </a:solidFill>
                <a:sym typeface="Trebuchet MS"/>
              </a:rPr>
              <a:t>according to date of service</a:t>
            </a:r>
          </a:p>
          <a:p>
            <a:pPr marL="800100" lvl="3" indent="-342900" algn="l">
              <a:buFont typeface="Wingdings 3" charset="2"/>
              <a:buChar char=""/>
            </a:pPr>
            <a:r>
              <a:rPr lang="en-US" sz="2200" dirty="0">
                <a:solidFill>
                  <a:schemeClr val="tx1"/>
                </a:solidFill>
                <a:sym typeface="Trebuchet MS"/>
              </a:rPr>
              <a:t>Don’t log all of your hours at once</a:t>
            </a:r>
          </a:p>
        </p:txBody>
      </p:sp>
    </p:spTree>
    <p:extLst>
      <p:ext uri="{BB962C8B-B14F-4D97-AF65-F5344CB8AC3E}">
        <p14:creationId xmlns:p14="http://schemas.microsoft.com/office/powerpoint/2010/main" val="1450191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D8C0E-78B2-4937-A38C-443D73A23874}"/>
              </a:ext>
            </a:extLst>
          </p:cNvPr>
          <p:cNvSpPr>
            <a:spLocks noGrp="1"/>
          </p:cNvSpPr>
          <p:nvPr>
            <p:ph type="title"/>
          </p:nvPr>
        </p:nvSpPr>
        <p:spPr>
          <a:xfrm>
            <a:off x="-84019" y="1391917"/>
            <a:ext cx="10373932" cy="1077229"/>
          </a:xfrm>
        </p:spPr>
        <p:txBody>
          <a:bodyPr/>
          <a:lstStyle/>
          <a:p>
            <a:pPr algn="ctr"/>
            <a:r>
              <a:rPr lang="en-US" dirty="0"/>
              <a:t>Email me with any questions</a:t>
            </a:r>
          </a:p>
        </p:txBody>
      </p:sp>
      <p:sp>
        <p:nvSpPr>
          <p:cNvPr id="3" name="Content Placeholder 2">
            <a:extLst>
              <a:ext uri="{FF2B5EF4-FFF2-40B4-BE49-F238E27FC236}">
                <a16:creationId xmlns:a16="http://schemas.microsoft.com/office/drawing/2014/main" id="{F72A047F-751A-4847-BB61-4D7A54E7B0E3}"/>
              </a:ext>
            </a:extLst>
          </p:cNvPr>
          <p:cNvSpPr>
            <a:spLocks noGrp="1"/>
          </p:cNvSpPr>
          <p:nvPr>
            <p:ph idx="1"/>
          </p:nvPr>
        </p:nvSpPr>
        <p:spPr>
          <a:xfrm>
            <a:off x="-258190" y="2191561"/>
            <a:ext cx="10373933" cy="3997828"/>
          </a:xfrm>
        </p:spPr>
        <p:txBody>
          <a:bodyPr/>
          <a:lstStyle/>
          <a:p>
            <a:pPr marL="0" indent="0" algn="ctr">
              <a:buNone/>
            </a:pPr>
            <a:r>
              <a:rPr lang="en-US" dirty="0">
                <a:solidFill>
                  <a:schemeClr val="tx1"/>
                </a:solidFill>
              </a:rPr>
              <a:t>TOUCH (Volunteer) Coordinator</a:t>
            </a:r>
          </a:p>
          <a:p>
            <a:pPr marL="0" indent="0" algn="ctr">
              <a:buNone/>
            </a:pPr>
            <a:r>
              <a:rPr lang="en-US" dirty="0">
                <a:solidFill>
                  <a:schemeClr val="tx1"/>
                </a:solidFill>
              </a:rPr>
              <a:t>Nidhi Kumar</a:t>
            </a:r>
          </a:p>
          <a:p>
            <a:pPr marL="0" indent="0" algn="ctr">
              <a:buNone/>
            </a:pPr>
            <a:r>
              <a:rPr lang="en-US" dirty="0">
                <a:solidFill>
                  <a:schemeClr val="tx1"/>
                </a:solidFill>
              </a:rPr>
              <a:t>n_kumar0612@email.campbell.edu</a:t>
            </a:r>
          </a:p>
        </p:txBody>
      </p:sp>
    </p:spTree>
    <p:extLst>
      <p:ext uri="{BB962C8B-B14F-4D97-AF65-F5344CB8AC3E}">
        <p14:creationId xmlns:p14="http://schemas.microsoft.com/office/powerpoint/2010/main" val="80495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06789-B7D7-C252-9A5C-D28B591F209A}"/>
              </a:ext>
            </a:extLst>
          </p:cNvPr>
          <p:cNvSpPr>
            <a:spLocks noGrp="1"/>
          </p:cNvSpPr>
          <p:nvPr>
            <p:ph type="title"/>
          </p:nvPr>
        </p:nvSpPr>
        <p:spPr>
          <a:xfrm>
            <a:off x="2099953" y="181100"/>
            <a:ext cx="7992094" cy="783059"/>
          </a:xfrm>
        </p:spPr>
        <p:txBody>
          <a:bodyPr/>
          <a:lstStyle/>
          <a:p>
            <a:r>
              <a:rPr lang="en-US" dirty="0"/>
              <a:t>What do I need to do?</a:t>
            </a:r>
          </a:p>
        </p:txBody>
      </p:sp>
      <p:sp>
        <p:nvSpPr>
          <p:cNvPr id="3" name="Content Placeholder 2">
            <a:extLst>
              <a:ext uri="{FF2B5EF4-FFF2-40B4-BE49-F238E27FC236}">
                <a16:creationId xmlns:a16="http://schemas.microsoft.com/office/drawing/2014/main" id="{474E771A-4EDD-89D3-21FF-2FFB8EA050DB}"/>
              </a:ext>
            </a:extLst>
          </p:cNvPr>
          <p:cNvSpPr>
            <a:spLocks noGrp="1"/>
          </p:cNvSpPr>
          <p:nvPr>
            <p:ph idx="1"/>
          </p:nvPr>
        </p:nvSpPr>
        <p:spPr>
          <a:xfrm>
            <a:off x="332509" y="1140031"/>
            <a:ext cx="9130273" cy="5323115"/>
          </a:xfrm>
        </p:spPr>
        <p:txBody>
          <a:bodyPr>
            <a:normAutofit/>
          </a:bodyPr>
          <a:lstStyle/>
          <a:p>
            <a:r>
              <a:rPr lang="en-US" dirty="0">
                <a:solidFill>
                  <a:schemeClr val="tx1"/>
                </a:solidFill>
              </a:rPr>
              <a:t>A record of completed hours must be submitted on the online submission form </a:t>
            </a:r>
            <a:r>
              <a:rPr lang="en-US" dirty="0">
                <a:solidFill>
                  <a:schemeClr val="tx1"/>
                </a:solidFill>
                <a:sym typeface="Wingdings" pitchFamily="2" charset="2"/>
              </a:rPr>
              <a:t></a:t>
            </a:r>
            <a:r>
              <a:rPr lang="en-US" dirty="0">
                <a:solidFill>
                  <a:schemeClr val="tx1"/>
                </a:solidFill>
              </a:rPr>
              <a:t> </a:t>
            </a:r>
            <a:r>
              <a:rPr lang="en-US" sz="1800" dirty="0">
                <a:solidFill>
                  <a:srgbClr val="3399FF"/>
                </a:solidFill>
                <a:hlinkClick r:id="rId2">
                  <a:extLst>
                    <a:ext uri="{A12FA001-AC4F-418D-AE19-62706E023703}">
                      <ahyp:hlinkClr xmlns:ahyp="http://schemas.microsoft.com/office/drawing/2018/hyperlinkcolor" val="tx"/>
                    </a:ext>
                  </a:extLst>
                </a:hlinkClick>
              </a:rPr>
              <a:t>https://www.trackitforward.com/site/cusom</a:t>
            </a:r>
            <a:endParaRPr lang="en-US" dirty="0">
              <a:solidFill>
                <a:srgbClr val="3399FF"/>
              </a:solidFill>
            </a:endParaRPr>
          </a:p>
          <a:p>
            <a:r>
              <a:rPr lang="en-US" dirty="0">
                <a:solidFill>
                  <a:schemeClr val="tx1"/>
                </a:solidFill>
              </a:rPr>
              <a:t>Submissions will be subject to review based on upon the</a:t>
            </a:r>
            <a:r>
              <a:rPr lang="en-US" dirty="0">
                <a:solidFill>
                  <a:schemeClr val="tx1"/>
                </a:solidFill>
                <a:latin typeface="Trebuchet MS"/>
                <a:sym typeface="Trebuchet MS"/>
              </a:rPr>
              <a:t> </a:t>
            </a:r>
            <a:r>
              <a:rPr lang="en-US" sz="1800" dirty="0">
                <a:solidFill>
                  <a:srgbClr val="3399FF"/>
                </a:solidFill>
                <a:ea typeface="Trebuchet MS"/>
                <a:cs typeface="Trebuchet MS"/>
                <a:sym typeface="Trebuchet MS"/>
                <a:hlinkClick r:id="rId3">
                  <a:extLst>
                    <a:ext uri="{A12FA001-AC4F-418D-AE19-62706E023703}">
                      <ahyp:hlinkClr xmlns:ahyp="http://schemas.microsoft.com/office/drawing/2018/hyperlinkcolor" val="tx"/>
                    </a:ext>
                  </a:extLst>
                </a:hlinkClick>
              </a:rPr>
              <a:t>TOUCH Guidelines and Protocols</a:t>
            </a:r>
            <a:r>
              <a:rPr lang="en-US" sz="1800" dirty="0">
                <a:solidFill>
                  <a:schemeClr val="tx1"/>
                </a:solidFill>
                <a:ea typeface="Trebuchet MS"/>
                <a:cs typeface="Trebuchet MS"/>
                <a:sym typeface="Trebuchet MS"/>
              </a:rPr>
              <a:t> </a:t>
            </a:r>
            <a:r>
              <a:rPr lang="en-US" dirty="0">
                <a:solidFill>
                  <a:schemeClr val="tx1"/>
                </a:solidFill>
                <a:ea typeface="Trebuchet MS"/>
                <a:cs typeface="Trebuchet MS"/>
                <a:sym typeface="Trebuchet MS"/>
              </a:rPr>
              <a:t>by the Student Service Committee Review </a:t>
            </a:r>
            <a:endParaRPr lang="en-US" sz="1800" dirty="0">
              <a:solidFill>
                <a:schemeClr val="tx1"/>
              </a:solidFill>
              <a:ea typeface="Trebuchet MS"/>
              <a:cs typeface="Trebuchet MS"/>
              <a:sym typeface="Trebuchet MS"/>
            </a:endParaRPr>
          </a:p>
          <a:p>
            <a:r>
              <a:rPr lang="en-US" dirty="0">
                <a:solidFill>
                  <a:schemeClr val="tx1"/>
                </a:solidFill>
                <a:ea typeface="Trebuchet MS"/>
                <a:cs typeface="Trebuchet MS"/>
                <a:sym typeface="Trebuchet MS"/>
              </a:rPr>
              <a:t>Log your hours even if you do not think you will reach 35 hours because you might surprise yourself and realize that you are almost at 35 by the end of the TOUCH calendar year!</a:t>
            </a:r>
          </a:p>
          <a:p>
            <a:endParaRPr lang="en-US" u="sng" dirty="0">
              <a:solidFill>
                <a:schemeClr val="tx1"/>
              </a:solidFill>
              <a:ea typeface="Trebuchet MS"/>
              <a:cs typeface="Trebuchet MS"/>
              <a:sym typeface="Trebuchet MS"/>
            </a:endParaRPr>
          </a:p>
          <a:p>
            <a:pPr marL="0" indent="0" algn="ctr">
              <a:buNone/>
            </a:pPr>
            <a:r>
              <a:rPr lang="en-US" sz="2400" b="1" u="sng" dirty="0">
                <a:solidFill>
                  <a:schemeClr val="tx1"/>
                </a:solidFill>
                <a:ea typeface="Trebuchet MS"/>
                <a:cs typeface="Trebuchet MS"/>
                <a:sym typeface="Trebuchet MS"/>
              </a:rPr>
              <a:t>Touch Hour Cycle: May 1st, 2023 – April 30</a:t>
            </a:r>
            <a:r>
              <a:rPr lang="en-US" sz="2400" b="1" u="sng" baseline="30000" dirty="0">
                <a:solidFill>
                  <a:schemeClr val="tx1"/>
                </a:solidFill>
                <a:ea typeface="Trebuchet MS"/>
                <a:cs typeface="Trebuchet MS"/>
                <a:sym typeface="Trebuchet MS"/>
              </a:rPr>
              <a:t>th</a:t>
            </a:r>
            <a:r>
              <a:rPr lang="en-US" sz="2400" b="1" u="sng" dirty="0">
                <a:solidFill>
                  <a:schemeClr val="tx1"/>
                </a:solidFill>
                <a:ea typeface="Trebuchet MS"/>
                <a:cs typeface="Trebuchet MS"/>
                <a:sym typeface="Trebuchet MS"/>
              </a:rPr>
              <a:t>, 2024</a:t>
            </a:r>
          </a:p>
          <a:p>
            <a:pPr marL="457200" lvl="1" indent="0" algn="ctr">
              <a:buNone/>
            </a:pPr>
            <a:r>
              <a:rPr lang="en-US" dirty="0">
                <a:solidFill>
                  <a:schemeClr val="tx1"/>
                </a:solidFill>
                <a:ea typeface="Trebuchet MS"/>
                <a:cs typeface="Trebuchet MS"/>
                <a:sym typeface="Trebuchet MS"/>
              </a:rPr>
              <a:t>Please submit hours </a:t>
            </a:r>
            <a:r>
              <a:rPr lang="en-US" b="1" dirty="0">
                <a:solidFill>
                  <a:srgbClr val="FF0000"/>
                </a:solidFill>
                <a:ea typeface="Trebuchet MS"/>
                <a:cs typeface="Trebuchet MS"/>
                <a:sym typeface="Trebuchet MS"/>
              </a:rPr>
              <a:t>within 30 days</a:t>
            </a:r>
            <a:r>
              <a:rPr lang="en-US" dirty="0">
                <a:solidFill>
                  <a:schemeClr val="tx1"/>
                </a:solidFill>
                <a:ea typeface="Trebuchet MS"/>
                <a:cs typeface="Trebuchet MS"/>
                <a:sym typeface="Trebuchet MS"/>
              </a:rPr>
              <a:t> from the event</a:t>
            </a:r>
          </a:p>
          <a:p>
            <a:pPr marL="457200" lvl="1" indent="0" algn="ctr">
              <a:buNone/>
            </a:pPr>
            <a:r>
              <a:rPr lang="en-US" sz="1600" dirty="0">
                <a:solidFill>
                  <a:schemeClr val="tx1"/>
                </a:solidFill>
                <a:ea typeface="Trebuchet MS"/>
                <a:cs typeface="Trebuchet MS"/>
                <a:sym typeface="Trebuchet MS"/>
              </a:rPr>
              <a:t>Hours must be completed </a:t>
            </a:r>
            <a:r>
              <a:rPr lang="en-US" sz="1600" i="1" u="sng" dirty="0">
                <a:solidFill>
                  <a:schemeClr val="tx1"/>
                </a:solidFill>
                <a:ea typeface="Trebuchet MS"/>
                <a:cs typeface="Trebuchet MS"/>
                <a:sym typeface="Trebuchet MS"/>
              </a:rPr>
              <a:t>after matriculation </a:t>
            </a:r>
            <a:r>
              <a:rPr lang="en-US" sz="1600" dirty="0">
                <a:solidFill>
                  <a:schemeClr val="tx1"/>
                </a:solidFill>
                <a:ea typeface="Trebuchet MS"/>
                <a:cs typeface="Trebuchet MS"/>
                <a:sym typeface="Trebuchet MS"/>
              </a:rPr>
              <a:t>into medical school; hours completed by first year medical students during the </a:t>
            </a:r>
            <a:r>
              <a:rPr lang="en-US" sz="1600" u="sng" dirty="0">
                <a:solidFill>
                  <a:schemeClr val="tx1"/>
                </a:solidFill>
                <a:ea typeface="Trebuchet MS"/>
                <a:cs typeface="Trebuchet MS"/>
                <a:sym typeface="Trebuchet MS"/>
              </a:rPr>
              <a:t>summer before matriculation are not valid.</a:t>
            </a:r>
            <a:endParaRPr lang="en-US" sz="1600" dirty="0">
              <a:solidFill>
                <a:schemeClr val="tx1"/>
              </a:solidFill>
            </a:endParaRPr>
          </a:p>
          <a:p>
            <a:pPr lvl="1"/>
            <a:endParaRPr lang="en-US" dirty="0">
              <a:solidFill>
                <a:schemeClr val="tx1"/>
              </a:solidFill>
              <a:ea typeface="Trebuchet MS"/>
              <a:cs typeface="Trebuchet MS"/>
              <a:sym typeface="Trebuchet MS"/>
            </a:endParaRPr>
          </a:p>
          <a:p>
            <a:pPr lvl="1"/>
            <a:endParaRPr lang="en-US" dirty="0">
              <a:solidFill>
                <a:schemeClr val="tx1"/>
              </a:solidFill>
              <a:latin typeface="Trebuchet MS"/>
              <a:ea typeface="Trebuchet MS"/>
              <a:cs typeface="Trebuchet MS"/>
              <a:sym typeface="Trebuchet MS"/>
            </a:endParaRPr>
          </a:p>
          <a:p>
            <a:pPr lvl="1"/>
            <a:endParaRPr lang="en-US" dirty="0">
              <a:solidFill>
                <a:schemeClr val="tx1"/>
              </a:solidFill>
              <a:latin typeface="Trebuchet MS"/>
              <a:ea typeface="Trebuchet MS"/>
              <a:cs typeface="Trebuchet MS"/>
              <a:sym typeface="Trebuchet MS"/>
            </a:endParaRPr>
          </a:p>
        </p:txBody>
      </p:sp>
      <p:cxnSp>
        <p:nvCxnSpPr>
          <p:cNvPr id="5" name="Straight Connector 4">
            <a:extLst>
              <a:ext uri="{FF2B5EF4-FFF2-40B4-BE49-F238E27FC236}">
                <a16:creationId xmlns:a16="http://schemas.microsoft.com/office/drawing/2014/main" id="{29A7D05D-3707-9297-759F-A51C8D53EE06}"/>
              </a:ext>
            </a:extLst>
          </p:cNvPr>
          <p:cNvCxnSpPr>
            <a:cxnSpLocks/>
          </p:cNvCxnSpPr>
          <p:nvPr/>
        </p:nvCxnSpPr>
        <p:spPr>
          <a:xfrm>
            <a:off x="469783" y="3801588"/>
            <a:ext cx="8992999"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248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9AC83-04FE-4EF7-80A9-346B829798B1}"/>
              </a:ext>
            </a:extLst>
          </p:cNvPr>
          <p:cNvSpPr>
            <a:spLocks noGrp="1"/>
          </p:cNvSpPr>
          <p:nvPr>
            <p:ph type="title"/>
          </p:nvPr>
        </p:nvSpPr>
        <p:spPr/>
        <p:txBody>
          <a:bodyPr/>
          <a:lstStyle/>
          <a:p>
            <a:r>
              <a:rPr lang="en-US" b="1" dirty="0"/>
              <a:t>What counts as TOUCH hours?</a:t>
            </a:r>
            <a:endParaRPr lang="en-US" dirty="0"/>
          </a:p>
        </p:txBody>
      </p:sp>
      <p:sp>
        <p:nvSpPr>
          <p:cNvPr id="3" name="Content Placeholder 2">
            <a:extLst>
              <a:ext uri="{FF2B5EF4-FFF2-40B4-BE49-F238E27FC236}">
                <a16:creationId xmlns:a16="http://schemas.microsoft.com/office/drawing/2014/main" id="{98030666-FA4F-4486-B9A1-0231AE498E45}"/>
              </a:ext>
            </a:extLst>
          </p:cNvPr>
          <p:cNvSpPr>
            <a:spLocks noGrp="1"/>
          </p:cNvSpPr>
          <p:nvPr>
            <p:ph idx="1"/>
          </p:nvPr>
        </p:nvSpPr>
        <p:spPr>
          <a:xfrm>
            <a:off x="5688907" y="1342874"/>
            <a:ext cx="4218556" cy="4858239"/>
          </a:xfrm>
        </p:spPr>
        <p:txBody>
          <a:bodyPr>
            <a:normAutofit fontScale="92500" lnSpcReduction="20000"/>
          </a:bodyPr>
          <a:lstStyle/>
          <a:p>
            <a:r>
              <a:rPr lang="en-US" sz="2400" dirty="0">
                <a:solidFill>
                  <a:schemeClr val="tx1"/>
                </a:solidFill>
              </a:rPr>
              <a:t>TOUCH Hours:</a:t>
            </a:r>
          </a:p>
          <a:p>
            <a:pPr lvl="1"/>
            <a:r>
              <a:rPr lang="en-US" sz="2200" dirty="0">
                <a:solidFill>
                  <a:schemeClr val="tx1"/>
                </a:solidFill>
              </a:rPr>
              <a:t> Any activity that works to improve the health and wellness of a community.</a:t>
            </a:r>
          </a:p>
          <a:p>
            <a:pPr lvl="1"/>
            <a:r>
              <a:rPr lang="en-US" sz="2200" dirty="0">
                <a:solidFill>
                  <a:schemeClr val="tx1"/>
                </a:solidFill>
              </a:rPr>
              <a:t>AND Incorporates osteopathic tenets, awareness, principles, and practice. </a:t>
            </a:r>
          </a:p>
          <a:p>
            <a:pPr lvl="2"/>
            <a:r>
              <a:rPr lang="en-US" sz="2200" dirty="0">
                <a:solidFill>
                  <a:schemeClr val="tx1"/>
                </a:solidFill>
              </a:rPr>
              <a:t>A "community" includes working to improve the overall health of humans, animals, and the environment.</a:t>
            </a:r>
          </a:p>
          <a:p>
            <a:pPr lvl="2"/>
            <a:r>
              <a:rPr lang="en-US" sz="2200" dirty="0">
                <a:solidFill>
                  <a:schemeClr val="tx1"/>
                </a:solidFill>
              </a:rPr>
              <a:t>The “community” shall be designated as those outside of each institution. </a:t>
            </a:r>
          </a:p>
        </p:txBody>
      </p:sp>
      <p:graphicFrame>
        <p:nvGraphicFramePr>
          <p:cNvPr id="4" name="Content Placeholder 2">
            <a:extLst>
              <a:ext uri="{FF2B5EF4-FFF2-40B4-BE49-F238E27FC236}">
                <a16:creationId xmlns:a16="http://schemas.microsoft.com/office/drawing/2014/main" id="{4300C30A-B303-B227-D5AF-6ED3BED40E09}"/>
              </a:ext>
            </a:extLst>
          </p:cNvPr>
          <p:cNvGraphicFramePr>
            <a:graphicFrameLocks/>
          </p:cNvGraphicFramePr>
          <p:nvPr>
            <p:extLst>
              <p:ext uri="{D42A27DB-BD31-4B8C-83A1-F6EECF244321}">
                <p14:modId xmlns:p14="http://schemas.microsoft.com/office/powerpoint/2010/main" val="3932022333"/>
              </p:ext>
            </p:extLst>
          </p:nvPr>
        </p:nvGraphicFramePr>
        <p:xfrm>
          <a:off x="327198" y="1342874"/>
          <a:ext cx="5361709" cy="4446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516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70ECB-CA7A-4611-9BCA-29E3FC36931A}"/>
              </a:ext>
            </a:extLst>
          </p:cNvPr>
          <p:cNvSpPr>
            <a:spLocks noGrp="1"/>
          </p:cNvSpPr>
          <p:nvPr>
            <p:ph type="title"/>
          </p:nvPr>
        </p:nvSpPr>
        <p:spPr>
          <a:xfrm>
            <a:off x="204809" y="775399"/>
            <a:ext cx="9709010" cy="1077229"/>
          </a:xfrm>
        </p:spPr>
        <p:txBody>
          <a:bodyPr>
            <a:normAutofit/>
          </a:bodyPr>
          <a:lstStyle/>
          <a:p>
            <a:r>
              <a:rPr lang="en-US" dirty="0"/>
              <a:t>What if it doesn’t count as TOUCH Hours?</a:t>
            </a:r>
          </a:p>
        </p:txBody>
      </p:sp>
      <p:sp>
        <p:nvSpPr>
          <p:cNvPr id="3" name="Content Placeholder 2">
            <a:extLst>
              <a:ext uri="{FF2B5EF4-FFF2-40B4-BE49-F238E27FC236}">
                <a16:creationId xmlns:a16="http://schemas.microsoft.com/office/drawing/2014/main" id="{3399C177-6914-4EA3-8D56-E82E0A3A8706}"/>
              </a:ext>
            </a:extLst>
          </p:cNvPr>
          <p:cNvSpPr>
            <a:spLocks noGrp="1"/>
          </p:cNvSpPr>
          <p:nvPr>
            <p:ph idx="1"/>
          </p:nvPr>
        </p:nvSpPr>
        <p:spPr>
          <a:xfrm>
            <a:off x="204809" y="1512665"/>
            <a:ext cx="9316374" cy="4569936"/>
          </a:xfrm>
        </p:spPr>
        <p:txBody>
          <a:bodyPr>
            <a:normAutofit/>
          </a:bodyPr>
          <a:lstStyle/>
          <a:p>
            <a:pPr marL="0" marR="0">
              <a:lnSpc>
                <a:spcPct val="107000"/>
              </a:lnSpc>
              <a:spcBef>
                <a:spcPts val="0"/>
              </a:spcBef>
              <a:spcAft>
                <a:spcPts val="800"/>
              </a:spcAft>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SIM labs, small group leadership, peer tutoring, admissions Q&amp;A sessions, staying after shift to continue care outside of academic requirements, time spent on call where no service was provided outside of academic requirements</a:t>
            </a:r>
          </a:p>
          <a:p>
            <a:pPr marL="800100" lvl="2">
              <a:lnSpc>
                <a:spcPct val="107000"/>
              </a:lnSpc>
              <a:spcBef>
                <a:spcPts val="0"/>
              </a:spcBef>
              <a:spcAft>
                <a:spcPts val="800"/>
              </a:spcAft>
            </a:pP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can still get credit! Submit it as volunteer hours, not TOUCH.</a:t>
            </a:r>
          </a:p>
          <a:p>
            <a:pPr marL="0" marR="0">
              <a:lnSpc>
                <a:spcPct val="107000"/>
              </a:lnSpc>
              <a:spcBef>
                <a:spcPts val="0"/>
              </a:spcBef>
              <a:spcAft>
                <a:spcPts val="800"/>
              </a:spcAft>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Volunteer Hours are any activity that provides service to a community but does not meet TOUCH Hours standards. </a:t>
            </a:r>
          </a:p>
          <a:p>
            <a:pPr marL="400050" lvl="1">
              <a:lnSpc>
                <a:spcPct val="107000"/>
              </a:lnSpc>
              <a:spcBef>
                <a:spcPts val="0"/>
              </a:spcBef>
              <a:spcAft>
                <a:spcPts val="80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Provides service to others </a:t>
            </a:r>
          </a:p>
          <a:p>
            <a:pPr marL="400050" lvl="1">
              <a:lnSpc>
                <a:spcPct val="107000"/>
              </a:lnSpc>
              <a:spcBef>
                <a:spcPts val="0"/>
              </a:spcBef>
              <a:spcAft>
                <a:spcPts val="80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Might not incorporate osteopathic tenants</a:t>
            </a:r>
          </a:p>
          <a:p>
            <a:pPr marL="400050" lvl="1">
              <a:lnSpc>
                <a:spcPct val="107000"/>
              </a:lnSpc>
              <a:spcBef>
                <a:spcPts val="0"/>
              </a:spcBef>
              <a:spcAft>
                <a:spcPts val="80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Might be benefiting CUSOM students</a:t>
            </a:r>
          </a:p>
          <a:p>
            <a:pPr marL="1371600" lvl="3" indent="0">
              <a:buNone/>
            </a:pPr>
            <a:endParaRPr lang="en-US" sz="1600" dirty="0">
              <a:solidFill>
                <a:schemeClr val="tx1"/>
              </a:solidFill>
            </a:endParaRPr>
          </a:p>
        </p:txBody>
      </p:sp>
    </p:spTree>
    <p:extLst>
      <p:ext uri="{BB962C8B-B14F-4D97-AF65-F5344CB8AC3E}">
        <p14:creationId xmlns:p14="http://schemas.microsoft.com/office/powerpoint/2010/main" val="3837668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83E34-E3B5-487C-9C16-AABC824FA13D}"/>
              </a:ext>
            </a:extLst>
          </p:cNvPr>
          <p:cNvSpPr>
            <a:spLocks noGrp="1"/>
          </p:cNvSpPr>
          <p:nvPr>
            <p:ph type="title"/>
          </p:nvPr>
        </p:nvSpPr>
        <p:spPr/>
        <p:txBody>
          <a:bodyPr/>
          <a:lstStyle/>
          <a:p>
            <a:r>
              <a:rPr lang="en-US" dirty="0"/>
              <a:t>Some Events Just Can’t Be Counted</a:t>
            </a:r>
          </a:p>
        </p:txBody>
      </p:sp>
      <p:sp>
        <p:nvSpPr>
          <p:cNvPr id="3" name="Content Placeholder 2">
            <a:extLst>
              <a:ext uri="{FF2B5EF4-FFF2-40B4-BE49-F238E27FC236}">
                <a16:creationId xmlns:a16="http://schemas.microsoft.com/office/drawing/2014/main" id="{78D8A4F0-DB9D-4BD7-B009-CD898B770C77}"/>
              </a:ext>
            </a:extLst>
          </p:cNvPr>
          <p:cNvSpPr>
            <a:spLocks noGrp="1"/>
          </p:cNvSpPr>
          <p:nvPr>
            <p:ph idx="1"/>
          </p:nvPr>
        </p:nvSpPr>
        <p:spPr>
          <a:xfrm>
            <a:off x="152512" y="1325758"/>
            <a:ext cx="9646312" cy="4984715"/>
          </a:xfrm>
        </p:spPr>
        <p:txBody>
          <a:bodyPr>
            <a:noAutofit/>
          </a:bodyPr>
          <a:lstStyle/>
          <a:p>
            <a:r>
              <a:rPr lang="en-US" sz="2000" dirty="0">
                <a:solidFill>
                  <a:schemeClr val="tx1"/>
                </a:solidFill>
              </a:rPr>
              <a:t>The following are </a:t>
            </a:r>
            <a:r>
              <a:rPr lang="en-US" sz="2000" b="1" dirty="0">
                <a:solidFill>
                  <a:schemeClr val="tx1"/>
                </a:solidFill>
              </a:rPr>
              <a:t>NOT</a:t>
            </a:r>
            <a:r>
              <a:rPr lang="en-US" sz="2000" dirty="0">
                <a:solidFill>
                  <a:schemeClr val="tx1"/>
                </a:solidFill>
              </a:rPr>
              <a:t> </a:t>
            </a:r>
            <a:r>
              <a:rPr lang="en-US" sz="2000" b="1" dirty="0">
                <a:solidFill>
                  <a:schemeClr val="tx1"/>
                </a:solidFill>
              </a:rPr>
              <a:t>eligible for TOUCH or Volunteer hours</a:t>
            </a:r>
            <a:r>
              <a:rPr lang="en-US" sz="2000" dirty="0">
                <a:solidFill>
                  <a:schemeClr val="tx1"/>
                </a:solidFill>
              </a:rPr>
              <a:t>: </a:t>
            </a:r>
          </a:p>
          <a:p>
            <a:pPr lvl="1">
              <a:spcBef>
                <a:spcPts val="0"/>
              </a:spcBef>
            </a:pPr>
            <a:r>
              <a:rPr lang="en-US" sz="1800" b="1" dirty="0">
                <a:solidFill>
                  <a:schemeClr val="tx1"/>
                </a:solidFill>
              </a:rPr>
              <a:t>Travel time (</a:t>
            </a:r>
            <a:r>
              <a:rPr lang="en-US" sz="1800" b="1" dirty="0">
                <a:solidFill>
                  <a:srgbClr val="FF0000"/>
                </a:solidFill>
              </a:rPr>
              <a:t>including to mobile clinic</a:t>
            </a:r>
            <a:r>
              <a:rPr lang="en-US" sz="1800" b="1" dirty="0">
                <a:solidFill>
                  <a:schemeClr val="tx1"/>
                </a:solidFill>
              </a:rPr>
              <a:t>)</a:t>
            </a:r>
            <a:r>
              <a:rPr lang="en-US" sz="1800" dirty="0">
                <a:solidFill>
                  <a:schemeClr val="tx1"/>
                </a:solidFill>
              </a:rPr>
              <a:t>, sleep or other time spent not in service for overnight service events</a:t>
            </a:r>
          </a:p>
          <a:p>
            <a:pPr lvl="1">
              <a:spcBef>
                <a:spcPts val="0"/>
              </a:spcBef>
              <a:spcAft>
                <a:spcPts val="0"/>
              </a:spcAft>
            </a:pPr>
            <a:r>
              <a:rPr lang="en-US" sz="1800" dirty="0">
                <a:solidFill>
                  <a:schemeClr val="tx1"/>
                </a:solidFill>
              </a:rPr>
              <a:t>Physician shadowing or clinical rotations</a:t>
            </a:r>
          </a:p>
          <a:p>
            <a:pPr lvl="1">
              <a:spcBef>
                <a:spcPts val="0"/>
              </a:spcBef>
              <a:spcAft>
                <a:spcPts val="0"/>
              </a:spcAft>
            </a:pPr>
            <a:r>
              <a:rPr lang="en-US" sz="1800" dirty="0">
                <a:solidFill>
                  <a:schemeClr val="tx1"/>
                </a:solidFill>
              </a:rPr>
              <a:t>Conference attendance</a:t>
            </a:r>
          </a:p>
          <a:p>
            <a:pPr lvl="1">
              <a:spcBef>
                <a:spcPts val="0"/>
              </a:spcBef>
              <a:spcAft>
                <a:spcPts val="0"/>
              </a:spcAft>
            </a:pPr>
            <a:r>
              <a:rPr lang="en-US" sz="1800" dirty="0">
                <a:solidFill>
                  <a:schemeClr val="tx1"/>
                </a:solidFill>
              </a:rPr>
              <a:t>Administrative tasks that do not involve planning hours and that do not take place at the event</a:t>
            </a:r>
          </a:p>
          <a:p>
            <a:pPr lvl="1">
              <a:spcBef>
                <a:spcPts val="0"/>
              </a:spcBef>
              <a:spcAft>
                <a:spcPts val="0"/>
              </a:spcAft>
            </a:pPr>
            <a:r>
              <a:rPr lang="en-US" sz="1800" dirty="0">
                <a:solidFill>
                  <a:schemeClr val="tx1"/>
                </a:solidFill>
              </a:rPr>
              <a:t>Funds raised for philanthropic causes </a:t>
            </a:r>
          </a:p>
          <a:p>
            <a:pPr lvl="2">
              <a:spcBef>
                <a:spcPts val="0"/>
              </a:spcBef>
              <a:spcAft>
                <a:spcPts val="0"/>
              </a:spcAft>
            </a:pPr>
            <a:r>
              <a:rPr lang="en-US" sz="1600" dirty="0">
                <a:solidFill>
                  <a:schemeClr val="tx1"/>
                </a:solidFill>
              </a:rPr>
              <a:t>Pledging or collecting pledges (</a:t>
            </a:r>
            <a:r>
              <a:rPr lang="en-US" sz="1600" dirty="0" err="1">
                <a:solidFill>
                  <a:schemeClr val="tx1"/>
                </a:solidFill>
              </a:rPr>
              <a:t>eg</a:t>
            </a:r>
            <a:r>
              <a:rPr lang="en-US" sz="1600" dirty="0">
                <a:solidFill>
                  <a:schemeClr val="tx1"/>
                </a:solidFill>
              </a:rPr>
              <a:t> Charity Miles)</a:t>
            </a:r>
          </a:p>
          <a:p>
            <a:pPr lvl="2">
              <a:spcBef>
                <a:spcPts val="0"/>
              </a:spcBef>
              <a:spcAft>
                <a:spcPts val="0"/>
              </a:spcAft>
            </a:pPr>
            <a:r>
              <a:rPr lang="en-US" sz="1600" dirty="0">
                <a:solidFill>
                  <a:schemeClr val="tx1"/>
                </a:solidFill>
              </a:rPr>
              <a:t>Participation in athletic events (</a:t>
            </a:r>
            <a:r>
              <a:rPr lang="en-US" sz="1600" dirty="0" err="1">
                <a:solidFill>
                  <a:schemeClr val="tx1"/>
                </a:solidFill>
              </a:rPr>
              <a:t>eg</a:t>
            </a:r>
            <a:r>
              <a:rPr lang="en-US" sz="1600" dirty="0">
                <a:solidFill>
                  <a:schemeClr val="tx1"/>
                </a:solidFill>
              </a:rPr>
              <a:t> Fun Runs)</a:t>
            </a:r>
          </a:p>
          <a:p>
            <a:pPr lvl="2">
              <a:spcBef>
                <a:spcPts val="0"/>
              </a:spcBef>
              <a:spcAft>
                <a:spcPts val="0"/>
              </a:spcAft>
            </a:pPr>
            <a:r>
              <a:rPr lang="en-US" sz="1600" dirty="0">
                <a:solidFill>
                  <a:srgbClr val="FF0000"/>
                </a:solidFill>
              </a:rPr>
              <a:t>Mr. CUSOM (New as of 2023-2024!)</a:t>
            </a:r>
          </a:p>
          <a:p>
            <a:pPr lvl="1">
              <a:spcBef>
                <a:spcPts val="0"/>
              </a:spcBef>
              <a:spcAft>
                <a:spcPts val="0"/>
              </a:spcAft>
            </a:pPr>
            <a:r>
              <a:rPr lang="en-US" sz="1800" dirty="0">
                <a:solidFill>
                  <a:schemeClr val="tx1"/>
                </a:solidFill>
              </a:rPr>
              <a:t>COSGP Silent Auction activities, including acquiring auction items or staffing the auction.</a:t>
            </a:r>
          </a:p>
          <a:p>
            <a:pPr lvl="1">
              <a:spcBef>
                <a:spcPts val="0"/>
              </a:spcBef>
              <a:spcAft>
                <a:spcPts val="0"/>
              </a:spcAft>
            </a:pPr>
            <a:r>
              <a:rPr lang="en-US" sz="1800" dirty="0">
                <a:solidFill>
                  <a:schemeClr val="tx1"/>
                </a:solidFill>
              </a:rPr>
              <a:t>Funds raised directly to benefit school associated clubs or organizations</a:t>
            </a:r>
          </a:p>
          <a:p>
            <a:pPr lvl="1">
              <a:spcBef>
                <a:spcPts val="0"/>
              </a:spcBef>
              <a:spcAft>
                <a:spcPts val="0"/>
              </a:spcAft>
            </a:pPr>
            <a:r>
              <a:rPr lang="en-US" sz="1800" dirty="0">
                <a:solidFill>
                  <a:schemeClr val="tx1"/>
                </a:solidFill>
              </a:rPr>
              <a:t>Leadership responsibilities in a College Student Organization</a:t>
            </a:r>
          </a:p>
          <a:p>
            <a:pPr lvl="1">
              <a:spcBef>
                <a:spcPts val="0"/>
              </a:spcBef>
              <a:spcAft>
                <a:spcPts val="0"/>
              </a:spcAft>
            </a:pPr>
            <a:r>
              <a:rPr lang="en-US" sz="1800" dirty="0">
                <a:solidFill>
                  <a:schemeClr val="tx1"/>
                </a:solidFill>
              </a:rPr>
              <a:t>SIM labs, staying after rotation/clerkships, small group leadership, normal student organization activities (e.g.  meetings, bringing in speakers, etc.)</a:t>
            </a:r>
          </a:p>
          <a:p>
            <a:pPr lvl="1">
              <a:spcBef>
                <a:spcPts val="0"/>
              </a:spcBef>
              <a:spcAft>
                <a:spcPts val="0"/>
              </a:spcAft>
            </a:pPr>
            <a:r>
              <a:rPr lang="en-US" sz="1800" dirty="0">
                <a:solidFill>
                  <a:schemeClr val="tx1"/>
                </a:solidFill>
              </a:rPr>
              <a:t>Research activities</a:t>
            </a:r>
          </a:p>
          <a:p>
            <a:pPr lvl="2">
              <a:spcBef>
                <a:spcPts val="0"/>
              </a:spcBef>
              <a:spcAft>
                <a:spcPts val="0"/>
              </a:spcAft>
            </a:pPr>
            <a:endParaRPr lang="en-US" sz="1600" dirty="0"/>
          </a:p>
        </p:txBody>
      </p:sp>
    </p:spTree>
    <p:extLst>
      <p:ext uri="{BB962C8B-B14F-4D97-AF65-F5344CB8AC3E}">
        <p14:creationId xmlns:p14="http://schemas.microsoft.com/office/powerpoint/2010/main" val="465146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00EF0-D6E2-43D3-BD05-64E65D7BD111}"/>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62FEDAFD-30A7-4373-9245-A90DE0648490}"/>
              </a:ext>
            </a:extLst>
          </p:cNvPr>
          <p:cNvSpPr>
            <a:spLocks noGrp="1"/>
          </p:cNvSpPr>
          <p:nvPr>
            <p:ph idx="1"/>
          </p:nvPr>
        </p:nvSpPr>
        <p:spPr>
          <a:xfrm>
            <a:off x="310131" y="1330776"/>
            <a:ext cx="9514337" cy="4937581"/>
          </a:xfrm>
        </p:spPr>
        <p:txBody>
          <a:bodyPr>
            <a:normAutofit/>
          </a:bodyPr>
          <a:lstStyle/>
          <a:p>
            <a:r>
              <a:rPr lang="en-US" sz="2800" dirty="0">
                <a:solidFill>
                  <a:schemeClr val="tx1"/>
                </a:solidFill>
              </a:rPr>
              <a:t>The following events </a:t>
            </a:r>
            <a:r>
              <a:rPr lang="en-US" sz="2800" i="1" dirty="0">
                <a:solidFill>
                  <a:schemeClr val="tx1"/>
                </a:solidFill>
              </a:rPr>
              <a:t>DO NOT </a:t>
            </a:r>
            <a:r>
              <a:rPr lang="en-US" sz="2800" dirty="0">
                <a:solidFill>
                  <a:schemeClr val="tx1"/>
                </a:solidFill>
              </a:rPr>
              <a:t>count as TOUCH hours</a:t>
            </a:r>
          </a:p>
          <a:p>
            <a:pPr lvl="3"/>
            <a:r>
              <a:rPr lang="en-US" sz="1800" dirty="0">
                <a:solidFill>
                  <a:schemeClr val="tx1"/>
                </a:solidFill>
              </a:rPr>
              <a:t>Tutoring of classmates/peers</a:t>
            </a:r>
          </a:p>
          <a:p>
            <a:pPr lvl="3"/>
            <a:r>
              <a:rPr lang="en-US" sz="1800" dirty="0">
                <a:solidFill>
                  <a:schemeClr val="tx1"/>
                </a:solidFill>
              </a:rPr>
              <a:t>Staying after shift to continue care outside of academic requirements</a:t>
            </a:r>
          </a:p>
          <a:p>
            <a:pPr lvl="3"/>
            <a:r>
              <a:rPr lang="en-US" sz="1800" dirty="0">
                <a:solidFill>
                  <a:schemeClr val="tx1"/>
                </a:solidFill>
              </a:rPr>
              <a:t>Time spent on call where no service was provided outside of academic requirements</a:t>
            </a:r>
          </a:p>
          <a:p>
            <a:pPr lvl="3"/>
            <a:r>
              <a:rPr lang="en-US" sz="1800" dirty="0">
                <a:solidFill>
                  <a:schemeClr val="tx1"/>
                </a:solidFill>
              </a:rPr>
              <a:t>SIM labs, small group leadership</a:t>
            </a:r>
          </a:p>
          <a:p>
            <a:pPr marL="342900" lvl="3" indent="-342900"/>
            <a:r>
              <a:rPr lang="en-US" sz="2800" i="1" dirty="0">
                <a:solidFill>
                  <a:schemeClr val="tx1"/>
                </a:solidFill>
              </a:rPr>
              <a:t>DO</a:t>
            </a:r>
            <a:r>
              <a:rPr lang="en-US" sz="2800" dirty="0">
                <a:solidFill>
                  <a:schemeClr val="tx1"/>
                </a:solidFill>
              </a:rPr>
              <a:t> count as Volunteer hours if the student was not otherwise compensated for the activity </a:t>
            </a:r>
          </a:p>
          <a:p>
            <a:pPr lvl="3"/>
            <a:r>
              <a:rPr lang="en-US" sz="1800" dirty="0">
                <a:solidFill>
                  <a:schemeClr val="tx1"/>
                </a:solidFill>
              </a:rPr>
              <a:t>(note: Service activities performed in conjunction with conference are TOUCH eligible):</a:t>
            </a:r>
          </a:p>
          <a:p>
            <a:pPr lvl="3"/>
            <a:r>
              <a:rPr lang="en-US" sz="1800" dirty="0">
                <a:solidFill>
                  <a:schemeClr val="tx1"/>
                </a:solidFill>
              </a:rPr>
              <a:t>Helping with Mr. CUSOM will count for volunteer hours NOT TOUCH hours</a:t>
            </a:r>
          </a:p>
          <a:p>
            <a:pPr lvl="3"/>
            <a:endParaRPr lang="en-US" sz="1800" dirty="0">
              <a:solidFill>
                <a:schemeClr val="tx1"/>
              </a:solidFill>
            </a:endParaRPr>
          </a:p>
        </p:txBody>
      </p:sp>
    </p:spTree>
    <p:extLst>
      <p:ext uri="{BB962C8B-B14F-4D97-AF65-F5344CB8AC3E}">
        <p14:creationId xmlns:p14="http://schemas.microsoft.com/office/powerpoint/2010/main" val="97655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7979BF-49EC-3B3F-7E77-7803A54E4F72}"/>
              </a:ext>
            </a:extLst>
          </p:cNvPr>
          <p:cNvSpPr txBox="1"/>
          <p:nvPr/>
        </p:nvSpPr>
        <p:spPr>
          <a:xfrm>
            <a:off x="419450" y="1023457"/>
            <a:ext cx="8728744" cy="3046988"/>
          </a:xfrm>
          <a:prstGeom prst="rect">
            <a:avLst/>
          </a:prstGeom>
          <a:noFill/>
        </p:spPr>
        <p:txBody>
          <a:bodyPr wrap="square">
            <a:spAutoFit/>
          </a:bodyPr>
          <a:lstStyle/>
          <a:p>
            <a:r>
              <a:rPr lang="en-US" sz="2400" dirty="0"/>
              <a:t>Keep a personal log of your own hours separately from the website (in case of a crash or an error occurs)</a:t>
            </a:r>
          </a:p>
          <a:p>
            <a:endParaRPr lang="en-US" sz="2400" dirty="0"/>
          </a:p>
          <a:p>
            <a:r>
              <a:rPr lang="en-US" sz="2400" dirty="0"/>
              <a:t>If there are any problems with your submission, the TOUCH Coordinator will reach out to you</a:t>
            </a:r>
          </a:p>
          <a:p>
            <a:pPr marL="0" indent="0">
              <a:buNone/>
            </a:pPr>
            <a:endParaRPr lang="en-US" sz="2400" dirty="0"/>
          </a:p>
          <a:p>
            <a:r>
              <a:rPr lang="en-US" sz="2400" b="1" dirty="0"/>
              <a:t>Don’t panic if your hours are not approved right away, it takes time to review and process each submission!</a:t>
            </a:r>
          </a:p>
        </p:txBody>
      </p:sp>
    </p:spTree>
    <p:extLst>
      <p:ext uri="{BB962C8B-B14F-4D97-AF65-F5344CB8AC3E}">
        <p14:creationId xmlns:p14="http://schemas.microsoft.com/office/powerpoint/2010/main" val="708179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10F-36D5-44C7-BB44-CF6A3953CA0D}"/>
              </a:ext>
            </a:extLst>
          </p:cNvPr>
          <p:cNvSpPr>
            <a:spLocks noGrp="1"/>
          </p:cNvSpPr>
          <p:nvPr>
            <p:ph type="title"/>
          </p:nvPr>
        </p:nvSpPr>
        <p:spPr/>
        <p:txBody>
          <a:bodyPr/>
          <a:lstStyle/>
          <a:p>
            <a:r>
              <a:rPr lang="en-US" dirty="0"/>
              <a:t>Service hours</a:t>
            </a:r>
          </a:p>
        </p:txBody>
      </p:sp>
      <p:sp>
        <p:nvSpPr>
          <p:cNvPr id="3" name="Content Placeholder 2">
            <a:extLst>
              <a:ext uri="{FF2B5EF4-FFF2-40B4-BE49-F238E27FC236}">
                <a16:creationId xmlns:a16="http://schemas.microsoft.com/office/drawing/2014/main" id="{3A1A996C-BB97-448D-AB76-7C7C6178190C}"/>
              </a:ext>
            </a:extLst>
          </p:cNvPr>
          <p:cNvSpPr>
            <a:spLocks noGrp="1"/>
          </p:cNvSpPr>
          <p:nvPr>
            <p:ph idx="1"/>
          </p:nvPr>
        </p:nvSpPr>
        <p:spPr>
          <a:xfrm>
            <a:off x="259285" y="1363296"/>
            <a:ext cx="11416459" cy="4730191"/>
          </a:xfrm>
        </p:spPr>
        <p:txBody>
          <a:bodyPr>
            <a:normAutofit/>
          </a:bodyPr>
          <a:lstStyle/>
          <a:p>
            <a:r>
              <a:rPr lang="en-US" sz="2400" dirty="0">
                <a:solidFill>
                  <a:schemeClr val="tx1"/>
                </a:solidFill>
              </a:rPr>
              <a:t>The sum of:</a:t>
            </a:r>
          </a:p>
          <a:p>
            <a:pPr lvl="1"/>
            <a:r>
              <a:rPr lang="en-US" sz="2400" dirty="0">
                <a:solidFill>
                  <a:schemeClr val="tx1"/>
                </a:solidFill>
              </a:rPr>
              <a:t>TOUCH Hours + Volunteer Hours</a:t>
            </a:r>
          </a:p>
          <a:p>
            <a:pPr lvl="2"/>
            <a:r>
              <a:rPr lang="en-US" sz="2400" dirty="0">
                <a:solidFill>
                  <a:schemeClr val="tx1"/>
                </a:solidFill>
              </a:rPr>
              <a:t>Total of all event hours, (TOUCH and Volunteer Hours) </a:t>
            </a:r>
          </a:p>
          <a:p>
            <a:pPr lvl="2"/>
            <a:r>
              <a:rPr lang="en-US" sz="2400" dirty="0">
                <a:solidFill>
                  <a:schemeClr val="tx1"/>
                </a:solidFill>
              </a:rPr>
              <a:t>Total of all planning hours (50%)</a:t>
            </a:r>
          </a:p>
          <a:p>
            <a:pPr lvl="2"/>
            <a:r>
              <a:rPr lang="en-US" sz="2400" dirty="0">
                <a:solidFill>
                  <a:schemeClr val="tx1"/>
                </a:solidFill>
              </a:rPr>
              <a:t>Denied TOUCH Hours</a:t>
            </a:r>
          </a:p>
        </p:txBody>
      </p:sp>
    </p:spTree>
    <p:extLst>
      <p:ext uri="{BB962C8B-B14F-4D97-AF65-F5344CB8AC3E}">
        <p14:creationId xmlns:p14="http://schemas.microsoft.com/office/powerpoint/2010/main" val="3894806906"/>
      </p:ext>
    </p:extLst>
  </p:cSld>
  <p:clrMapOvr>
    <a:masterClrMapping/>
  </p:clrMapOvr>
</p:sld>
</file>

<file path=ppt/theme/theme1.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2505</TotalTime>
  <Words>1459</Words>
  <Application>Microsoft Macintosh PowerPoint</Application>
  <PresentationFormat>Widescreen</PresentationFormat>
  <Paragraphs>143</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Wingdings 3</vt:lpstr>
      <vt:lpstr>Facet</vt:lpstr>
      <vt:lpstr>TOUCH HOURS and VOLUNTEERING</vt:lpstr>
      <vt:lpstr>TOUCH Hours</vt:lpstr>
      <vt:lpstr>What do I need to do?</vt:lpstr>
      <vt:lpstr>What counts as TOUCH hours?</vt:lpstr>
      <vt:lpstr>What if it doesn’t count as TOUCH Hours?</vt:lpstr>
      <vt:lpstr>Some Events Just Can’t Be Counted</vt:lpstr>
      <vt:lpstr>Examples</vt:lpstr>
      <vt:lpstr>PowerPoint Presentation</vt:lpstr>
      <vt:lpstr>Service hours</vt:lpstr>
      <vt:lpstr>How To Log Hours Go to this website</vt:lpstr>
      <vt:lpstr>Find Organization “CUSOM”</vt:lpstr>
      <vt:lpstr>RegisterCreate an Account</vt:lpstr>
      <vt:lpstr>PowerPoint Presentation</vt:lpstr>
      <vt:lpstr>Then Fill Out  The Information</vt:lpstr>
      <vt:lpstr>Timeline to Submit Hours</vt:lpstr>
      <vt:lpstr>Award recognition </vt:lpstr>
      <vt:lpstr>Award Recognition </vt:lpstr>
      <vt:lpstr>For Club Leaders</vt:lpstr>
      <vt:lpstr>Miscellaneous Information</vt:lpstr>
      <vt:lpstr>Email me with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TOUCH HOURS and VOLUNTEERING</dc:title>
  <dc:creator>John Falls</dc:creator>
  <cp:lastModifiedBy>Kumar Nidhi</cp:lastModifiedBy>
  <cp:revision>41</cp:revision>
  <dcterms:created xsi:type="dcterms:W3CDTF">2020-02-10T16:38:37Z</dcterms:created>
  <dcterms:modified xsi:type="dcterms:W3CDTF">2023-08-09T15:33:28Z</dcterms:modified>
</cp:coreProperties>
</file>