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65" d="100"/>
          <a:sy n="65" d="100"/>
        </p:scale>
        <p:origin x="34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87" y="11379200"/>
            <a:ext cx="6856214" cy="812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0" y="11261006"/>
            <a:ext cx="6856214" cy="11379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7220" y="1349248"/>
            <a:ext cx="5657850" cy="633984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6000" spc="-38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8779" y="7921104"/>
            <a:ext cx="5657850" cy="2032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1800" cap="all" spc="150" baseline="0">
                <a:solidFill>
                  <a:schemeClr val="tx2"/>
                </a:solidFill>
                <a:latin typeface="+mj-lt"/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71174-BE99-4219-AB5F-2DF6316C6446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9D8A1-3DB3-4B4E-B638-7C1025B69572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679308" y="7721600"/>
            <a:ext cx="555498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6435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71174-BE99-4219-AB5F-2DF6316C6446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9D8A1-3DB3-4B4E-B638-7C1025B69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606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87" y="11379200"/>
            <a:ext cx="6856214" cy="812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0" y="11261006"/>
            <a:ext cx="6856214" cy="11379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737386"/>
            <a:ext cx="1478756" cy="1023541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737385"/>
            <a:ext cx="4350544" cy="10235413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71174-BE99-4219-AB5F-2DF6316C6446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9D8A1-3DB3-4B4E-B638-7C1025B69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55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71174-BE99-4219-AB5F-2DF6316C6446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9D8A1-3DB3-4B4E-B638-7C1025B69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629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87" y="11379200"/>
            <a:ext cx="6856214" cy="812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0" y="11261006"/>
            <a:ext cx="6856214" cy="11379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7220" y="1349248"/>
            <a:ext cx="5657850" cy="633984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6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7220" y="7916672"/>
            <a:ext cx="5657850" cy="2032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150" baseline="0">
                <a:solidFill>
                  <a:schemeClr val="tx2"/>
                </a:solidFill>
                <a:latin typeface="+mj-lt"/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71174-BE99-4219-AB5F-2DF6316C6446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9D8A1-3DB3-4B4E-B638-7C1025B69572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679308" y="7721600"/>
            <a:ext cx="555498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033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17220" y="509519"/>
            <a:ext cx="5657850" cy="25791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7220" y="3281305"/>
            <a:ext cx="2777490" cy="71526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97580" y="3281309"/>
            <a:ext cx="2777490" cy="71526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71174-BE99-4219-AB5F-2DF6316C6446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9D8A1-3DB3-4B4E-B638-7C1025B69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899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617220" y="509519"/>
            <a:ext cx="5657850" cy="25791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7220" y="3281870"/>
            <a:ext cx="2777490" cy="1308946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500" b="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" y="4590816"/>
            <a:ext cx="2777490" cy="58431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97580" y="3281870"/>
            <a:ext cx="2777490" cy="1308946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500" b="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97580" y="4590816"/>
            <a:ext cx="2777490" cy="58431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71174-BE99-4219-AB5F-2DF6316C6446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9D8A1-3DB3-4B4E-B638-7C1025B69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300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71174-BE99-4219-AB5F-2DF6316C6446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9D8A1-3DB3-4B4E-B638-7C1025B69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995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787" y="11379200"/>
            <a:ext cx="6856214" cy="812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0" y="11261006"/>
            <a:ext cx="6856214" cy="11379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71174-BE99-4219-AB5F-2DF6316C6446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9D8A1-3DB3-4B4E-B638-7C1025B69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555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0" y="0"/>
            <a:ext cx="2278570" cy="12192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2272540" y="0"/>
            <a:ext cx="36005" cy="1219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175" y="1056638"/>
            <a:ext cx="1800225" cy="4064000"/>
          </a:xfrm>
        </p:spPr>
        <p:txBody>
          <a:bodyPr anchor="b">
            <a:normAutofit/>
          </a:bodyPr>
          <a:lstStyle>
            <a:lvl1pPr>
              <a:defRPr sz="27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5178" y="1300480"/>
            <a:ext cx="3757045" cy="9347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7175" y="5201920"/>
            <a:ext cx="1800225" cy="6007332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125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61851" y="11484065"/>
            <a:ext cx="1472912" cy="649111"/>
          </a:xfrm>
        </p:spPr>
        <p:txBody>
          <a:bodyPr/>
          <a:lstStyle>
            <a:lvl1pPr algn="l">
              <a:defRPr/>
            </a:lvl1pPr>
          </a:lstStyle>
          <a:p>
            <a:fld id="{5EC71174-BE99-4219-AB5F-2DF6316C6446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700337" y="11484065"/>
            <a:ext cx="2614613" cy="649111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949D8A1-3DB3-4B4E-B638-7C1025B69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659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" y="8805333"/>
            <a:ext cx="6856214" cy="338666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" y="8737913"/>
            <a:ext cx="6856214" cy="11379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7220" y="9022080"/>
            <a:ext cx="5692140" cy="1463040"/>
          </a:xfrm>
        </p:spPr>
        <p:txBody>
          <a:bodyPr tIns="0" bIns="0" anchor="b">
            <a:noAutofit/>
          </a:bodyPr>
          <a:lstStyle>
            <a:lvl1pPr>
              <a:defRPr sz="27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" y="0"/>
            <a:ext cx="6857992" cy="8737913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7219" y="10501376"/>
            <a:ext cx="5692140" cy="105664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450"/>
              </a:spcAft>
              <a:buNone/>
              <a:defRPr sz="1125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71174-BE99-4219-AB5F-2DF6316C6446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9D8A1-3DB3-4B4E-B638-7C1025B69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215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1379200"/>
            <a:ext cx="6858001" cy="812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11261005"/>
            <a:ext cx="6858001" cy="117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7220" y="509519"/>
            <a:ext cx="5657850" cy="25791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7219" y="3281305"/>
            <a:ext cx="5657851" cy="715264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1" y="11484065"/>
            <a:ext cx="1390652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rgbClr val="FFFFFF"/>
                </a:solidFill>
              </a:defRPr>
            </a:lvl1pPr>
          </a:lstStyle>
          <a:p>
            <a:fld id="{5EC71174-BE99-4219-AB5F-2DF6316C6446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73480" y="11484065"/>
            <a:ext cx="2712827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69009" y="11484065"/>
            <a:ext cx="738014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88">
                <a:solidFill>
                  <a:srgbClr val="FFFFFF"/>
                </a:solidFill>
              </a:defRPr>
            </a:lvl1pPr>
          </a:lstStyle>
          <a:p>
            <a:fld id="{C949D8A1-3DB3-4B4E-B638-7C1025B69572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671362" y="3089502"/>
            <a:ext cx="5606415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3153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85000"/>
        </a:lnSpc>
        <a:spcBef>
          <a:spcPct val="0"/>
        </a:spcBef>
        <a:buNone/>
        <a:defRPr sz="3600" kern="1200" spc="-38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68580" indent="-68580" algn="l" defTabSz="685800" rtl="0" eaLnBrk="1" latinLnBrk="0" hangingPunct="1">
        <a:lnSpc>
          <a:spcPct val="90000"/>
        </a:lnSpc>
        <a:spcBef>
          <a:spcPts val="900"/>
        </a:spcBef>
        <a:spcAft>
          <a:spcPts val="15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28803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42519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56235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69951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82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97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12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27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A picture containing text, person, posing, smiling&#10;&#10;Description automatically generated">
            <a:extLst>
              <a:ext uri="{FF2B5EF4-FFF2-40B4-BE49-F238E27FC236}">
                <a16:creationId xmlns:a16="http://schemas.microsoft.com/office/drawing/2014/main" id="{6EE567D3-33D8-424D-A9F0-318B1468A24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68" t="14295" b="16346"/>
          <a:stretch/>
        </p:blipFill>
        <p:spPr>
          <a:xfrm>
            <a:off x="463003" y="3386998"/>
            <a:ext cx="2168957" cy="3010662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4027D634-097B-400D-B5D6-F6B168730EB3}"/>
              </a:ext>
            </a:extLst>
          </p:cNvPr>
          <p:cNvSpPr txBox="1"/>
          <p:nvPr/>
        </p:nvSpPr>
        <p:spPr>
          <a:xfrm>
            <a:off x="699533" y="2001154"/>
            <a:ext cx="51205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Spencer Liu D.O, CUSOM class of 2022</a:t>
            </a:r>
          </a:p>
          <a:p>
            <a:r>
              <a:rPr lang="en-US" dirty="0"/>
              <a:t>PGY-1, Radiation Oncology</a:t>
            </a:r>
          </a:p>
          <a:p>
            <a:r>
              <a:rPr lang="en-US" dirty="0"/>
              <a:t>William Beaumont University Hospital, Royal Oak, MI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9B7E4FA-63D1-4DFC-A43B-2DB7D568DA18}"/>
              </a:ext>
            </a:extLst>
          </p:cNvPr>
          <p:cNvSpPr txBox="1"/>
          <p:nvPr/>
        </p:nvSpPr>
        <p:spPr>
          <a:xfrm>
            <a:off x="255369" y="1562095"/>
            <a:ext cx="62011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Join us on the Tuesday January 17</a:t>
            </a:r>
            <a:r>
              <a:rPr lang="en-US" baseline="30000" dirty="0"/>
              <a:t>th</a:t>
            </a:r>
            <a:r>
              <a:rPr lang="en-US" dirty="0"/>
              <a:t> 6:30-8:30 pm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F75FDD6-3D4C-4A12-AE28-A63F8F281983}"/>
              </a:ext>
            </a:extLst>
          </p:cNvPr>
          <p:cNvSpPr txBox="1"/>
          <p:nvPr/>
        </p:nvSpPr>
        <p:spPr>
          <a:xfrm>
            <a:off x="3071631" y="3275795"/>
            <a:ext cx="3531000" cy="7879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2800" dirty="0">
                <a:latin typeface="Arial Narrow" panose="020B0606020202030204" pitchFamily="34" charset="0"/>
              </a:rPr>
              <a:t>- What is </a:t>
            </a:r>
            <a:r>
              <a:rPr lang="en-US" sz="2800" dirty="0" err="1">
                <a:latin typeface="Arial Narrow" panose="020B0606020202030204" pitchFamily="34" charset="0"/>
              </a:rPr>
              <a:t>RadOnc</a:t>
            </a:r>
            <a:r>
              <a:rPr lang="en-US" sz="2800" dirty="0">
                <a:latin typeface="Arial Narrow" panose="020B0606020202030204" pitchFamily="34" charset="0"/>
              </a:rPr>
              <a:t>? How does it work?</a:t>
            </a:r>
          </a:p>
          <a:p>
            <a:pPr>
              <a:spcBef>
                <a:spcPts val="600"/>
              </a:spcBef>
            </a:pPr>
            <a:r>
              <a:rPr lang="en-US" sz="2800" dirty="0">
                <a:latin typeface="Arial Narrow" panose="020B0606020202030204" pitchFamily="34" charset="0"/>
              </a:rPr>
              <a:t>-What do radiation oncologists do?</a:t>
            </a:r>
          </a:p>
          <a:p>
            <a:pPr>
              <a:spcBef>
                <a:spcPts val="600"/>
              </a:spcBef>
            </a:pPr>
            <a:r>
              <a:rPr lang="en-US" sz="2800" dirty="0">
                <a:latin typeface="Arial Narrow" panose="020B0606020202030204" pitchFamily="34" charset="0"/>
              </a:rPr>
              <a:t>-My story of </a:t>
            </a:r>
            <a:r>
              <a:rPr lang="en-US" sz="2800" dirty="0" err="1">
                <a:latin typeface="Arial Narrow" panose="020B0606020202030204" pitchFamily="34" charset="0"/>
              </a:rPr>
              <a:t>RadOnc</a:t>
            </a:r>
            <a:r>
              <a:rPr lang="en-US" sz="2800" dirty="0">
                <a:latin typeface="Arial Narrow" panose="020B0606020202030204" pitchFamily="34" charset="0"/>
              </a:rPr>
              <a:t> starting at CUSOM.</a:t>
            </a:r>
          </a:p>
          <a:p>
            <a:pPr>
              <a:spcBef>
                <a:spcPts val="600"/>
              </a:spcBef>
            </a:pPr>
            <a:r>
              <a:rPr lang="en-US" sz="2800" dirty="0">
                <a:latin typeface="Arial Narrow" panose="020B0606020202030204" pitchFamily="34" charset="0"/>
              </a:rPr>
              <a:t>-What will the </a:t>
            </a:r>
            <a:r>
              <a:rPr lang="en-US" sz="2800" dirty="0" err="1">
                <a:latin typeface="Arial Narrow" panose="020B0606020202030204" pitchFamily="34" charset="0"/>
              </a:rPr>
              <a:t>RadOnc</a:t>
            </a:r>
            <a:r>
              <a:rPr lang="en-US" sz="2800" dirty="0">
                <a:latin typeface="Arial Narrow" panose="020B0606020202030204" pitchFamily="34" charset="0"/>
              </a:rPr>
              <a:t> residency look like?</a:t>
            </a:r>
          </a:p>
          <a:p>
            <a:pPr>
              <a:spcBef>
                <a:spcPts val="600"/>
              </a:spcBef>
            </a:pPr>
            <a:r>
              <a:rPr lang="en-US" sz="2800" dirty="0">
                <a:latin typeface="Arial Narrow" panose="020B0606020202030204" pitchFamily="34" charset="0"/>
              </a:rPr>
              <a:t>-What does the journey to matching a </a:t>
            </a:r>
            <a:r>
              <a:rPr lang="en-US" sz="2800" dirty="0" err="1">
                <a:latin typeface="Arial Narrow" panose="020B0606020202030204" pitchFamily="34" charset="0"/>
              </a:rPr>
              <a:t>RadOnc</a:t>
            </a:r>
            <a:r>
              <a:rPr lang="en-US" sz="2800" dirty="0">
                <a:latin typeface="Arial Narrow" panose="020B0606020202030204" pitchFamily="34" charset="0"/>
              </a:rPr>
              <a:t> residency look like?</a:t>
            </a:r>
          </a:p>
          <a:p>
            <a:pPr>
              <a:spcBef>
                <a:spcPts val="600"/>
              </a:spcBef>
            </a:pPr>
            <a:r>
              <a:rPr lang="en-US" sz="2800" dirty="0">
                <a:latin typeface="Arial Narrow" panose="020B0606020202030204" pitchFamily="34" charset="0"/>
              </a:rPr>
              <a:t>-Is </a:t>
            </a:r>
            <a:r>
              <a:rPr lang="en-US" sz="2800" dirty="0" err="1">
                <a:latin typeface="Arial Narrow" panose="020B0606020202030204" pitchFamily="34" charset="0"/>
              </a:rPr>
              <a:t>RadOnc</a:t>
            </a:r>
            <a:r>
              <a:rPr lang="en-US" sz="2800" dirty="0">
                <a:latin typeface="Arial Narrow" panose="020B0606020202030204" pitchFamily="34" charset="0"/>
              </a:rPr>
              <a:t> a good fit for you? Why should you consider </a:t>
            </a:r>
            <a:r>
              <a:rPr lang="en-US" sz="2800" dirty="0" err="1">
                <a:latin typeface="Arial Narrow" panose="020B0606020202030204" pitchFamily="34" charset="0"/>
              </a:rPr>
              <a:t>RadOnc</a:t>
            </a:r>
            <a:r>
              <a:rPr lang="en-US" sz="2800" dirty="0">
                <a:latin typeface="Arial Narrow" panose="020B0606020202030204" pitchFamily="34" charset="0"/>
              </a:rPr>
              <a:t>?</a:t>
            </a:r>
          </a:p>
          <a:p>
            <a:pPr>
              <a:spcBef>
                <a:spcPts val="600"/>
              </a:spcBef>
            </a:pPr>
            <a:r>
              <a:rPr lang="en-US" sz="2800" dirty="0">
                <a:latin typeface="Arial Narrow" panose="020B0606020202030204" pitchFamily="34" charset="0"/>
              </a:rPr>
              <a:t>- Clinical case presentations and research</a:t>
            </a:r>
          </a:p>
        </p:txBody>
      </p:sp>
      <p:pic>
        <p:nvPicPr>
          <p:cNvPr id="23" name="Picture 4" descr="Caution Signage and Labels – Radiation Safety">
            <a:extLst>
              <a:ext uri="{FF2B5EF4-FFF2-40B4-BE49-F238E27FC236}">
                <a16:creationId xmlns:a16="http://schemas.microsoft.com/office/drawing/2014/main" id="{539BE44F-837C-4DB4-A898-03F25724EA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434" y="9590682"/>
            <a:ext cx="1698577" cy="1200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lass of 2025 Matriculation Information">
            <a:extLst>
              <a:ext uri="{FF2B5EF4-FFF2-40B4-BE49-F238E27FC236}">
                <a16:creationId xmlns:a16="http://schemas.microsoft.com/office/drawing/2014/main" id="{5D0B0D46-F2EE-41BB-966B-173E32DE54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369" y="6670106"/>
            <a:ext cx="2462192" cy="14650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Beaumont Rose Cancer Center, 3577 W. 13 Mile Rd, Royal Oak, MI, Cancer  Treatment Centers - MapQuest">
            <a:extLst>
              <a:ext uri="{FF2B5EF4-FFF2-40B4-BE49-F238E27FC236}">
                <a16:creationId xmlns:a16="http://schemas.microsoft.com/office/drawing/2014/main" id="{25A4ACE6-5F1B-F79D-A7C6-BD709F673F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221" y="8075061"/>
            <a:ext cx="1465005" cy="14650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9202FAD-5E63-D4A0-80A6-D83DA622B3F1}"/>
              </a:ext>
            </a:extLst>
          </p:cNvPr>
          <p:cNvSpPr txBox="1"/>
          <p:nvPr/>
        </p:nvSpPr>
        <p:spPr>
          <a:xfrm>
            <a:off x="188143" y="259150"/>
            <a:ext cx="614337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latin typeface="Aharoni" panose="02010803020104030203" pitchFamily="2" charset="-79"/>
                <a:cs typeface="Aharoni" panose="02010803020104030203" pitchFamily="2" charset="-79"/>
              </a:rPr>
              <a:t>A Hidden Gem in Medicine: </a:t>
            </a:r>
          </a:p>
          <a:p>
            <a:pPr algn="ctr"/>
            <a:r>
              <a:rPr lang="en-US" sz="3600" b="1" dirty="0">
                <a:latin typeface="Aharoni" panose="02010803020104030203" pitchFamily="2" charset="-79"/>
                <a:cs typeface="Aharoni" panose="02010803020104030203" pitchFamily="2" charset="-79"/>
              </a:rPr>
              <a:t>Radiation Oncology</a:t>
            </a:r>
          </a:p>
        </p:txBody>
      </p:sp>
    </p:spTree>
    <p:extLst>
      <p:ext uri="{BB962C8B-B14F-4D97-AF65-F5344CB8AC3E}">
        <p14:creationId xmlns:p14="http://schemas.microsoft.com/office/powerpoint/2010/main" val="197994921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76</TotalTime>
  <Words>109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Aharoni</vt:lpstr>
      <vt:lpstr>Arial Narrow</vt:lpstr>
      <vt:lpstr>Calibri</vt:lpstr>
      <vt:lpstr>Calibri Light</vt:lpstr>
      <vt:lpstr>Retrospect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Chung-Tang Spencer Liu</dc:creator>
  <cp:lastModifiedBy>Chung-Tang Spencer Liu</cp:lastModifiedBy>
  <cp:revision>11</cp:revision>
  <dcterms:created xsi:type="dcterms:W3CDTF">2022-04-24T11:35:08Z</dcterms:created>
  <dcterms:modified xsi:type="dcterms:W3CDTF">2022-12-15T14:27:22Z</dcterms:modified>
</cp:coreProperties>
</file>