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57" r:id="rId2"/>
    <p:sldId id="269" r:id="rId3"/>
    <p:sldId id="270" r:id="rId4"/>
    <p:sldId id="259" r:id="rId5"/>
    <p:sldId id="261" r:id="rId6"/>
    <p:sldId id="258" r:id="rId7"/>
    <p:sldId id="271" r:id="rId8"/>
    <p:sldId id="260" r:id="rId9"/>
    <p:sldId id="264" r:id="rId10"/>
    <p:sldId id="263" r:id="rId11"/>
    <p:sldId id="265" r:id="rId12"/>
    <p:sldId id="267" r:id="rId13"/>
    <p:sldId id="266" r:id="rId14"/>
    <p:sldId id="268" r:id="rId15"/>
    <p:sldId id="272" r:id="rId16"/>
    <p:sldId id="262" r:id="rId17"/>
    <p:sldId id="273" r:id="rId18"/>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C451B"/>
    <a:srgbClr val="323232"/>
    <a:srgbClr val="1B587C"/>
    <a:srgbClr val="E972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1" autoAdjust="0"/>
    <p:restoredTop sz="94660"/>
  </p:normalViewPr>
  <p:slideViewPr>
    <p:cSldViewPr snapToGrid="0">
      <p:cViewPr varScale="1">
        <p:scale>
          <a:sx n="84" d="100"/>
          <a:sy n="84" d="100"/>
        </p:scale>
        <p:origin x="581"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29D34C52-F94C-4CA1-93A2-6ACF3ACE5C3B}" type="datetimeFigureOut">
              <a:rPr lang="en-US" smtClean="0"/>
              <a:t>9/6/2019</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2EF8672-9C29-4931-AE49-1A922EF5D8E7}" type="slidenum">
              <a:rPr lang="en-US" smtClean="0"/>
              <a:t>‹#›</a:t>
            </a:fld>
            <a:endParaRPr lang="en-US"/>
          </a:p>
        </p:txBody>
      </p:sp>
    </p:spTree>
    <p:extLst>
      <p:ext uri="{BB962C8B-B14F-4D97-AF65-F5344CB8AC3E}">
        <p14:creationId xmlns:p14="http://schemas.microsoft.com/office/powerpoint/2010/main" val="284172179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881936-0574-404A-8A0E-85CF5FCCEA6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210A4-AB44-448C-A6EA-45BE8BE65E93}" type="slidenum">
              <a:rPr lang="en-US" smtClean="0"/>
              <a:t>‹#›</a:t>
            </a:fld>
            <a:endParaRPr lang="en-US"/>
          </a:p>
        </p:txBody>
      </p:sp>
    </p:spTree>
    <p:extLst>
      <p:ext uri="{BB962C8B-B14F-4D97-AF65-F5344CB8AC3E}">
        <p14:creationId xmlns:p14="http://schemas.microsoft.com/office/powerpoint/2010/main" val="1321985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881936-0574-404A-8A0E-85CF5FCCEA6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210A4-AB44-448C-A6EA-45BE8BE65E93}" type="slidenum">
              <a:rPr lang="en-US" smtClean="0"/>
              <a:t>‹#›</a:t>
            </a:fld>
            <a:endParaRPr lang="en-US"/>
          </a:p>
        </p:txBody>
      </p:sp>
    </p:spTree>
    <p:extLst>
      <p:ext uri="{BB962C8B-B14F-4D97-AF65-F5344CB8AC3E}">
        <p14:creationId xmlns:p14="http://schemas.microsoft.com/office/powerpoint/2010/main" val="4096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881936-0574-404A-8A0E-85CF5FCCEA6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210A4-AB44-448C-A6EA-45BE8BE65E93}" type="slidenum">
              <a:rPr lang="en-US" smtClean="0"/>
              <a:t>‹#›</a:t>
            </a:fld>
            <a:endParaRPr lang="en-US"/>
          </a:p>
        </p:txBody>
      </p:sp>
    </p:spTree>
    <p:extLst>
      <p:ext uri="{BB962C8B-B14F-4D97-AF65-F5344CB8AC3E}">
        <p14:creationId xmlns:p14="http://schemas.microsoft.com/office/powerpoint/2010/main" val="1790597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881936-0574-404A-8A0E-85CF5FCCEA6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210A4-AB44-448C-A6EA-45BE8BE65E93}" type="slidenum">
              <a:rPr lang="en-US" smtClean="0"/>
              <a:t>‹#›</a:t>
            </a:fld>
            <a:endParaRPr lang="en-US"/>
          </a:p>
        </p:txBody>
      </p:sp>
    </p:spTree>
    <p:extLst>
      <p:ext uri="{BB962C8B-B14F-4D97-AF65-F5344CB8AC3E}">
        <p14:creationId xmlns:p14="http://schemas.microsoft.com/office/powerpoint/2010/main" val="3825589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F881936-0574-404A-8A0E-85CF5FCCEA6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210A4-AB44-448C-A6EA-45BE8BE65E93}" type="slidenum">
              <a:rPr lang="en-US" smtClean="0"/>
              <a:t>‹#›</a:t>
            </a:fld>
            <a:endParaRPr lang="en-US"/>
          </a:p>
        </p:txBody>
      </p:sp>
    </p:spTree>
    <p:extLst>
      <p:ext uri="{BB962C8B-B14F-4D97-AF65-F5344CB8AC3E}">
        <p14:creationId xmlns:p14="http://schemas.microsoft.com/office/powerpoint/2010/main" val="3462327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881936-0574-404A-8A0E-85CF5FCCEA6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F210A4-AB44-448C-A6EA-45BE8BE65E93}" type="slidenum">
              <a:rPr lang="en-US" smtClean="0"/>
              <a:t>‹#›</a:t>
            </a:fld>
            <a:endParaRPr lang="en-US"/>
          </a:p>
        </p:txBody>
      </p:sp>
    </p:spTree>
    <p:extLst>
      <p:ext uri="{BB962C8B-B14F-4D97-AF65-F5344CB8AC3E}">
        <p14:creationId xmlns:p14="http://schemas.microsoft.com/office/powerpoint/2010/main" val="4187088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881936-0574-404A-8A0E-85CF5FCCEA6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F210A4-AB44-448C-A6EA-45BE8BE65E93}" type="slidenum">
              <a:rPr lang="en-US" smtClean="0"/>
              <a:t>‹#›</a:t>
            </a:fld>
            <a:endParaRPr lang="en-US"/>
          </a:p>
        </p:txBody>
      </p:sp>
    </p:spTree>
    <p:extLst>
      <p:ext uri="{BB962C8B-B14F-4D97-AF65-F5344CB8AC3E}">
        <p14:creationId xmlns:p14="http://schemas.microsoft.com/office/powerpoint/2010/main" val="4087237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881936-0574-404A-8A0E-85CF5FCCEA6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F210A4-AB44-448C-A6EA-45BE8BE65E93}" type="slidenum">
              <a:rPr lang="en-US" smtClean="0"/>
              <a:t>‹#›</a:t>
            </a:fld>
            <a:endParaRPr lang="en-US"/>
          </a:p>
        </p:txBody>
      </p:sp>
    </p:spTree>
    <p:extLst>
      <p:ext uri="{BB962C8B-B14F-4D97-AF65-F5344CB8AC3E}">
        <p14:creationId xmlns:p14="http://schemas.microsoft.com/office/powerpoint/2010/main" val="2892308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881936-0574-404A-8A0E-85CF5FCCEA6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F210A4-AB44-448C-A6EA-45BE8BE65E93}" type="slidenum">
              <a:rPr lang="en-US" smtClean="0"/>
              <a:t>‹#›</a:t>
            </a:fld>
            <a:endParaRPr lang="en-US"/>
          </a:p>
        </p:txBody>
      </p:sp>
    </p:spTree>
    <p:extLst>
      <p:ext uri="{BB962C8B-B14F-4D97-AF65-F5344CB8AC3E}">
        <p14:creationId xmlns:p14="http://schemas.microsoft.com/office/powerpoint/2010/main" val="1933163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F881936-0574-404A-8A0E-85CF5FCCEA6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F210A4-AB44-448C-A6EA-45BE8BE65E93}" type="slidenum">
              <a:rPr lang="en-US" smtClean="0"/>
              <a:t>‹#›</a:t>
            </a:fld>
            <a:endParaRPr lang="en-US"/>
          </a:p>
        </p:txBody>
      </p:sp>
    </p:spTree>
    <p:extLst>
      <p:ext uri="{BB962C8B-B14F-4D97-AF65-F5344CB8AC3E}">
        <p14:creationId xmlns:p14="http://schemas.microsoft.com/office/powerpoint/2010/main" val="2842197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F881936-0574-404A-8A0E-85CF5FCCEA6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F210A4-AB44-448C-A6EA-45BE8BE65E93}" type="slidenum">
              <a:rPr lang="en-US" smtClean="0"/>
              <a:t>‹#›</a:t>
            </a:fld>
            <a:endParaRPr lang="en-US"/>
          </a:p>
        </p:txBody>
      </p:sp>
    </p:spTree>
    <p:extLst>
      <p:ext uri="{BB962C8B-B14F-4D97-AF65-F5344CB8AC3E}">
        <p14:creationId xmlns:p14="http://schemas.microsoft.com/office/powerpoint/2010/main" val="1053908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881936-0574-404A-8A0E-85CF5FCCEA6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F210A4-AB44-448C-A6EA-45BE8BE65E93}" type="slidenum">
              <a:rPr lang="en-US" smtClean="0"/>
              <a:t>‹#›</a:t>
            </a:fld>
            <a:endParaRPr lang="en-US"/>
          </a:p>
        </p:txBody>
      </p:sp>
    </p:spTree>
    <p:extLst>
      <p:ext uri="{BB962C8B-B14F-4D97-AF65-F5344CB8AC3E}">
        <p14:creationId xmlns:p14="http://schemas.microsoft.com/office/powerpoint/2010/main" val="127973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explorehealthcareers.org/career/medicine/physician-assistant/" TargetMode="External"/><Relationship Id="rId3" Type="http://schemas.openxmlformats.org/officeDocument/2006/relationships/hyperlink" Target="https://explorehealthcareers.org/field/nursing/" TargetMode="External"/><Relationship Id="rId7" Type="http://schemas.openxmlformats.org/officeDocument/2006/relationships/hyperlink" Target="https://explorehealthcareers.org/career/physical-therapy/physical-therapist/" TargetMode="External"/><Relationship Id="rId2" Type="http://schemas.openxmlformats.org/officeDocument/2006/relationships/hyperlink" Target="https://nebula.wsimg.com/2f68a39520b03336b41038c370497473?AccessKeyId=DC06780E69ED19E2B3A5&amp;disposition=0&amp;alloworigin=1" TargetMode="External"/><Relationship Id="rId1" Type="http://schemas.openxmlformats.org/officeDocument/2006/relationships/slideLayout" Target="../slideLayouts/slideLayout2.xml"/><Relationship Id="rId6" Type="http://schemas.openxmlformats.org/officeDocument/2006/relationships/hyperlink" Target="https://explorehealthcareers.org/career/pharmacy/pharmacist/" TargetMode="External"/><Relationship Id="rId5" Type="http://schemas.openxmlformats.org/officeDocument/2006/relationships/hyperlink" Target="https://explorehealthcareers.org/career/pharmacology/pharmaceutical-scientist/" TargetMode="External"/><Relationship Id="rId4" Type="http://schemas.openxmlformats.org/officeDocument/2006/relationships/hyperlink" Target="https://explorehealthcareers.org/career/medicine/osteopathic-physician/" TargetMode="External"/><Relationship Id="rId9" Type="http://schemas.openxmlformats.org/officeDocument/2006/relationships/hyperlink" Target="https://explorehealthcareers.org/many-paths-public-health/"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mailto:ipe@Campbell.edu"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facebook.com/campbellipe/" TargetMode="External"/><Relationship Id="rId2" Type="http://schemas.openxmlformats.org/officeDocument/2006/relationships/hyperlink" Target="mailto:ipe@campbell.edu" TargetMode="External"/><Relationship Id="rId1" Type="http://schemas.openxmlformats.org/officeDocument/2006/relationships/slideLayout" Target="../slideLayouts/slideLayout2.xml"/><Relationship Id="rId4" Type="http://schemas.openxmlformats.org/officeDocument/2006/relationships/hyperlink" Target="https://twitter.com/CUIP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qE3GHpz0494" TargetMode="External"/><Relationship Id="rId4" Type="http://schemas.openxmlformats.org/officeDocument/2006/relationships/hyperlink" Target="https://youtu.be/qE3GHpz0494"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8C451B"/>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56725" y="749427"/>
            <a:ext cx="6867525" cy="5724525"/>
          </a:xfrm>
          <a:prstGeom prst="rect">
            <a:avLst/>
          </a:prstGeom>
        </p:spPr>
      </p:pic>
      <p:sp>
        <p:nvSpPr>
          <p:cNvPr id="6" name="Rectangle 5"/>
          <p:cNvSpPr/>
          <p:nvPr/>
        </p:nvSpPr>
        <p:spPr>
          <a:xfrm>
            <a:off x="0" y="5309419"/>
            <a:ext cx="12192000" cy="1548581"/>
          </a:xfrm>
          <a:prstGeom prst="rect">
            <a:avLst/>
          </a:prstGeom>
          <a:solidFill>
            <a:srgbClr val="323232">
              <a:alpha val="9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0" y="5309419"/>
            <a:ext cx="12192000" cy="1548581"/>
          </a:xfrm>
        </p:spPr>
        <p:txBody>
          <a:bodyPr>
            <a:normAutofit/>
          </a:bodyPr>
          <a:lstStyle/>
          <a:p>
            <a:endParaRPr lang="en-US" sz="1800" b="1" dirty="0" smtClean="0">
              <a:solidFill>
                <a:schemeClr val="bg1"/>
              </a:solidFill>
            </a:endParaRPr>
          </a:p>
          <a:p>
            <a:r>
              <a:rPr lang="en-US" sz="4400" b="1" dirty="0" smtClean="0">
                <a:solidFill>
                  <a:schemeClr val="bg1"/>
                </a:solidFill>
              </a:rPr>
              <a:t>Student Intro</a:t>
            </a:r>
            <a:endParaRPr lang="en-US" sz="4400" b="1" dirty="0">
              <a:solidFill>
                <a:schemeClr val="bg1"/>
              </a:solidFill>
            </a:endParaRPr>
          </a:p>
        </p:txBody>
      </p:sp>
    </p:spTree>
    <p:extLst>
      <p:ext uri="{BB962C8B-B14F-4D97-AF65-F5344CB8AC3E}">
        <p14:creationId xmlns:p14="http://schemas.microsoft.com/office/powerpoint/2010/main" val="2669141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Logistics</a:t>
            </a:r>
            <a:endParaRPr lang="en-US" b="1" dirty="0">
              <a:solidFill>
                <a:schemeClr val="tx2"/>
              </a:solidFill>
            </a:endParaRPr>
          </a:p>
        </p:txBody>
      </p:sp>
      <p:sp>
        <p:nvSpPr>
          <p:cNvPr id="3" name="Content Placeholder 2"/>
          <p:cNvSpPr>
            <a:spLocks noGrp="1"/>
          </p:cNvSpPr>
          <p:nvPr>
            <p:ph idx="1"/>
          </p:nvPr>
        </p:nvSpPr>
        <p:spPr/>
        <p:txBody>
          <a:bodyPr/>
          <a:lstStyle/>
          <a:p>
            <a:r>
              <a:rPr lang="en-US" dirty="0" smtClean="0"/>
              <a:t>Monday, September 9</a:t>
            </a:r>
            <a:r>
              <a:rPr lang="en-US" baseline="30000" dirty="0" smtClean="0"/>
              <a:t>th</a:t>
            </a:r>
            <a:r>
              <a:rPr lang="en-US" dirty="0" smtClean="0"/>
              <a:t>, 2019</a:t>
            </a:r>
          </a:p>
          <a:p>
            <a:r>
              <a:rPr lang="en-US" dirty="0" smtClean="0"/>
              <a:t>Schedule: </a:t>
            </a:r>
          </a:p>
          <a:p>
            <a:pPr lvl="1"/>
            <a:r>
              <a:rPr lang="en-US" dirty="0" smtClean="0"/>
              <a:t>Round 1: 1:00 – 2:00 PM </a:t>
            </a:r>
          </a:p>
          <a:p>
            <a:pPr lvl="1"/>
            <a:r>
              <a:rPr lang="en-US" dirty="0" smtClean="0"/>
              <a:t>Round 2: 2:20 – 3:20 PM </a:t>
            </a:r>
          </a:p>
          <a:p>
            <a:pPr lvl="1"/>
            <a:r>
              <a:rPr lang="en-US" dirty="0" smtClean="0"/>
              <a:t>Round 3: 3:40 – 4:40 PM</a:t>
            </a:r>
          </a:p>
          <a:p>
            <a:r>
              <a:rPr lang="en-US" dirty="0" smtClean="0"/>
              <a:t>Arrival: Upon arrival, you will gather in the lobby of Levine, until you are released to your assigned small group rooms</a:t>
            </a:r>
          </a:p>
          <a:p>
            <a:r>
              <a:rPr lang="en-US" dirty="0" smtClean="0"/>
              <a:t>If travelling from Main Campus, allow for extra time to allow for travelling across 421, finding a parking spot, and finding your room </a:t>
            </a:r>
          </a:p>
          <a:p>
            <a:endParaRPr lang="en-US" dirty="0"/>
          </a:p>
        </p:txBody>
      </p:sp>
      <p:sp>
        <p:nvSpPr>
          <p:cNvPr id="4" name="TextBox 3"/>
          <p:cNvSpPr txBox="1"/>
          <p:nvPr/>
        </p:nvSpPr>
        <p:spPr>
          <a:xfrm rot="20149578">
            <a:off x="5400315" y="2238736"/>
            <a:ext cx="3544316" cy="400110"/>
          </a:xfrm>
          <a:prstGeom prst="rect">
            <a:avLst/>
          </a:prstGeom>
          <a:noFill/>
        </p:spPr>
        <p:txBody>
          <a:bodyPr wrap="square" rtlCol="0">
            <a:spAutoFit/>
          </a:bodyPr>
          <a:lstStyle/>
          <a:p>
            <a:r>
              <a:rPr lang="en-US" sz="2000" b="1" dirty="0" smtClean="0">
                <a:solidFill>
                  <a:schemeClr val="accent1"/>
                </a:solidFill>
              </a:rPr>
              <a:t>You’ll be placed in ONE of these</a:t>
            </a:r>
            <a:endParaRPr lang="en-US" sz="2000" b="1" dirty="0">
              <a:solidFill>
                <a:schemeClr val="accent1"/>
              </a:solidFill>
            </a:endParaRPr>
          </a:p>
        </p:txBody>
      </p:sp>
      <p:cxnSp>
        <p:nvCxnSpPr>
          <p:cNvPr id="6" name="Curved Connector 5"/>
          <p:cNvCxnSpPr>
            <a:stCxn id="4" idx="2"/>
          </p:cNvCxnSpPr>
          <p:nvPr/>
        </p:nvCxnSpPr>
        <p:spPr>
          <a:xfrm rot="5400000">
            <a:off x="5756931" y="1849546"/>
            <a:ext cx="725709" cy="2269223"/>
          </a:xfrm>
          <a:prstGeom prst="curvedConnector2">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9896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Attendance</a:t>
            </a:r>
            <a:endParaRPr lang="en-US" b="1" dirty="0">
              <a:solidFill>
                <a:schemeClr val="tx2"/>
              </a:solidFill>
            </a:endParaRPr>
          </a:p>
        </p:txBody>
      </p:sp>
      <p:sp>
        <p:nvSpPr>
          <p:cNvPr id="3" name="Content Placeholder 2"/>
          <p:cNvSpPr>
            <a:spLocks noGrp="1"/>
          </p:cNvSpPr>
          <p:nvPr>
            <p:ph idx="1"/>
          </p:nvPr>
        </p:nvSpPr>
        <p:spPr/>
        <p:txBody>
          <a:bodyPr/>
          <a:lstStyle/>
          <a:p>
            <a:r>
              <a:rPr lang="en-US" dirty="0" smtClean="0"/>
              <a:t>Students </a:t>
            </a:r>
            <a:r>
              <a:rPr lang="en-US" u="sng" dirty="0" smtClean="0"/>
              <a:t>must</a:t>
            </a:r>
            <a:r>
              <a:rPr lang="en-US" dirty="0" smtClean="0"/>
              <a:t> check in to the event for their attendance to be recorded</a:t>
            </a:r>
          </a:p>
          <a:p>
            <a:r>
              <a:rPr lang="en-US" dirty="0" smtClean="0"/>
              <a:t>If a name isn’t included in the check-in file, that name is not recorded in attendance</a:t>
            </a:r>
          </a:p>
          <a:p>
            <a:r>
              <a:rPr lang="en-US" dirty="0" smtClean="0"/>
              <a:t>Check-in files are sent to each program</a:t>
            </a:r>
          </a:p>
          <a:p>
            <a:r>
              <a:rPr lang="en-US" dirty="0" smtClean="0"/>
              <a:t>Each program handles student absences, facilitated by CUIPE </a:t>
            </a:r>
          </a:p>
          <a:p>
            <a:pPr marL="0" indent="0">
              <a:buNone/>
            </a:pPr>
            <a:endParaRPr lang="en-US" b="1" dirty="0" smtClean="0"/>
          </a:p>
          <a:p>
            <a:pPr marL="0" indent="0">
              <a:buNone/>
            </a:pPr>
            <a:endParaRPr lang="en-US" dirty="0"/>
          </a:p>
        </p:txBody>
      </p:sp>
    </p:spTree>
    <p:extLst>
      <p:ext uri="{BB962C8B-B14F-4D97-AF65-F5344CB8AC3E}">
        <p14:creationId xmlns:p14="http://schemas.microsoft.com/office/powerpoint/2010/main" val="1547639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Checking In</a:t>
            </a:r>
            <a:endParaRPr lang="en-US" b="1" dirty="0">
              <a:solidFill>
                <a:schemeClr val="tx2"/>
              </a:solidFill>
            </a:endParaRPr>
          </a:p>
        </p:txBody>
      </p:sp>
      <p:sp>
        <p:nvSpPr>
          <p:cNvPr id="3" name="Content Placeholder 2"/>
          <p:cNvSpPr>
            <a:spLocks noGrp="1"/>
          </p:cNvSpPr>
          <p:nvPr>
            <p:ph idx="1"/>
          </p:nvPr>
        </p:nvSpPr>
        <p:spPr/>
        <p:txBody>
          <a:bodyPr/>
          <a:lstStyle/>
          <a:p>
            <a:r>
              <a:rPr lang="en-US" dirty="0" smtClean="0"/>
              <a:t>Students check in to IPE events by scanning a QR code and entering basic information </a:t>
            </a:r>
          </a:p>
          <a:p>
            <a:r>
              <a:rPr lang="en-US" dirty="0" smtClean="0"/>
              <a:t>QR Codes can be scanned using your phone’s QR code reader app or camera</a:t>
            </a:r>
          </a:p>
          <a:p>
            <a:r>
              <a:rPr lang="en-US" dirty="0" smtClean="0"/>
              <a:t>Practice scanning QR codes prior to the event </a:t>
            </a:r>
          </a:p>
          <a:p>
            <a:r>
              <a:rPr lang="en-US" dirty="0" smtClean="0"/>
              <a:t>URLs are given for each QR code in case a student’s device doesn’t scan it</a:t>
            </a:r>
          </a:p>
          <a:p>
            <a:r>
              <a:rPr lang="en-US" dirty="0" smtClean="0"/>
              <a:t>Each group has their own unique Check-In QR code</a:t>
            </a:r>
            <a:endParaRPr lang="en-US" dirty="0"/>
          </a:p>
        </p:txBody>
      </p:sp>
    </p:spTree>
    <p:extLst>
      <p:ext uri="{BB962C8B-B14F-4D97-AF65-F5344CB8AC3E}">
        <p14:creationId xmlns:p14="http://schemas.microsoft.com/office/powerpoint/2010/main" val="26431951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554826" y="141884"/>
            <a:ext cx="5082349" cy="6574232"/>
          </a:xfrm>
          <a:prstGeom prst="rect">
            <a:avLst/>
          </a:prstGeom>
        </p:spPr>
      </p:pic>
      <p:sp>
        <p:nvSpPr>
          <p:cNvPr id="3" name="TextBox 2"/>
          <p:cNvSpPr txBox="1"/>
          <p:nvPr/>
        </p:nvSpPr>
        <p:spPr>
          <a:xfrm rot="20149578">
            <a:off x="721682" y="3044279"/>
            <a:ext cx="2112317" cy="769441"/>
          </a:xfrm>
          <a:prstGeom prst="rect">
            <a:avLst/>
          </a:prstGeom>
          <a:noFill/>
        </p:spPr>
        <p:txBody>
          <a:bodyPr wrap="square" rtlCol="0">
            <a:spAutoFit/>
          </a:bodyPr>
          <a:lstStyle/>
          <a:p>
            <a:r>
              <a:rPr lang="en-US" sz="4400" b="1" dirty="0" smtClean="0">
                <a:ln>
                  <a:solidFill>
                    <a:schemeClr val="accent3"/>
                  </a:solidFill>
                </a:ln>
                <a:solidFill>
                  <a:schemeClr val="accent3"/>
                </a:solidFill>
              </a:rPr>
              <a:t>Practice!</a:t>
            </a:r>
            <a:endParaRPr lang="en-US" sz="4400" b="1" dirty="0">
              <a:ln>
                <a:solidFill>
                  <a:schemeClr val="accent3"/>
                </a:solidFill>
              </a:ln>
              <a:solidFill>
                <a:schemeClr val="accent3"/>
              </a:solidFill>
            </a:endParaRPr>
          </a:p>
        </p:txBody>
      </p:sp>
      <p:sp>
        <p:nvSpPr>
          <p:cNvPr id="4" name="Rectangle 3"/>
          <p:cNvSpPr/>
          <p:nvPr/>
        </p:nvSpPr>
        <p:spPr>
          <a:xfrm>
            <a:off x="8942832" y="1947671"/>
            <a:ext cx="2971800" cy="2962656"/>
          </a:xfrm>
          <a:prstGeom prst="rect">
            <a:avLst/>
          </a:prstGeom>
          <a:solidFill>
            <a:srgbClr val="1B587C">
              <a:alpha val="94118"/>
            </a:srgb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b="1" dirty="0" smtClean="0">
                <a:solidFill>
                  <a:schemeClr val="bg1"/>
                </a:solidFill>
              </a:rPr>
              <a:t>Instructions</a:t>
            </a:r>
          </a:p>
          <a:p>
            <a:pPr marL="342900" indent="-342900">
              <a:buAutoNum type="arabicPeriod"/>
            </a:pPr>
            <a:r>
              <a:rPr lang="en-US" dirty="0" smtClean="0">
                <a:solidFill>
                  <a:schemeClr val="bg1"/>
                </a:solidFill>
              </a:rPr>
              <a:t>Open your QR Code Reader app OR camera</a:t>
            </a:r>
          </a:p>
          <a:p>
            <a:pPr marL="342900" indent="-342900">
              <a:buAutoNum type="arabicPeriod"/>
            </a:pPr>
            <a:r>
              <a:rPr lang="en-US" dirty="0" smtClean="0">
                <a:solidFill>
                  <a:schemeClr val="bg1"/>
                </a:solidFill>
              </a:rPr>
              <a:t>Hover over QR Code</a:t>
            </a:r>
          </a:p>
          <a:p>
            <a:pPr marL="342900" indent="-342900">
              <a:buAutoNum type="arabicPeriod"/>
            </a:pPr>
            <a:r>
              <a:rPr lang="en-US" dirty="0" smtClean="0">
                <a:solidFill>
                  <a:schemeClr val="bg1"/>
                </a:solidFill>
              </a:rPr>
              <a:t>A link to Survey Monkey will pop up</a:t>
            </a:r>
          </a:p>
          <a:p>
            <a:pPr marL="342900" indent="-342900">
              <a:buAutoNum type="arabicPeriod"/>
            </a:pPr>
            <a:r>
              <a:rPr lang="en-US" dirty="0" smtClean="0">
                <a:solidFill>
                  <a:schemeClr val="bg1"/>
                </a:solidFill>
              </a:rPr>
              <a:t>Tap to open </a:t>
            </a:r>
          </a:p>
          <a:p>
            <a:pPr marL="342900" indent="-342900">
              <a:buAutoNum type="arabicPeriod"/>
            </a:pPr>
            <a:r>
              <a:rPr lang="en-US" dirty="0" smtClean="0">
                <a:solidFill>
                  <a:schemeClr val="bg1"/>
                </a:solidFill>
              </a:rPr>
              <a:t>Enter information</a:t>
            </a:r>
          </a:p>
          <a:p>
            <a:pPr marL="342900" indent="-342900">
              <a:buAutoNum type="arabicPeriod"/>
            </a:pPr>
            <a:r>
              <a:rPr lang="en-US" dirty="0" smtClean="0">
                <a:solidFill>
                  <a:schemeClr val="bg1"/>
                </a:solidFill>
              </a:rPr>
              <a:t>Hit SUBMIT</a:t>
            </a:r>
          </a:p>
          <a:p>
            <a:pPr marL="342900" indent="-342900">
              <a:buAutoNum type="arabicPeriod"/>
            </a:pPr>
            <a:r>
              <a:rPr lang="en-US" dirty="0" smtClean="0">
                <a:solidFill>
                  <a:schemeClr val="bg1"/>
                </a:solidFill>
              </a:rPr>
              <a:t>All done!</a:t>
            </a:r>
            <a:endParaRPr lang="en-US" dirty="0">
              <a:solidFill>
                <a:schemeClr val="bg1"/>
              </a:solidFill>
            </a:endParaRPr>
          </a:p>
        </p:txBody>
      </p:sp>
    </p:spTree>
    <p:extLst>
      <p:ext uri="{BB962C8B-B14F-4D97-AF65-F5344CB8AC3E}">
        <p14:creationId xmlns:p14="http://schemas.microsoft.com/office/powerpoint/2010/main" val="4586923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Tips for Success</a:t>
            </a:r>
            <a:endParaRPr lang="en-US" b="1" dirty="0">
              <a:solidFill>
                <a:schemeClr val="tx2"/>
              </a:solidFill>
            </a:endParaRPr>
          </a:p>
        </p:txBody>
      </p:sp>
      <p:sp>
        <p:nvSpPr>
          <p:cNvPr id="3" name="Content Placeholder 2"/>
          <p:cNvSpPr>
            <a:spLocks noGrp="1"/>
          </p:cNvSpPr>
          <p:nvPr>
            <p:ph idx="1"/>
          </p:nvPr>
        </p:nvSpPr>
        <p:spPr/>
        <p:txBody>
          <a:bodyPr>
            <a:normAutofit fontScale="92500" lnSpcReduction="20000"/>
          </a:bodyPr>
          <a:lstStyle/>
          <a:p>
            <a:r>
              <a:rPr lang="en-US" dirty="0" smtClean="0"/>
              <a:t>Individuals </a:t>
            </a:r>
            <a:r>
              <a:rPr lang="en-US" u="sng" dirty="0" smtClean="0"/>
              <a:t>must</a:t>
            </a:r>
            <a:r>
              <a:rPr lang="en-US" dirty="0" smtClean="0"/>
              <a:t> work together in order for the group to succeed in the scenario</a:t>
            </a:r>
          </a:p>
          <a:p>
            <a:r>
              <a:rPr lang="en-US" dirty="0" smtClean="0"/>
              <a:t>Explore everything in the room – all items are fair game! </a:t>
            </a:r>
          </a:p>
          <a:p>
            <a:r>
              <a:rPr lang="en-US" dirty="0" smtClean="0"/>
              <a:t>Come prepared to recognize key aspects about your profession</a:t>
            </a:r>
          </a:p>
          <a:p>
            <a:r>
              <a:rPr lang="en-US" dirty="0" smtClean="0"/>
              <a:t>Buy-in to the scenario like you would a simulation</a:t>
            </a:r>
          </a:p>
          <a:p>
            <a:r>
              <a:rPr lang="en-US" dirty="0" smtClean="0"/>
              <a:t>Read </a:t>
            </a:r>
            <a:r>
              <a:rPr lang="en-US" u="sng" dirty="0" smtClean="0"/>
              <a:t>all CUIPE emails</a:t>
            </a:r>
            <a:r>
              <a:rPr lang="en-US" dirty="0" smtClean="0"/>
              <a:t> to stay updated with any changes or additional details </a:t>
            </a:r>
          </a:p>
          <a:p>
            <a:r>
              <a:rPr lang="en-US" dirty="0" smtClean="0"/>
              <a:t>Make sure you know the following the day before the event: </a:t>
            </a:r>
          </a:p>
          <a:p>
            <a:pPr lvl="1"/>
            <a:r>
              <a:rPr lang="en-US" dirty="0" smtClean="0"/>
              <a:t>Group Assignment</a:t>
            </a:r>
          </a:p>
          <a:p>
            <a:pPr lvl="1"/>
            <a:r>
              <a:rPr lang="en-US" dirty="0" smtClean="0"/>
              <a:t>Assigned time</a:t>
            </a:r>
          </a:p>
          <a:p>
            <a:pPr lvl="1"/>
            <a:r>
              <a:rPr lang="en-US" dirty="0" smtClean="0"/>
              <a:t>Assigned room location </a:t>
            </a:r>
          </a:p>
          <a:p>
            <a:r>
              <a:rPr lang="en-US" dirty="0" smtClean="0"/>
              <a:t>Read over the resources on the next slide to prepare</a:t>
            </a:r>
          </a:p>
          <a:p>
            <a:endParaRPr lang="en-US" dirty="0" smtClean="0"/>
          </a:p>
          <a:p>
            <a:endParaRPr lang="en-US" dirty="0"/>
          </a:p>
        </p:txBody>
      </p:sp>
    </p:spTree>
    <p:extLst>
      <p:ext uri="{BB962C8B-B14F-4D97-AF65-F5344CB8AC3E}">
        <p14:creationId xmlns:p14="http://schemas.microsoft.com/office/powerpoint/2010/main" val="2089941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Resources</a:t>
            </a:r>
            <a:endParaRPr lang="en-US" b="1" dirty="0">
              <a:solidFill>
                <a:schemeClr val="tx2"/>
              </a:solidFill>
            </a:endParaRPr>
          </a:p>
        </p:txBody>
      </p:sp>
      <p:sp>
        <p:nvSpPr>
          <p:cNvPr id="3" name="Content Placeholder 2"/>
          <p:cNvSpPr>
            <a:spLocks noGrp="1"/>
          </p:cNvSpPr>
          <p:nvPr>
            <p:ph idx="1"/>
          </p:nvPr>
        </p:nvSpPr>
        <p:spPr/>
        <p:txBody>
          <a:bodyPr>
            <a:normAutofit fontScale="92500" lnSpcReduction="10000"/>
          </a:bodyPr>
          <a:lstStyle/>
          <a:p>
            <a:r>
              <a:rPr lang="en-US" dirty="0" smtClean="0">
                <a:hlinkClick r:id="rId2"/>
              </a:rPr>
              <a:t>IPEC Competencies </a:t>
            </a:r>
            <a:endParaRPr lang="en-US" dirty="0" smtClean="0"/>
          </a:p>
          <a:p>
            <a:r>
              <a:rPr lang="en-US" dirty="0" smtClean="0"/>
              <a:t>Professions Guides: </a:t>
            </a:r>
          </a:p>
          <a:p>
            <a:pPr lvl="1"/>
            <a:r>
              <a:rPr lang="en-US" dirty="0"/>
              <a:t>Nursing: </a:t>
            </a:r>
            <a:r>
              <a:rPr lang="en-US" dirty="0">
                <a:hlinkClick r:id="rId3"/>
              </a:rPr>
              <a:t>https://explorehealthcareers.org/field/nursing</a:t>
            </a:r>
            <a:r>
              <a:rPr lang="en-US" dirty="0" smtClean="0">
                <a:hlinkClick r:id="rId3"/>
              </a:rPr>
              <a:t>/</a:t>
            </a:r>
            <a:r>
              <a:rPr lang="en-US" dirty="0" smtClean="0"/>
              <a:t> </a:t>
            </a:r>
            <a:endParaRPr lang="en-US" dirty="0"/>
          </a:p>
          <a:p>
            <a:pPr lvl="1"/>
            <a:r>
              <a:rPr lang="en-US" dirty="0" smtClean="0"/>
              <a:t>Osteopathic </a:t>
            </a:r>
            <a:r>
              <a:rPr lang="en-US" dirty="0"/>
              <a:t>Medicine: </a:t>
            </a:r>
            <a:r>
              <a:rPr lang="en-US" dirty="0">
                <a:hlinkClick r:id="rId4"/>
              </a:rPr>
              <a:t>https://explorehealthcareers.org/career/medicine/osteopathic-physician</a:t>
            </a:r>
            <a:r>
              <a:rPr lang="en-US" dirty="0" smtClean="0">
                <a:hlinkClick r:id="rId4"/>
              </a:rPr>
              <a:t>/</a:t>
            </a:r>
            <a:r>
              <a:rPr lang="en-US" dirty="0" smtClean="0"/>
              <a:t> </a:t>
            </a:r>
            <a:endParaRPr lang="en-US" dirty="0"/>
          </a:p>
          <a:p>
            <a:pPr lvl="1"/>
            <a:r>
              <a:rPr lang="en-US" dirty="0" smtClean="0"/>
              <a:t>Pharmaceutical Sciences: </a:t>
            </a:r>
            <a:r>
              <a:rPr lang="en-US" dirty="0" smtClean="0">
                <a:hlinkClick r:id="rId5"/>
              </a:rPr>
              <a:t>https</a:t>
            </a:r>
            <a:r>
              <a:rPr lang="en-US" dirty="0">
                <a:hlinkClick r:id="rId5"/>
              </a:rPr>
              <a:t>://explorehealthcareers.org/career/pharmacology/pharmaceutical-scientist</a:t>
            </a:r>
            <a:r>
              <a:rPr lang="en-US" dirty="0" smtClean="0">
                <a:hlinkClick r:id="rId5"/>
              </a:rPr>
              <a:t>/</a:t>
            </a:r>
            <a:r>
              <a:rPr lang="en-US" dirty="0" smtClean="0"/>
              <a:t> </a:t>
            </a:r>
          </a:p>
          <a:p>
            <a:pPr lvl="1"/>
            <a:r>
              <a:rPr lang="en-US" dirty="0" smtClean="0"/>
              <a:t>Pharmacy </a:t>
            </a:r>
            <a:r>
              <a:rPr lang="en-US" dirty="0"/>
              <a:t>Practice: </a:t>
            </a:r>
            <a:r>
              <a:rPr lang="en-US" dirty="0">
                <a:hlinkClick r:id="rId6"/>
              </a:rPr>
              <a:t>https://explorehealthcareers.org/career/pharmacy/pharmacist</a:t>
            </a:r>
            <a:r>
              <a:rPr lang="en-US" dirty="0" smtClean="0">
                <a:hlinkClick r:id="rId6"/>
              </a:rPr>
              <a:t>/</a:t>
            </a:r>
            <a:endParaRPr lang="en-US" dirty="0" smtClean="0"/>
          </a:p>
          <a:p>
            <a:pPr lvl="1"/>
            <a:r>
              <a:rPr lang="en-US" dirty="0" smtClean="0"/>
              <a:t>Physical </a:t>
            </a:r>
            <a:r>
              <a:rPr lang="en-US" dirty="0"/>
              <a:t>Therapy: </a:t>
            </a:r>
            <a:r>
              <a:rPr lang="en-US" dirty="0">
                <a:hlinkClick r:id="rId7"/>
              </a:rPr>
              <a:t>https://explorehealthcareers.org/career/physical-therapy/physical-therapist</a:t>
            </a:r>
            <a:r>
              <a:rPr lang="en-US" dirty="0" smtClean="0">
                <a:hlinkClick r:id="rId7"/>
              </a:rPr>
              <a:t>/</a:t>
            </a:r>
            <a:r>
              <a:rPr lang="en-US" dirty="0" smtClean="0"/>
              <a:t> </a:t>
            </a:r>
          </a:p>
          <a:p>
            <a:pPr lvl="1"/>
            <a:r>
              <a:rPr lang="en-US" dirty="0" smtClean="0"/>
              <a:t>Physician </a:t>
            </a:r>
            <a:r>
              <a:rPr lang="en-US" dirty="0"/>
              <a:t>Assistant: </a:t>
            </a:r>
            <a:r>
              <a:rPr lang="en-US" dirty="0">
                <a:hlinkClick r:id="rId8"/>
              </a:rPr>
              <a:t>https://explorehealthcareers.org/career/medicine/physician-assistant</a:t>
            </a:r>
            <a:r>
              <a:rPr lang="en-US" dirty="0" smtClean="0">
                <a:hlinkClick r:id="rId8"/>
              </a:rPr>
              <a:t>/</a:t>
            </a:r>
            <a:r>
              <a:rPr lang="en-US" dirty="0" smtClean="0"/>
              <a:t> </a:t>
            </a:r>
          </a:p>
          <a:p>
            <a:pPr lvl="1"/>
            <a:r>
              <a:rPr lang="en-US" dirty="0" smtClean="0"/>
              <a:t>Public </a:t>
            </a:r>
            <a:r>
              <a:rPr lang="en-US" dirty="0"/>
              <a:t>Health: </a:t>
            </a:r>
            <a:r>
              <a:rPr lang="en-US" dirty="0">
                <a:hlinkClick r:id="rId9"/>
              </a:rPr>
              <a:t>https://explorehealthcareers.org/many-paths-public-health</a:t>
            </a:r>
            <a:r>
              <a:rPr lang="en-US" dirty="0" smtClean="0">
                <a:hlinkClick r:id="rId9"/>
              </a:rPr>
              <a:t>/</a:t>
            </a:r>
            <a:r>
              <a:rPr lang="en-US" dirty="0" smtClean="0"/>
              <a:t>  </a:t>
            </a:r>
            <a:endParaRPr lang="en-US" dirty="0"/>
          </a:p>
          <a:p>
            <a:pPr lvl="1"/>
            <a:endParaRPr lang="en-US" dirty="0"/>
          </a:p>
        </p:txBody>
      </p:sp>
    </p:spTree>
    <p:extLst>
      <p:ext uri="{BB962C8B-B14F-4D97-AF65-F5344CB8AC3E}">
        <p14:creationId xmlns:p14="http://schemas.microsoft.com/office/powerpoint/2010/main" val="35374982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FAQ</a:t>
            </a:r>
            <a:endParaRPr lang="en-US" b="1" dirty="0">
              <a:solidFill>
                <a:schemeClr val="tx2"/>
              </a:solidFill>
            </a:endParaRPr>
          </a:p>
        </p:txBody>
      </p:sp>
      <p:sp>
        <p:nvSpPr>
          <p:cNvPr id="3" name="Content Placeholder 2"/>
          <p:cNvSpPr>
            <a:spLocks noGrp="1"/>
          </p:cNvSpPr>
          <p:nvPr>
            <p:ph idx="1"/>
          </p:nvPr>
        </p:nvSpPr>
        <p:spPr/>
        <p:txBody>
          <a:bodyPr>
            <a:normAutofit fontScale="92500"/>
          </a:bodyPr>
          <a:lstStyle/>
          <a:p>
            <a:r>
              <a:rPr lang="en-US" dirty="0" smtClean="0"/>
              <a:t>What do I do if I have an emergency on September 9</a:t>
            </a:r>
            <a:r>
              <a:rPr lang="en-US" baseline="30000" dirty="0" smtClean="0"/>
              <a:t>th</a:t>
            </a:r>
            <a:r>
              <a:rPr lang="en-US" dirty="0" smtClean="0"/>
              <a:t>?</a:t>
            </a:r>
          </a:p>
          <a:p>
            <a:pPr lvl="1"/>
            <a:r>
              <a:rPr lang="en-US" dirty="0" smtClean="0"/>
              <a:t>Email us at </a:t>
            </a:r>
            <a:r>
              <a:rPr lang="en-US" dirty="0" smtClean="0">
                <a:hlinkClick r:id="rId2"/>
              </a:rPr>
              <a:t>ipe@campbell.edu</a:t>
            </a:r>
            <a:r>
              <a:rPr lang="en-US" dirty="0" smtClean="0"/>
              <a:t> immediately and copy your assigned facilitator(s) and also your program’s director on the email. </a:t>
            </a:r>
          </a:p>
          <a:p>
            <a:r>
              <a:rPr lang="en-US" dirty="0" smtClean="0"/>
              <a:t>What if my phone has trouble scanning QR codes? </a:t>
            </a:r>
          </a:p>
          <a:p>
            <a:pPr lvl="1"/>
            <a:r>
              <a:rPr lang="en-US" dirty="0" smtClean="0"/>
              <a:t>You may use a friend’s phone to scan the code or use the provided URL to check in. </a:t>
            </a:r>
          </a:p>
          <a:p>
            <a:r>
              <a:rPr lang="en-US" dirty="0" smtClean="0"/>
              <a:t>Where do I park? </a:t>
            </a:r>
            <a:endParaRPr lang="en-US" dirty="0"/>
          </a:p>
          <a:p>
            <a:pPr lvl="1"/>
            <a:r>
              <a:rPr lang="en-US" dirty="0" smtClean="0"/>
              <a:t>Parking is available on the Smith </a:t>
            </a:r>
            <a:r>
              <a:rPr lang="en-US" u="sng" dirty="0" smtClean="0"/>
              <a:t>and</a:t>
            </a:r>
            <a:r>
              <a:rPr lang="en-US" dirty="0" smtClean="0"/>
              <a:t> CUSOM sides of the Health Sciences Campus. </a:t>
            </a:r>
          </a:p>
          <a:p>
            <a:r>
              <a:rPr lang="en-US" dirty="0" smtClean="0"/>
              <a:t>What if I have questions about where I need to be on 9/9? </a:t>
            </a:r>
          </a:p>
          <a:p>
            <a:pPr lvl="1"/>
            <a:r>
              <a:rPr lang="en-US" dirty="0" smtClean="0"/>
              <a:t>You will have received your group and room assignments by the end of the day of Tuesday, September 3. After September 3, if you do not thing you have received this information, please email us IMMEDIATELY at </a:t>
            </a:r>
            <a:r>
              <a:rPr lang="en-US" dirty="0" smtClean="0">
                <a:hlinkClick r:id="rId2"/>
              </a:rPr>
              <a:t>ipe@campbell.edu</a:t>
            </a:r>
            <a:r>
              <a:rPr lang="en-US" dirty="0" smtClean="0"/>
              <a:t>. </a:t>
            </a:r>
          </a:p>
          <a:p>
            <a:pPr marL="0" indent="0">
              <a:buNone/>
            </a:pPr>
            <a:endParaRPr lang="en-US" dirty="0" smtClean="0"/>
          </a:p>
        </p:txBody>
      </p:sp>
    </p:spTree>
    <p:extLst>
      <p:ext uri="{BB962C8B-B14F-4D97-AF65-F5344CB8AC3E}">
        <p14:creationId xmlns:p14="http://schemas.microsoft.com/office/powerpoint/2010/main" val="24514101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Contact Us</a:t>
            </a:r>
            <a:endParaRPr lang="en-US" b="1" dirty="0">
              <a:solidFill>
                <a:schemeClr val="tx2"/>
              </a:solidFill>
            </a:endParaRPr>
          </a:p>
        </p:txBody>
      </p:sp>
      <p:sp>
        <p:nvSpPr>
          <p:cNvPr id="3" name="Content Placeholder 2"/>
          <p:cNvSpPr>
            <a:spLocks noGrp="1"/>
          </p:cNvSpPr>
          <p:nvPr>
            <p:ph idx="1"/>
          </p:nvPr>
        </p:nvSpPr>
        <p:spPr/>
        <p:txBody>
          <a:bodyPr/>
          <a:lstStyle/>
          <a:p>
            <a:pPr marL="0" indent="0">
              <a:buNone/>
            </a:pPr>
            <a:r>
              <a:rPr lang="en-US" dirty="0" smtClean="0">
                <a:hlinkClick r:id="rId2"/>
              </a:rPr>
              <a:t>ipe@campbell.edu</a:t>
            </a:r>
            <a:endParaRPr lang="en-US" dirty="0"/>
          </a:p>
          <a:p>
            <a:pPr marL="0" indent="0">
              <a:buNone/>
            </a:pPr>
            <a:r>
              <a:rPr lang="en-US" dirty="0" smtClean="0"/>
              <a:t>Facebook: </a:t>
            </a:r>
            <a:r>
              <a:rPr lang="en-US" dirty="0" smtClean="0">
                <a:hlinkClick r:id="rId3"/>
              </a:rPr>
              <a:t>@</a:t>
            </a:r>
            <a:r>
              <a:rPr lang="en-US" dirty="0" err="1" smtClean="0">
                <a:hlinkClick r:id="rId3"/>
              </a:rPr>
              <a:t>CampbellIPE</a:t>
            </a:r>
            <a:endParaRPr lang="en-US" dirty="0" smtClean="0"/>
          </a:p>
          <a:p>
            <a:pPr marL="0" indent="0">
              <a:buNone/>
            </a:pPr>
            <a:r>
              <a:rPr lang="en-US" dirty="0" smtClean="0"/>
              <a:t>Twitter: </a:t>
            </a:r>
            <a:r>
              <a:rPr lang="en-US" dirty="0" smtClean="0">
                <a:hlinkClick r:id="rId4"/>
              </a:rPr>
              <a:t>@CUIPE</a:t>
            </a:r>
            <a:endParaRPr lang="en-US" dirty="0"/>
          </a:p>
        </p:txBody>
      </p:sp>
    </p:spTree>
    <p:extLst>
      <p:ext uri="{BB962C8B-B14F-4D97-AF65-F5344CB8AC3E}">
        <p14:creationId xmlns:p14="http://schemas.microsoft.com/office/powerpoint/2010/main" val="2731917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First Year Event Objective</a:t>
            </a:r>
            <a:endParaRPr lang="en-US" b="1" dirty="0">
              <a:solidFill>
                <a:schemeClr val="tx2"/>
              </a:solidFill>
            </a:endParaRPr>
          </a:p>
        </p:txBody>
      </p:sp>
      <p:sp>
        <p:nvSpPr>
          <p:cNvPr id="3" name="Content Placeholder 2"/>
          <p:cNvSpPr>
            <a:spLocks noGrp="1"/>
          </p:cNvSpPr>
          <p:nvPr>
            <p:ph idx="1"/>
          </p:nvPr>
        </p:nvSpPr>
        <p:spPr/>
        <p:txBody>
          <a:bodyPr/>
          <a:lstStyle/>
          <a:p>
            <a:r>
              <a:rPr lang="en-US" dirty="0" smtClean="0"/>
              <a:t>The First Year Event (FYE) is an interactive </a:t>
            </a:r>
            <a:r>
              <a:rPr lang="en-US" dirty="0"/>
              <a:t>event designed to engage first-year students from </a:t>
            </a:r>
            <a:r>
              <a:rPr lang="en-US" dirty="0" smtClean="0"/>
              <a:t>the health </a:t>
            </a:r>
            <a:r>
              <a:rPr lang="en-US" dirty="0"/>
              <a:t>science programs at Campbell to introduce </a:t>
            </a:r>
            <a:r>
              <a:rPr lang="en-US" dirty="0" smtClean="0"/>
              <a:t>students </a:t>
            </a:r>
            <a:r>
              <a:rPr lang="en-US" dirty="0"/>
              <a:t>to IPE concepts and standards, and to begin development of collaborative skills </a:t>
            </a:r>
            <a:endParaRPr lang="en-US" dirty="0" smtClean="0"/>
          </a:p>
          <a:p>
            <a:pPr lvl="1"/>
            <a:r>
              <a:rPr lang="en-US" dirty="0" smtClean="0"/>
              <a:t>Building bridges across disciplines</a:t>
            </a:r>
          </a:p>
          <a:p>
            <a:pPr lvl="1"/>
            <a:r>
              <a:rPr lang="en-US" dirty="0" smtClean="0"/>
              <a:t>Breaking down silos</a:t>
            </a:r>
          </a:p>
          <a:p>
            <a:pPr lvl="1"/>
            <a:r>
              <a:rPr lang="en-US" dirty="0" smtClean="0"/>
              <a:t>Developing interprofessional connections </a:t>
            </a:r>
          </a:p>
        </p:txBody>
      </p:sp>
    </p:spTree>
    <p:extLst>
      <p:ext uri="{BB962C8B-B14F-4D97-AF65-F5344CB8AC3E}">
        <p14:creationId xmlns:p14="http://schemas.microsoft.com/office/powerpoint/2010/main" val="630623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Participating Programs</a:t>
            </a:r>
            <a:endParaRPr lang="en-US" b="1" dirty="0">
              <a:solidFill>
                <a:schemeClr val="tx2"/>
              </a:solidFill>
            </a:endParaRPr>
          </a:p>
        </p:txBody>
      </p:sp>
      <p:sp>
        <p:nvSpPr>
          <p:cNvPr id="3" name="Content Placeholder 2"/>
          <p:cNvSpPr>
            <a:spLocks noGrp="1"/>
          </p:cNvSpPr>
          <p:nvPr>
            <p:ph idx="1"/>
          </p:nvPr>
        </p:nvSpPr>
        <p:spPr/>
        <p:txBody>
          <a:bodyPr/>
          <a:lstStyle/>
          <a:p>
            <a:r>
              <a:rPr lang="en-US" dirty="0" smtClean="0"/>
              <a:t>Public </a:t>
            </a:r>
            <a:r>
              <a:rPr lang="en-US" dirty="0"/>
              <a:t>Health (MSPH)</a:t>
            </a:r>
            <a:endParaRPr lang="en-US" dirty="0" smtClean="0"/>
          </a:p>
          <a:p>
            <a:r>
              <a:rPr lang="en-US" dirty="0"/>
              <a:t>Physician Assistant (MPAP)</a:t>
            </a:r>
            <a:endParaRPr lang="en-US" dirty="0" smtClean="0"/>
          </a:p>
          <a:p>
            <a:r>
              <a:rPr lang="en-US" dirty="0"/>
              <a:t>Physical Therapy (DPT)</a:t>
            </a:r>
            <a:endParaRPr lang="en-US" dirty="0" smtClean="0"/>
          </a:p>
          <a:p>
            <a:r>
              <a:rPr lang="en-US" dirty="0"/>
              <a:t>Pharmacy Practice (</a:t>
            </a:r>
            <a:r>
              <a:rPr lang="en-US" dirty="0" err="1"/>
              <a:t>PharmD</a:t>
            </a:r>
            <a:r>
              <a:rPr lang="en-US" dirty="0"/>
              <a:t>)</a:t>
            </a:r>
            <a:endParaRPr lang="en-US" dirty="0" smtClean="0"/>
          </a:p>
          <a:p>
            <a:r>
              <a:rPr lang="en-US" dirty="0"/>
              <a:t>Pharmaceutical Sciences (MSPS)</a:t>
            </a:r>
            <a:endParaRPr lang="en-US" dirty="0" smtClean="0"/>
          </a:p>
          <a:p>
            <a:r>
              <a:rPr lang="en-US" dirty="0"/>
              <a:t>Osteopathic Medicine (DO)</a:t>
            </a:r>
            <a:endParaRPr lang="en-US" dirty="0" smtClean="0"/>
          </a:p>
          <a:p>
            <a:r>
              <a:rPr lang="en-US" dirty="0"/>
              <a:t>Nursing (BSN)</a:t>
            </a:r>
          </a:p>
        </p:txBody>
      </p:sp>
    </p:spTree>
    <p:extLst>
      <p:ext uri="{BB962C8B-B14F-4D97-AF65-F5344CB8AC3E}">
        <p14:creationId xmlns:p14="http://schemas.microsoft.com/office/powerpoint/2010/main" val="591454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b="1" dirty="0" smtClean="0">
                <a:solidFill>
                  <a:schemeClr val="tx2"/>
                </a:solidFill>
              </a:rPr>
              <a:t>Activity Goal</a:t>
            </a:r>
            <a:endParaRPr lang="en-US" b="1" dirty="0">
              <a:solidFill>
                <a:schemeClr val="tx2"/>
              </a:solidFill>
            </a:endParaRPr>
          </a:p>
        </p:txBody>
      </p:sp>
      <p:sp>
        <p:nvSpPr>
          <p:cNvPr id="3" name="Content Placeholder 2"/>
          <p:cNvSpPr>
            <a:spLocks noGrp="1"/>
          </p:cNvSpPr>
          <p:nvPr>
            <p:ph idx="1"/>
          </p:nvPr>
        </p:nvSpPr>
        <p:spPr/>
        <p:txBody>
          <a:bodyPr/>
          <a:lstStyle/>
          <a:p>
            <a:pPr marL="0" indent="0">
              <a:buNone/>
            </a:pPr>
            <a:r>
              <a:rPr lang="en-US" b="1" dirty="0"/>
              <a:t>Escape Room: </a:t>
            </a:r>
            <a:r>
              <a:rPr lang="en-US" dirty="0"/>
              <a:t>Students must use the clues found in their small group room to solve various puzzles, revealing clues along the way that point to the mission that must be accomplished. Only when certain steps are performed is the room “solved.” </a:t>
            </a:r>
            <a:endParaRPr lang="en-US" dirty="0" smtClean="0"/>
          </a:p>
          <a:p>
            <a:pPr>
              <a:buFontTx/>
              <a:buChar char="-"/>
            </a:pPr>
            <a:endParaRPr lang="en-US" b="1" dirty="0"/>
          </a:p>
          <a:p>
            <a:pPr marL="0" indent="0">
              <a:buNone/>
            </a:pPr>
            <a:endParaRPr lang="en-US" dirty="0"/>
          </a:p>
        </p:txBody>
      </p:sp>
    </p:spTree>
    <p:extLst>
      <p:ext uri="{BB962C8B-B14F-4D97-AF65-F5344CB8AC3E}">
        <p14:creationId xmlns:p14="http://schemas.microsoft.com/office/powerpoint/2010/main" val="4031415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Escape Rooms</a:t>
            </a:r>
            <a:endParaRPr lang="en-US" b="1" dirty="0">
              <a:solidFill>
                <a:schemeClr val="tx2"/>
              </a:solidFill>
            </a:endParaRPr>
          </a:p>
        </p:txBody>
      </p:sp>
      <p:pic>
        <p:nvPicPr>
          <p:cNvPr id="4" name="qE3GHpz0494"/>
          <p:cNvPicPr>
            <a:picLocks noGrp="1" noRot="1" noChangeAspect="1"/>
          </p:cNvPicPr>
          <p:nvPr>
            <p:ph idx="1"/>
            <a:videoFile r:link="rId1"/>
          </p:nvPr>
        </p:nvPicPr>
        <p:blipFill>
          <a:blip r:embed="rId3"/>
          <a:stretch>
            <a:fillRect/>
          </a:stretch>
        </p:blipFill>
        <p:spPr>
          <a:xfrm>
            <a:off x="1097280" y="1898472"/>
            <a:ext cx="6821380" cy="3837026"/>
          </a:xfrm>
          <a:prstGeom prst="rect">
            <a:avLst/>
          </a:prstGeom>
        </p:spPr>
      </p:pic>
      <p:sp>
        <p:nvSpPr>
          <p:cNvPr id="5" name="TextBox 4"/>
          <p:cNvSpPr txBox="1"/>
          <p:nvPr/>
        </p:nvSpPr>
        <p:spPr>
          <a:xfrm>
            <a:off x="8398933" y="1831826"/>
            <a:ext cx="2756747" cy="4524315"/>
          </a:xfrm>
          <a:prstGeom prst="rect">
            <a:avLst/>
          </a:prstGeom>
          <a:noFill/>
        </p:spPr>
        <p:txBody>
          <a:bodyPr wrap="square" rtlCol="0">
            <a:spAutoFit/>
          </a:bodyPr>
          <a:lstStyle/>
          <a:p>
            <a:pPr marL="285750" indent="-285750">
              <a:buFont typeface="Arial" panose="020B0604020202020204" pitchFamily="34" charset="0"/>
              <a:buChar char="•"/>
            </a:pPr>
            <a:r>
              <a:rPr lang="en-US" dirty="0" smtClean="0"/>
              <a:t>Team-based</a:t>
            </a:r>
          </a:p>
          <a:p>
            <a:pPr marL="285750" indent="-285750">
              <a:buFont typeface="Arial" panose="020B0604020202020204" pitchFamily="34" charset="0"/>
              <a:buChar char="•"/>
            </a:pPr>
            <a:r>
              <a:rPr lang="en-US" dirty="0" smtClean="0"/>
              <a:t>Players collaborate to discover clues</a:t>
            </a:r>
          </a:p>
          <a:p>
            <a:pPr marL="285750" indent="-285750">
              <a:buFont typeface="Arial" panose="020B0604020202020204" pitchFamily="34" charset="0"/>
              <a:buChar char="•"/>
            </a:pPr>
            <a:r>
              <a:rPr lang="en-US" dirty="0" smtClean="0"/>
              <a:t>Players work together to solve puzzles </a:t>
            </a:r>
          </a:p>
          <a:p>
            <a:pPr marL="285750" indent="-285750">
              <a:buFont typeface="Arial" panose="020B0604020202020204" pitchFamily="34" charset="0"/>
              <a:buChar char="•"/>
            </a:pPr>
            <a:r>
              <a:rPr lang="en-US" dirty="0" smtClean="0"/>
              <a:t>Tasks are accomplished collaboratively in order to achieve specific goals</a:t>
            </a:r>
          </a:p>
          <a:p>
            <a:pPr marL="285750" indent="-285750">
              <a:buFont typeface="Arial" panose="020B0604020202020204" pitchFamily="34" charset="0"/>
              <a:buChar char="•"/>
            </a:pPr>
            <a:r>
              <a:rPr lang="en-US" dirty="0" smtClean="0"/>
              <a:t>Limited amount of time</a:t>
            </a:r>
          </a:p>
          <a:p>
            <a:pPr marL="285750" indent="-285750">
              <a:buFont typeface="Arial" panose="020B0604020202020204" pitchFamily="34" charset="0"/>
              <a:buChar char="•"/>
            </a:pPr>
            <a:r>
              <a:rPr lang="en-US" dirty="0" smtClean="0"/>
              <a:t>Hints available</a:t>
            </a:r>
          </a:p>
          <a:p>
            <a:pPr marL="285750" indent="-285750">
              <a:buFont typeface="Arial" panose="020B0604020202020204" pitchFamily="34" charset="0"/>
              <a:buChar char="•"/>
            </a:pPr>
            <a:r>
              <a:rPr lang="en-US" dirty="0" smtClean="0"/>
              <a:t>Physical and virtual clues</a:t>
            </a:r>
          </a:p>
          <a:p>
            <a:pPr marL="285750" indent="-285750">
              <a:buFont typeface="Arial" panose="020B0604020202020204" pitchFamily="34" charset="0"/>
              <a:buChar char="•"/>
            </a:pPr>
            <a:r>
              <a:rPr lang="en-US" dirty="0" smtClean="0"/>
              <a:t>Players may run out of time </a:t>
            </a:r>
          </a:p>
          <a:p>
            <a:pPr marL="285750" indent="-285750">
              <a:buFont typeface="Arial" panose="020B0604020202020204" pitchFamily="34" charset="0"/>
              <a:buChar char="•"/>
            </a:pPr>
            <a:r>
              <a:rPr lang="en-US" b="1" dirty="0" smtClean="0">
                <a:solidFill>
                  <a:srgbClr val="8C451B"/>
                </a:solidFill>
              </a:rPr>
              <a:t>CLUES ARE NOT SEQUENTIAL </a:t>
            </a:r>
          </a:p>
        </p:txBody>
      </p:sp>
      <p:sp>
        <p:nvSpPr>
          <p:cNvPr id="6" name="Rectangle 5">
            <a:hlinkClick r:id="rId4"/>
          </p:cNvPr>
          <p:cNvSpPr/>
          <p:nvPr/>
        </p:nvSpPr>
        <p:spPr>
          <a:xfrm>
            <a:off x="3212570" y="5957570"/>
            <a:ext cx="2590800" cy="27432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Go to URL</a:t>
            </a:r>
            <a:endParaRPr lang="en-US" dirty="0"/>
          </a:p>
        </p:txBody>
      </p:sp>
    </p:spTree>
    <p:extLst>
      <p:ext uri="{BB962C8B-B14F-4D97-AF65-F5344CB8AC3E}">
        <p14:creationId xmlns:p14="http://schemas.microsoft.com/office/powerpoint/2010/main" val="12025387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Event Objectives</a:t>
            </a:r>
            <a:endParaRPr lang="en-US" b="1" dirty="0">
              <a:solidFill>
                <a:schemeClr val="tx2"/>
              </a:solidFill>
            </a:endParaRPr>
          </a:p>
        </p:txBody>
      </p:sp>
      <p:sp>
        <p:nvSpPr>
          <p:cNvPr id="3" name="Content Placeholder 2"/>
          <p:cNvSpPr>
            <a:spLocks noGrp="1"/>
          </p:cNvSpPr>
          <p:nvPr>
            <p:ph idx="1"/>
          </p:nvPr>
        </p:nvSpPr>
        <p:spPr>
          <a:xfrm>
            <a:off x="838200" y="1507808"/>
            <a:ext cx="10515600" cy="5167312"/>
          </a:xfrm>
        </p:spPr>
        <p:txBody>
          <a:bodyPr>
            <a:noAutofit/>
          </a:bodyPr>
          <a:lstStyle/>
          <a:p>
            <a:pPr marL="0" indent="0">
              <a:buNone/>
            </a:pPr>
            <a:r>
              <a:rPr lang="en-US" sz="3000" dirty="0" smtClean="0"/>
              <a:t>After completing in an interprofessional, small-group, escape room experience, students will be able to: </a:t>
            </a:r>
          </a:p>
          <a:p>
            <a:pPr marL="914400" lvl="1" indent="-457200">
              <a:buFont typeface="+mj-lt"/>
              <a:buAutoNum type="arabicPeriod"/>
            </a:pPr>
            <a:r>
              <a:rPr lang="en-US" sz="2600" dirty="0" smtClean="0"/>
              <a:t>Discuss the importance of IPE and IPCP and identify the four major IPEC Competency domains</a:t>
            </a:r>
          </a:p>
          <a:p>
            <a:pPr marL="914400" lvl="1" indent="-457200">
              <a:buFont typeface="+mj-lt"/>
              <a:buAutoNum type="arabicPeriod"/>
            </a:pPr>
            <a:r>
              <a:rPr lang="en-US" sz="2600" dirty="0" smtClean="0"/>
              <a:t>Identify at least one new aspect of each profession represented in their small group while identifying at least 1 – 2 specific ways in which their own profession was (or would have been) engaged in the given case</a:t>
            </a:r>
          </a:p>
          <a:p>
            <a:pPr marL="914400" lvl="1" indent="-457200">
              <a:buFont typeface="+mj-lt"/>
              <a:buAutoNum type="arabicPeriod"/>
            </a:pPr>
            <a:r>
              <a:rPr lang="en-US" sz="2600" dirty="0" smtClean="0"/>
              <a:t>Identify 2 – 3 new acquaintances from other programs; discussing both the benefits of working with students from other programs, and identifying areas of difficulty in communicating and collaborating across disciplines</a:t>
            </a:r>
          </a:p>
          <a:p>
            <a:pPr marL="914400" lvl="1" indent="-457200">
              <a:buFont typeface="+mj-lt"/>
              <a:buAutoNum type="arabicPeriod"/>
            </a:pPr>
            <a:r>
              <a:rPr lang="en-US" sz="2600" dirty="0" smtClean="0"/>
              <a:t>Identify 2 – 3 ways in which IPCP increases positive patient and/or community health outcomes</a:t>
            </a:r>
            <a:endParaRPr lang="en-US" sz="2600" dirty="0"/>
          </a:p>
        </p:txBody>
      </p:sp>
    </p:spTree>
    <p:extLst>
      <p:ext uri="{BB962C8B-B14F-4D97-AF65-F5344CB8AC3E}">
        <p14:creationId xmlns:p14="http://schemas.microsoft.com/office/powerpoint/2010/main" val="2529092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Event Outline</a:t>
            </a:r>
            <a:endParaRPr lang="en-US" b="1" dirty="0">
              <a:solidFill>
                <a:schemeClr val="tx2"/>
              </a:solidFill>
            </a:endParaRPr>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Arrive at assigned locations </a:t>
            </a:r>
          </a:p>
          <a:p>
            <a:pPr lvl="1">
              <a:tabLst>
                <a:tab pos="3200400" algn="l"/>
              </a:tabLst>
            </a:pPr>
            <a:r>
              <a:rPr lang="en-US" dirty="0" smtClean="0"/>
              <a:t>Gather in Smith Hall lobby before being released to your rooms</a:t>
            </a:r>
          </a:p>
          <a:p>
            <a:pPr marL="514350" indent="-514350">
              <a:buFont typeface="+mj-lt"/>
              <a:buAutoNum type="arabicPeriod"/>
            </a:pPr>
            <a:r>
              <a:rPr lang="en-US" dirty="0" smtClean="0"/>
              <a:t>Group introductions</a:t>
            </a:r>
          </a:p>
          <a:p>
            <a:pPr marL="514350" indent="-514350">
              <a:buFont typeface="+mj-lt"/>
              <a:buAutoNum type="arabicPeriod"/>
            </a:pPr>
            <a:r>
              <a:rPr lang="en-US" dirty="0" smtClean="0"/>
              <a:t>Facilitator introductions </a:t>
            </a:r>
          </a:p>
          <a:p>
            <a:pPr marL="514350" indent="-514350">
              <a:buFont typeface="+mj-lt"/>
              <a:buAutoNum type="arabicPeriod"/>
            </a:pPr>
            <a:r>
              <a:rPr lang="en-US" dirty="0" smtClean="0"/>
              <a:t>Case setup </a:t>
            </a:r>
          </a:p>
          <a:p>
            <a:pPr marL="514350" indent="-514350">
              <a:buFont typeface="+mj-lt"/>
              <a:buAutoNum type="arabicPeriod"/>
            </a:pPr>
            <a:r>
              <a:rPr lang="en-US" dirty="0" smtClean="0"/>
              <a:t>Escape room scenario </a:t>
            </a:r>
          </a:p>
          <a:p>
            <a:pPr marL="514350" indent="-514350">
              <a:buFont typeface="+mj-lt"/>
              <a:buAutoNum type="arabicPeriod"/>
            </a:pPr>
            <a:r>
              <a:rPr lang="en-US" dirty="0" smtClean="0"/>
              <a:t>First Year Event debrief </a:t>
            </a:r>
            <a:endParaRPr lang="en-US" dirty="0"/>
          </a:p>
        </p:txBody>
      </p:sp>
    </p:spTree>
    <p:extLst>
      <p:ext uri="{BB962C8B-B14F-4D97-AF65-F5344CB8AC3E}">
        <p14:creationId xmlns:p14="http://schemas.microsoft.com/office/powerpoint/2010/main" val="1443850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Registration</a:t>
            </a:r>
            <a:endParaRPr lang="en-US" b="1" dirty="0">
              <a:solidFill>
                <a:schemeClr val="tx2"/>
              </a:solidFill>
            </a:endParaRPr>
          </a:p>
        </p:txBody>
      </p:sp>
      <p:sp>
        <p:nvSpPr>
          <p:cNvPr id="3" name="Content Placeholder 2"/>
          <p:cNvSpPr>
            <a:spLocks noGrp="1"/>
          </p:cNvSpPr>
          <p:nvPr>
            <p:ph idx="1"/>
          </p:nvPr>
        </p:nvSpPr>
        <p:spPr>
          <a:xfrm>
            <a:off x="838200" y="1561834"/>
            <a:ext cx="10515600" cy="4351338"/>
          </a:xfrm>
        </p:spPr>
        <p:txBody>
          <a:bodyPr/>
          <a:lstStyle/>
          <a:p>
            <a:r>
              <a:rPr lang="en-US" sz="2400" dirty="0" smtClean="0"/>
              <a:t>Email with registration link goes out </a:t>
            </a:r>
            <a:r>
              <a:rPr lang="en-US" sz="2400" b="1" dirty="0" smtClean="0">
                <a:solidFill>
                  <a:schemeClr val="accent1"/>
                </a:solidFill>
                <a:latin typeface="+mj-lt"/>
              </a:rPr>
              <a:t>MONDAY, AUGUST 26</a:t>
            </a:r>
            <a:r>
              <a:rPr lang="en-US" sz="2400" dirty="0" smtClean="0"/>
              <a:t>. </a:t>
            </a:r>
          </a:p>
          <a:p>
            <a:r>
              <a:rPr lang="en-US" sz="2400" dirty="0" smtClean="0"/>
              <a:t>Deadline for Registration: </a:t>
            </a:r>
            <a:r>
              <a:rPr lang="en-US" sz="2400" b="1" dirty="0">
                <a:solidFill>
                  <a:schemeClr val="accent1"/>
                </a:solidFill>
                <a:latin typeface="+mj-lt"/>
              </a:rPr>
              <a:t>FRIDAY, AUGUST 30</a:t>
            </a:r>
            <a:r>
              <a:rPr lang="en-US" sz="2400" dirty="0" smtClean="0"/>
              <a:t>. </a:t>
            </a:r>
          </a:p>
          <a:p>
            <a:r>
              <a:rPr lang="en-US" sz="2400" dirty="0" smtClean="0"/>
              <a:t>Registration lists sent to programs: </a:t>
            </a:r>
            <a:r>
              <a:rPr lang="en-US" sz="2400" b="1" dirty="0" smtClean="0">
                <a:latin typeface="+mj-lt"/>
              </a:rPr>
              <a:t>MONDAY, SEPTEMBER 2</a:t>
            </a:r>
            <a:r>
              <a:rPr lang="en-US" sz="2400" dirty="0" smtClean="0"/>
              <a:t>. </a:t>
            </a:r>
          </a:p>
          <a:p>
            <a:endParaRPr lang="en-US" dirty="0"/>
          </a:p>
        </p:txBody>
      </p:sp>
      <p:pic>
        <p:nvPicPr>
          <p:cNvPr id="4" name="Picture 3"/>
          <p:cNvPicPr>
            <a:picLocks noChangeAspect="1"/>
          </p:cNvPicPr>
          <p:nvPr/>
        </p:nvPicPr>
        <p:blipFill rotWithShape="1">
          <a:blip r:embed="rId2"/>
          <a:srcRect b="13744"/>
          <a:stretch/>
        </p:blipFill>
        <p:spPr>
          <a:xfrm>
            <a:off x="3241548" y="2887397"/>
            <a:ext cx="5708904" cy="3927738"/>
          </a:xfrm>
          <a:prstGeom prst="rect">
            <a:avLst/>
          </a:prstGeom>
        </p:spPr>
      </p:pic>
      <p:sp>
        <p:nvSpPr>
          <p:cNvPr id="5" name="TextBox 4"/>
          <p:cNvSpPr txBox="1"/>
          <p:nvPr/>
        </p:nvSpPr>
        <p:spPr>
          <a:xfrm rot="20557591">
            <a:off x="349740" y="4502161"/>
            <a:ext cx="3987137" cy="461665"/>
          </a:xfrm>
          <a:prstGeom prst="rect">
            <a:avLst/>
          </a:prstGeom>
          <a:noFill/>
        </p:spPr>
        <p:txBody>
          <a:bodyPr wrap="square" rtlCol="0">
            <a:spAutoFit/>
          </a:bodyPr>
          <a:lstStyle/>
          <a:p>
            <a:r>
              <a:rPr lang="en-US" sz="2400" b="1" dirty="0" smtClean="0">
                <a:solidFill>
                  <a:schemeClr val="accent1"/>
                </a:solidFill>
              </a:rPr>
              <a:t>EVERYONE has to register!</a:t>
            </a:r>
            <a:endParaRPr lang="en-US" sz="2400" b="1" dirty="0">
              <a:solidFill>
                <a:schemeClr val="accent1"/>
              </a:solidFill>
            </a:endParaRPr>
          </a:p>
        </p:txBody>
      </p:sp>
    </p:spTree>
    <p:extLst>
      <p:ext uri="{BB962C8B-B14F-4D97-AF65-F5344CB8AC3E}">
        <p14:creationId xmlns:p14="http://schemas.microsoft.com/office/powerpoint/2010/main" val="1219854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Groups &amp; Facilitators</a:t>
            </a:r>
            <a:endParaRPr lang="en-US" b="1" dirty="0">
              <a:solidFill>
                <a:schemeClr val="tx2"/>
              </a:solidFill>
            </a:endParaRPr>
          </a:p>
        </p:txBody>
      </p:sp>
      <p:sp>
        <p:nvSpPr>
          <p:cNvPr id="3" name="Content Placeholder 2"/>
          <p:cNvSpPr>
            <a:spLocks noGrp="1"/>
          </p:cNvSpPr>
          <p:nvPr>
            <p:ph idx="1"/>
          </p:nvPr>
        </p:nvSpPr>
        <p:spPr/>
        <p:txBody>
          <a:bodyPr>
            <a:normAutofit fontScale="92500" lnSpcReduction="10000"/>
          </a:bodyPr>
          <a:lstStyle/>
          <a:p>
            <a:r>
              <a:rPr lang="en-US" dirty="0" smtClean="0"/>
              <a:t>Students will be sent group assignments (with room locations) by </a:t>
            </a:r>
            <a:r>
              <a:rPr lang="en-US" b="1" dirty="0" smtClean="0"/>
              <a:t>11:59 PM TUESDAY, SEPTEMBER 3, 2019</a:t>
            </a:r>
            <a:r>
              <a:rPr lang="en-US" dirty="0" smtClean="0"/>
              <a:t>. </a:t>
            </a:r>
          </a:p>
          <a:p>
            <a:r>
              <a:rPr lang="en-US" dirty="0" smtClean="0"/>
              <a:t>Your group will have about 7-8 other members from other professions than your own </a:t>
            </a:r>
          </a:p>
          <a:p>
            <a:r>
              <a:rPr lang="en-US" dirty="0" smtClean="0"/>
              <a:t>Each group is assigned to one or two facilitators </a:t>
            </a:r>
          </a:p>
          <a:p>
            <a:pPr lvl="1"/>
            <a:r>
              <a:rPr lang="en-US" dirty="0" smtClean="0"/>
              <a:t>Some facilitators will be upper-class students, who will always be paired with a faculty facilitator </a:t>
            </a:r>
          </a:p>
          <a:p>
            <a:pPr marL="0" indent="0">
              <a:buNone/>
            </a:pPr>
            <a:r>
              <a:rPr lang="en-US" b="1" dirty="0" smtClean="0"/>
              <a:t>Facilitators</a:t>
            </a:r>
          </a:p>
          <a:p>
            <a:r>
              <a:rPr lang="en-US" dirty="0" smtClean="0"/>
              <a:t>Set up the scene for the scenario</a:t>
            </a:r>
          </a:p>
          <a:p>
            <a:r>
              <a:rPr lang="en-US" dirty="0" smtClean="0"/>
              <a:t>Provide answers/clues when certain items are “unlocked” </a:t>
            </a:r>
          </a:p>
          <a:p>
            <a:r>
              <a:rPr lang="en-US" dirty="0" smtClean="0"/>
              <a:t>Lead debrief discussion after scenario is completed</a:t>
            </a:r>
          </a:p>
        </p:txBody>
      </p:sp>
    </p:spTree>
    <p:extLst>
      <p:ext uri="{BB962C8B-B14F-4D97-AF65-F5344CB8AC3E}">
        <p14:creationId xmlns:p14="http://schemas.microsoft.com/office/powerpoint/2010/main" val="721584343"/>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U Orange">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6771</TotalTime>
  <Words>987</Words>
  <Application>Microsoft Office PowerPoint</Application>
  <PresentationFormat>Widescreen</PresentationFormat>
  <Paragraphs>119</Paragraphs>
  <Slides>17</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PowerPoint Presentation</vt:lpstr>
      <vt:lpstr>First Year Event Objective</vt:lpstr>
      <vt:lpstr>Participating Programs</vt:lpstr>
      <vt:lpstr>Activity Goal</vt:lpstr>
      <vt:lpstr>Escape Rooms</vt:lpstr>
      <vt:lpstr>Event Objectives</vt:lpstr>
      <vt:lpstr>Event Outline</vt:lpstr>
      <vt:lpstr>Registration</vt:lpstr>
      <vt:lpstr>Groups &amp; Facilitators</vt:lpstr>
      <vt:lpstr>Logistics</vt:lpstr>
      <vt:lpstr>Attendance</vt:lpstr>
      <vt:lpstr>Checking In</vt:lpstr>
      <vt:lpstr>PowerPoint Presentation</vt:lpstr>
      <vt:lpstr>Tips for Success</vt:lpstr>
      <vt:lpstr>Resources</vt:lpstr>
      <vt:lpstr>FAQ</vt:lpstr>
      <vt:lpstr>Contact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Vaskalis, Marisa R</dc:creator>
  <cp:lastModifiedBy>Vaskalis, Marisa R</cp:lastModifiedBy>
  <cp:revision>27</cp:revision>
  <cp:lastPrinted>2019-08-29T13:37:46Z</cp:lastPrinted>
  <dcterms:created xsi:type="dcterms:W3CDTF">2019-08-25T00:22:58Z</dcterms:created>
  <dcterms:modified xsi:type="dcterms:W3CDTF">2019-09-06T16:20:28Z</dcterms:modified>
</cp:coreProperties>
</file>