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4" r:id="rId3"/>
    <p:sldId id="257" r:id="rId4"/>
    <p:sldId id="258" r:id="rId5"/>
    <p:sldId id="271" r:id="rId6"/>
    <p:sldId id="272" r:id="rId7"/>
    <p:sldId id="273" r:id="rId8"/>
    <p:sldId id="259" r:id="rId9"/>
    <p:sldId id="261" r:id="rId10"/>
    <p:sldId id="269" r:id="rId11"/>
    <p:sldId id="260" r:id="rId12"/>
    <p:sldId id="267" r:id="rId13"/>
    <p:sldId id="270" r:id="rId14"/>
    <p:sldId id="26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912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71D442C-6642-465F-BB55-F51675758BAC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87F4871B-EF49-436E-903A-882038F9FA46}">
      <dgm:prSet phldrT="[Text]"/>
      <dgm:spPr/>
      <dgm:t>
        <a:bodyPr/>
        <a:lstStyle/>
        <a:p>
          <a:r>
            <a:rPr lang="en-US" dirty="0"/>
            <a:t>Taxable ($17-20+/</a:t>
          </a:r>
          <a:r>
            <a:rPr lang="en-US" dirty="0" err="1"/>
            <a:t>hr</a:t>
          </a:r>
          <a:r>
            <a:rPr lang="en-US" dirty="0"/>
            <a:t>)</a:t>
          </a:r>
        </a:p>
      </dgm:t>
    </dgm:pt>
    <dgm:pt modelId="{A94F23A5-8FAA-4896-A07D-7C2D31A3BC84}" type="parTrans" cxnId="{E1339428-D5CB-4790-BE42-4056F7DA2595}">
      <dgm:prSet/>
      <dgm:spPr/>
      <dgm:t>
        <a:bodyPr/>
        <a:lstStyle/>
        <a:p>
          <a:endParaRPr lang="en-US"/>
        </a:p>
      </dgm:t>
    </dgm:pt>
    <dgm:pt modelId="{2E996331-D065-4254-A212-A9B2B73D4FFA}" type="sibTrans" cxnId="{E1339428-D5CB-4790-BE42-4056F7DA2595}">
      <dgm:prSet/>
      <dgm:spPr/>
      <dgm:t>
        <a:bodyPr/>
        <a:lstStyle/>
        <a:p>
          <a:endParaRPr lang="en-US"/>
        </a:p>
      </dgm:t>
    </dgm:pt>
    <dgm:pt modelId="{1DFDC519-2701-4581-9642-FC60C757B79C}">
      <dgm:prSet phldrT="[Text]"/>
      <dgm:spPr/>
      <dgm:t>
        <a:bodyPr/>
        <a:lstStyle/>
        <a:p>
          <a:r>
            <a:rPr lang="en-US" dirty="0"/>
            <a:t>Lodging Stipend</a:t>
          </a:r>
        </a:p>
      </dgm:t>
    </dgm:pt>
    <dgm:pt modelId="{021AA594-FE37-43EA-9763-8A42070F21B4}" type="parTrans" cxnId="{420C7673-AACC-4BF6-81D5-C8792A793C2E}">
      <dgm:prSet/>
      <dgm:spPr/>
      <dgm:t>
        <a:bodyPr/>
        <a:lstStyle/>
        <a:p>
          <a:endParaRPr lang="en-US"/>
        </a:p>
      </dgm:t>
    </dgm:pt>
    <dgm:pt modelId="{591EBBE7-9D4E-4AFA-986F-2C9D34C937C0}" type="sibTrans" cxnId="{420C7673-AACC-4BF6-81D5-C8792A793C2E}">
      <dgm:prSet/>
      <dgm:spPr/>
      <dgm:t>
        <a:bodyPr/>
        <a:lstStyle/>
        <a:p>
          <a:endParaRPr lang="en-US"/>
        </a:p>
      </dgm:t>
    </dgm:pt>
    <dgm:pt modelId="{8134FEB2-4407-4F1B-A64A-1CC0D72CC496}">
      <dgm:prSet phldrT="[Text]"/>
      <dgm:spPr/>
      <dgm:t>
        <a:bodyPr/>
        <a:lstStyle/>
        <a:p>
          <a:r>
            <a:rPr lang="en-US" dirty="0"/>
            <a:t>Meals &amp; Incidental Stipend</a:t>
          </a:r>
        </a:p>
      </dgm:t>
    </dgm:pt>
    <dgm:pt modelId="{5AF5DEF0-2436-4880-92B3-68550107C03A}" type="parTrans" cxnId="{CB378389-1FE6-4635-B012-B3FEF8D8D83C}">
      <dgm:prSet/>
      <dgm:spPr/>
      <dgm:t>
        <a:bodyPr/>
        <a:lstStyle/>
        <a:p>
          <a:endParaRPr lang="en-US"/>
        </a:p>
      </dgm:t>
    </dgm:pt>
    <dgm:pt modelId="{6CB705CD-1DD0-4ADA-95E2-7B0CAE1971D8}" type="sibTrans" cxnId="{CB378389-1FE6-4635-B012-B3FEF8D8D83C}">
      <dgm:prSet/>
      <dgm:spPr/>
      <dgm:t>
        <a:bodyPr/>
        <a:lstStyle/>
        <a:p>
          <a:endParaRPr lang="en-US"/>
        </a:p>
      </dgm:t>
    </dgm:pt>
    <dgm:pt modelId="{96A866AC-545F-40A5-A7EA-274804D867DF}" type="pres">
      <dgm:prSet presAssocID="{171D442C-6642-465F-BB55-F51675758BAC}" presName="compositeShape" presStyleCnt="0">
        <dgm:presLayoutVars>
          <dgm:chMax val="7"/>
          <dgm:dir/>
          <dgm:resizeHandles val="exact"/>
        </dgm:presLayoutVars>
      </dgm:prSet>
      <dgm:spPr/>
    </dgm:pt>
    <dgm:pt modelId="{B22FFE56-83A8-4581-A368-E4AA80CA4767}" type="pres">
      <dgm:prSet presAssocID="{171D442C-6642-465F-BB55-F51675758BAC}" presName="wedge1" presStyleLbl="node1" presStyleIdx="0" presStyleCnt="3"/>
      <dgm:spPr/>
      <dgm:t>
        <a:bodyPr/>
        <a:lstStyle/>
        <a:p>
          <a:endParaRPr lang="en-US"/>
        </a:p>
      </dgm:t>
    </dgm:pt>
    <dgm:pt modelId="{521AAC8E-22B7-45A0-81DF-071778CE59BE}" type="pres">
      <dgm:prSet presAssocID="{171D442C-6642-465F-BB55-F51675758BA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244305-0E91-4904-A3F3-B035D52B2317}" type="pres">
      <dgm:prSet presAssocID="{171D442C-6642-465F-BB55-F51675758BAC}" presName="wedge2" presStyleLbl="node1" presStyleIdx="1" presStyleCnt="3"/>
      <dgm:spPr/>
      <dgm:t>
        <a:bodyPr/>
        <a:lstStyle/>
        <a:p>
          <a:endParaRPr lang="en-US"/>
        </a:p>
      </dgm:t>
    </dgm:pt>
    <dgm:pt modelId="{9BBA3906-BE10-401D-B8B5-DBEAD473A5BB}" type="pres">
      <dgm:prSet presAssocID="{171D442C-6642-465F-BB55-F51675758BA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55EAEC-905A-4CEA-B162-ED77D70B4AEC}" type="pres">
      <dgm:prSet presAssocID="{171D442C-6642-465F-BB55-F51675758BAC}" presName="wedge3" presStyleLbl="node1" presStyleIdx="2" presStyleCnt="3"/>
      <dgm:spPr/>
      <dgm:t>
        <a:bodyPr/>
        <a:lstStyle/>
        <a:p>
          <a:endParaRPr lang="en-US"/>
        </a:p>
      </dgm:t>
    </dgm:pt>
    <dgm:pt modelId="{451325E3-9FD2-4221-9C22-778234F28F68}" type="pres">
      <dgm:prSet presAssocID="{171D442C-6642-465F-BB55-F51675758BA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1339428-D5CB-4790-BE42-4056F7DA2595}" srcId="{171D442C-6642-465F-BB55-F51675758BAC}" destId="{87F4871B-EF49-436E-903A-882038F9FA46}" srcOrd="0" destOrd="0" parTransId="{A94F23A5-8FAA-4896-A07D-7C2D31A3BC84}" sibTransId="{2E996331-D065-4254-A212-A9B2B73D4FFA}"/>
    <dgm:cxn modelId="{F20BA439-37C1-4B7D-AAC2-9A696C607E00}" type="presOf" srcId="{1DFDC519-2701-4581-9642-FC60C757B79C}" destId="{9BBA3906-BE10-401D-B8B5-DBEAD473A5BB}" srcOrd="1" destOrd="0" presId="urn:microsoft.com/office/officeart/2005/8/layout/chart3"/>
    <dgm:cxn modelId="{E8A98C49-A202-4534-807F-CAEDD2F83C42}" type="presOf" srcId="{171D442C-6642-465F-BB55-F51675758BAC}" destId="{96A866AC-545F-40A5-A7EA-274804D867DF}" srcOrd="0" destOrd="0" presId="urn:microsoft.com/office/officeart/2005/8/layout/chart3"/>
    <dgm:cxn modelId="{420C7673-AACC-4BF6-81D5-C8792A793C2E}" srcId="{171D442C-6642-465F-BB55-F51675758BAC}" destId="{1DFDC519-2701-4581-9642-FC60C757B79C}" srcOrd="1" destOrd="0" parTransId="{021AA594-FE37-43EA-9763-8A42070F21B4}" sibTransId="{591EBBE7-9D4E-4AFA-986F-2C9D34C937C0}"/>
    <dgm:cxn modelId="{015BEB1A-89E6-47FF-88A4-4716EDE30425}" type="presOf" srcId="{87F4871B-EF49-436E-903A-882038F9FA46}" destId="{521AAC8E-22B7-45A0-81DF-071778CE59BE}" srcOrd="1" destOrd="0" presId="urn:microsoft.com/office/officeart/2005/8/layout/chart3"/>
    <dgm:cxn modelId="{CB378389-1FE6-4635-B012-B3FEF8D8D83C}" srcId="{171D442C-6642-465F-BB55-F51675758BAC}" destId="{8134FEB2-4407-4F1B-A64A-1CC0D72CC496}" srcOrd="2" destOrd="0" parTransId="{5AF5DEF0-2436-4880-92B3-68550107C03A}" sibTransId="{6CB705CD-1DD0-4ADA-95E2-7B0CAE1971D8}"/>
    <dgm:cxn modelId="{C81C572E-1CBF-4028-BF76-5B048BC4616E}" type="presOf" srcId="{87F4871B-EF49-436E-903A-882038F9FA46}" destId="{B22FFE56-83A8-4581-A368-E4AA80CA4767}" srcOrd="0" destOrd="0" presId="urn:microsoft.com/office/officeart/2005/8/layout/chart3"/>
    <dgm:cxn modelId="{2FFA0FB8-B01F-4D9D-8CE1-DC7C305A9E10}" type="presOf" srcId="{8134FEB2-4407-4F1B-A64A-1CC0D72CC496}" destId="{BD55EAEC-905A-4CEA-B162-ED77D70B4AEC}" srcOrd="0" destOrd="0" presId="urn:microsoft.com/office/officeart/2005/8/layout/chart3"/>
    <dgm:cxn modelId="{7A42BA1B-E5FD-4A69-B54A-1CCA02466321}" type="presOf" srcId="{1DFDC519-2701-4581-9642-FC60C757B79C}" destId="{B2244305-0E91-4904-A3F3-B035D52B2317}" srcOrd="0" destOrd="0" presId="urn:microsoft.com/office/officeart/2005/8/layout/chart3"/>
    <dgm:cxn modelId="{C0D72924-E05C-4732-AFC0-ED49F695F76D}" type="presOf" srcId="{8134FEB2-4407-4F1B-A64A-1CC0D72CC496}" destId="{451325E3-9FD2-4221-9C22-778234F28F68}" srcOrd="1" destOrd="0" presId="urn:microsoft.com/office/officeart/2005/8/layout/chart3"/>
    <dgm:cxn modelId="{81A25657-11C3-4155-8DD8-6DDE2534A031}" type="presParOf" srcId="{96A866AC-545F-40A5-A7EA-274804D867DF}" destId="{B22FFE56-83A8-4581-A368-E4AA80CA4767}" srcOrd="0" destOrd="0" presId="urn:microsoft.com/office/officeart/2005/8/layout/chart3"/>
    <dgm:cxn modelId="{83324ACD-524F-41DC-9DF7-749086EB15EB}" type="presParOf" srcId="{96A866AC-545F-40A5-A7EA-274804D867DF}" destId="{521AAC8E-22B7-45A0-81DF-071778CE59BE}" srcOrd="1" destOrd="0" presId="urn:microsoft.com/office/officeart/2005/8/layout/chart3"/>
    <dgm:cxn modelId="{8CBAD6AC-5F21-4F9D-ACC1-0F5F9A6D5283}" type="presParOf" srcId="{96A866AC-545F-40A5-A7EA-274804D867DF}" destId="{B2244305-0E91-4904-A3F3-B035D52B2317}" srcOrd="2" destOrd="0" presId="urn:microsoft.com/office/officeart/2005/8/layout/chart3"/>
    <dgm:cxn modelId="{6368378C-6BB3-47F3-91B8-9A7DB7E2982C}" type="presParOf" srcId="{96A866AC-545F-40A5-A7EA-274804D867DF}" destId="{9BBA3906-BE10-401D-B8B5-DBEAD473A5BB}" srcOrd="3" destOrd="0" presId="urn:microsoft.com/office/officeart/2005/8/layout/chart3"/>
    <dgm:cxn modelId="{B41D2791-1919-4BE5-8BCE-89C10F6F7906}" type="presParOf" srcId="{96A866AC-545F-40A5-A7EA-274804D867DF}" destId="{BD55EAEC-905A-4CEA-B162-ED77D70B4AEC}" srcOrd="4" destOrd="0" presId="urn:microsoft.com/office/officeart/2005/8/layout/chart3"/>
    <dgm:cxn modelId="{C5E6FB8E-52EF-4CDA-A4EC-2E20C398670F}" type="presParOf" srcId="{96A866AC-545F-40A5-A7EA-274804D867DF}" destId="{451325E3-9FD2-4221-9C22-778234F28F68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2FFE56-83A8-4581-A368-E4AA80CA4767}">
      <dsp:nvSpPr>
        <dsp:cNvPr id="0" name=""/>
        <dsp:cNvSpPr/>
      </dsp:nvSpPr>
      <dsp:spPr>
        <a:xfrm>
          <a:off x="1147733" y="245602"/>
          <a:ext cx="3056382" cy="305638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Taxable ($17-20+/</a:t>
          </a:r>
          <a:r>
            <a:rPr lang="en-US" sz="1600" kern="1200" dirty="0" err="1"/>
            <a:t>hr</a:t>
          </a:r>
          <a:r>
            <a:rPr lang="en-US" sz="1600" kern="1200" dirty="0"/>
            <a:t>)</a:t>
          </a:r>
        </a:p>
      </dsp:txBody>
      <dsp:txXfrm>
        <a:off x="2809459" y="809577"/>
        <a:ext cx="1036986" cy="1018794"/>
      </dsp:txXfrm>
    </dsp:sp>
    <dsp:sp modelId="{B2244305-0E91-4904-A3F3-B035D52B2317}">
      <dsp:nvSpPr>
        <dsp:cNvPr id="0" name=""/>
        <dsp:cNvSpPr/>
      </dsp:nvSpPr>
      <dsp:spPr>
        <a:xfrm>
          <a:off x="990184" y="336565"/>
          <a:ext cx="3056382" cy="305638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Lodging Stipend</a:t>
          </a:r>
        </a:p>
      </dsp:txBody>
      <dsp:txXfrm>
        <a:off x="1827050" y="2264997"/>
        <a:ext cx="1382649" cy="946023"/>
      </dsp:txXfrm>
    </dsp:sp>
    <dsp:sp modelId="{BD55EAEC-905A-4CEA-B162-ED77D70B4AEC}">
      <dsp:nvSpPr>
        <dsp:cNvPr id="0" name=""/>
        <dsp:cNvSpPr/>
      </dsp:nvSpPr>
      <dsp:spPr>
        <a:xfrm>
          <a:off x="990184" y="336565"/>
          <a:ext cx="3056382" cy="3056382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Meals &amp; Incidental Stipend</a:t>
          </a:r>
        </a:p>
      </dsp:txBody>
      <dsp:txXfrm>
        <a:off x="1317653" y="936926"/>
        <a:ext cx="1036986" cy="10187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4/7/2019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mailto:jamartin@gowithadvanced.com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4FDCE36-D130-4128-A8F6-1DA38B6D2DC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8800" dirty="0"/>
              <a:t>Travel Talk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C4B65E0-9327-41C4-8051-9E7AA5F209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648613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Allison Wean </a:t>
            </a:r>
          </a:p>
          <a:p>
            <a:r>
              <a:rPr lang="en-US" dirty="0"/>
              <a:t>Advanced Travel Therapy</a:t>
            </a:r>
          </a:p>
        </p:txBody>
      </p:sp>
      <p:pic>
        <p:nvPicPr>
          <p:cNvPr id="5" name="Graphic 4" descr="Speech">
            <a:extLst>
              <a:ext uri="{FF2B5EF4-FFF2-40B4-BE49-F238E27FC236}">
                <a16:creationId xmlns:a16="http://schemas.microsoft.com/office/drawing/2014/main" xmlns="" id="{47086044-43BB-4173-8772-F9A27E3886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93697" y="1592920"/>
            <a:ext cx="2355012" cy="2355012"/>
          </a:xfrm>
          <a:prstGeom prst="rect">
            <a:avLst/>
          </a:prstGeom>
        </p:spPr>
      </p:pic>
      <p:pic>
        <p:nvPicPr>
          <p:cNvPr id="3074" name="Picture 2" descr="Image may contain: one or more people, people standing, outdoor and na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206" y="780441"/>
            <a:ext cx="2810363" cy="34412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may contain: sky, cloud and outdoo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036" y="217732"/>
            <a:ext cx="2353163" cy="3044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0409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B5671-ED8F-4B81-BBAE-4AAA231CD0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licensing?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BAA953F-5665-4440-9F8C-32EB126D2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2432011"/>
            <a:ext cx="10474599" cy="3638763"/>
          </a:xfrm>
        </p:spPr>
        <p:txBody>
          <a:bodyPr>
            <a:normAutofit/>
          </a:bodyPr>
          <a:lstStyle/>
          <a:p>
            <a:r>
              <a:rPr lang="en-US" sz="2400" dirty="0"/>
              <a:t>Must be licensed in any state you practice in</a:t>
            </a:r>
          </a:p>
          <a:p>
            <a:pPr lvl="1"/>
            <a:r>
              <a:rPr lang="en-US" sz="2200" dirty="0"/>
              <a:t>Processing times vary</a:t>
            </a:r>
          </a:p>
          <a:p>
            <a:r>
              <a:rPr lang="en-US" sz="2400" dirty="0"/>
              <a:t>Don’t let this be a deterrent- it’s not difficult, just a process</a:t>
            </a:r>
          </a:p>
          <a:p>
            <a:r>
              <a:rPr lang="en-US" sz="2400" dirty="0"/>
              <a:t>Licenses are reimbursed (1 per assignment)</a:t>
            </a:r>
          </a:p>
          <a:p>
            <a:r>
              <a:rPr lang="en-US" sz="2400" dirty="0"/>
              <a:t>Can apply for several at a time, or one at a time as you go</a:t>
            </a:r>
          </a:p>
          <a:p>
            <a:r>
              <a:rPr lang="en-US" sz="2400" dirty="0"/>
              <a:t>Your recruiter can help you know where to get licensed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86733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113FA-CD3D-4471-93AF-B35FA42DC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Housing Work?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84B26D-1E01-4535-B927-F4A358C29B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682616" y="2264232"/>
            <a:ext cx="5185873" cy="3638763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Company housing</a:t>
            </a:r>
          </a:p>
          <a:p>
            <a:pPr lvl="1"/>
            <a:r>
              <a:rPr lang="en-US" dirty="0"/>
              <a:t>Fully set up by company</a:t>
            </a:r>
          </a:p>
          <a:p>
            <a:pPr lvl="1"/>
            <a:r>
              <a:rPr lang="en-US" dirty="0"/>
              <a:t>No lodging stipend</a:t>
            </a:r>
          </a:p>
          <a:p>
            <a:pPr lvl="1"/>
            <a:r>
              <a:rPr lang="en-US" dirty="0"/>
              <a:t>All-inclusive</a:t>
            </a:r>
          </a:p>
          <a:p>
            <a:pPr lvl="1"/>
            <a:r>
              <a:rPr lang="en-US" dirty="0"/>
              <a:t>Pet friendly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A1245C-4EBB-4B64-82DA-5ADA0D1474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4802" y="2339732"/>
            <a:ext cx="5194583" cy="3638764"/>
          </a:xfrm>
        </p:spPr>
        <p:txBody>
          <a:bodyPr/>
          <a:lstStyle/>
          <a:p>
            <a:r>
              <a:rPr lang="en-US" dirty="0"/>
              <a:t>Lodging Stipend</a:t>
            </a:r>
          </a:p>
          <a:p>
            <a:pPr lvl="1"/>
            <a:r>
              <a:rPr lang="en-US" dirty="0"/>
              <a:t>Find your own housing! (with your recruiter’s help)</a:t>
            </a:r>
          </a:p>
          <a:p>
            <a:pPr lvl="1"/>
            <a:r>
              <a:rPr lang="en-US" dirty="0"/>
              <a:t>Varies drastically depending on what you need</a:t>
            </a:r>
          </a:p>
          <a:p>
            <a:pPr lvl="1"/>
            <a:r>
              <a:rPr lang="en-US" dirty="0"/>
              <a:t>Many use websites such as </a:t>
            </a:r>
            <a:r>
              <a:rPr lang="en-US" dirty="0" err="1"/>
              <a:t>AirBNB</a:t>
            </a:r>
            <a:r>
              <a:rPr lang="en-US" dirty="0"/>
              <a:t>, VRBO, Craigslist, </a:t>
            </a:r>
            <a:r>
              <a:rPr lang="en-US" dirty="0" err="1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9455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973BA-A9B2-4F36-9EBF-4CEACB56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Landing the Job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4B893B-D46E-4F44-AB33-88C0144A97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Search for jobs based on what is most important to you</a:t>
            </a:r>
          </a:p>
          <a:p>
            <a:pPr lvl="1"/>
            <a:r>
              <a:rPr lang="en-US" dirty="0"/>
              <a:t>Setting?</a:t>
            </a:r>
          </a:p>
          <a:p>
            <a:pPr lvl="1"/>
            <a:r>
              <a:rPr lang="en-US" dirty="0"/>
              <a:t>Location?</a:t>
            </a:r>
          </a:p>
          <a:p>
            <a:pPr lvl="1"/>
            <a:r>
              <a:rPr lang="en-US" dirty="0"/>
              <a:t>Money?</a:t>
            </a:r>
          </a:p>
          <a:p>
            <a:r>
              <a:rPr lang="en-US" dirty="0"/>
              <a:t>Phone Interview</a:t>
            </a:r>
          </a:p>
          <a:p>
            <a:pPr lvl="1"/>
            <a:r>
              <a:rPr lang="en-US" dirty="0"/>
              <a:t>Ask questions that are important for you to know to determine if the facility will be a good fit for YOU</a:t>
            </a:r>
          </a:p>
          <a:p>
            <a:r>
              <a:rPr lang="en-US" dirty="0"/>
              <a:t>Offer</a:t>
            </a:r>
          </a:p>
          <a:p>
            <a:r>
              <a:rPr lang="en-US" dirty="0"/>
              <a:t>Acceptance</a:t>
            </a:r>
          </a:p>
        </p:txBody>
      </p:sp>
    </p:spTree>
    <p:extLst>
      <p:ext uri="{BB962C8B-B14F-4D97-AF65-F5344CB8AC3E}">
        <p14:creationId xmlns:p14="http://schemas.microsoft.com/office/powerpoint/2010/main" val="17388645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2973BA-A9B2-4F36-9EBF-4CEACB5690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for the next job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74B893B-D46E-4F44-AB33-88C0144A977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 start looking for the assignment early</a:t>
            </a:r>
          </a:p>
          <a:p>
            <a:pPr lvl="1"/>
            <a:r>
              <a:rPr lang="en-US" dirty="0"/>
              <a:t>About halfway through your assignment you will have the conversation about “What’s next?”</a:t>
            </a:r>
          </a:p>
          <a:p>
            <a:pPr lvl="1"/>
            <a:r>
              <a:rPr lang="en-US" dirty="0"/>
              <a:t>This allows for enough time for a new license if needed</a:t>
            </a:r>
          </a:p>
          <a:p>
            <a:pPr lvl="1"/>
            <a:r>
              <a:rPr lang="en-US" dirty="0"/>
              <a:t>Can also extend</a:t>
            </a:r>
          </a:p>
          <a:p>
            <a:r>
              <a:rPr lang="en-US" dirty="0"/>
              <a:t>Be proactive and don’t wait till the last minute!</a:t>
            </a:r>
          </a:p>
        </p:txBody>
      </p:sp>
    </p:spTree>
    <p:extLst>
      <p:ext uri="{BB962C8B-B14F-4D97-AF65-F5344CB8AC3E}">
        <p14:creationId xmlns:p14="http://schemas.microsoft.com/office/powerpoint/2010/main" val="37200345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9AB544-AEDA-4DEB-AEDB-95993D401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8460" y="2743200"/>
            <a:ext cx="10755148" cy="2567827"/>
          </a:xfrm>
        </p:spPr>
        <p:txBody>
          <a:bodyPr/>
          <a:lstStyle/>
          <a:p>
            <a:pPr algn="ctr"/>
            <a:r>
              <a:rPr lang="en-US" sz="23900" dirty="0"/>
              <a:t>Q&amp;A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C13E459-F907-47EF-9024-5AA7ECDF43BA}"/>
              </a:ext>
            </a:extLst>
          </p:cNvPr>
          <p:cNvSpPr txBox="1"/>
          <p:nvPr/>
        </p:nvSpPr>
        <p:spPr>
          <a:xfrm>
            <a:off x="103692" y="5106117"/>
            <a:ext cx="64102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Email: </a:t>
            </a:r>
            <a:r>
              <a:rPr lang="en-US" sz="2400" dirty="0" smtClean="0">
                <a:hlinkClick r:id="rId2"/>
              </a:rPr>
              <a:t>jamartin@gowithadvanced.com</a:t>
            </a: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    allison.wean@gmail.com</a:t>
            </a:r>
            <a:endParaRPr lang="en-US" sz="2400" dirty="0" smtClean="0"/>
          </a:p>
          <a:p>
            <a:endParaRPr lang="en-US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A44939C-5003-40B9-8BB6-63CDC7A9A220}"/>
              </a:ext>
            </a:extLst>
          </p:cNvPr>
          <p:cNvSpPr txBox="1"/>
          <p:nvPr/>
        </p:nvSpPr>
        <p:spPr>
          <a:xfrm>
            <a:off x="5844619" y="5788293"/>
            <a:ext cx="5478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www.advancedtraveltherapy.com</a:t>
            </a:r>
          </a:p>
        </p:txBody>
      </p:sp>
      <p:pic>
        <p:nvPicPr>
          <p:cNvPr id="2050" name="Picture 2" descr="Image may contain: dog and outdoo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89393" y="422426"/>
            <a:ext cx="2298402" cy="3047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may contain: mountain, sky, cloud, outdoor and na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21" y="150183"/>
            <a:ext cx="3450679" cy="20775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9287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006B2F7-FC15-42B6-8692-6038868FD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 Experiences Traveling the Country</a:t>
            </a:r>
          </a:p>
        </p:txBody>
      </p:sp>
      <p:pic>
        <p:nvPicPr>
          <p:cNvPr id="1026" name="Picture 2" descr="Image may contain: Allison Wean, smiling, outdoor and natur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955" y="2245824"/>
            <a:ext cx="2654421" cy="2654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6951" y="194194"/>
            <a:ext cx="1303163" cy="15261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Image may contain: mountain, outdoor and natur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291" y="3876662"/>
            <a:ext cx="3160387" cy="23702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may contain: sky, outdoor and natur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707" y="2027781"/>
            <a:ext cx="2549761" cy="33531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mage may contain: cloud, sky, mountain, outdoor, nature and wat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7452" y="2989384"/>
            <a:ext cx="2505807" cy="3341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1187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F2F27C8-92C2-411F-962A-31E0C34E2195}"/>
              </a:ext>
            </a:extLst>
          </p:cNvPr>
          <p:cNvSpPr txBox="1"/>
          <p:nvPr/>
        </p:nvSpPr>
        <p:spPr>
          <a:xfrm>
            <a:off x="508770" y="153109"/>
            <a:ext cx="488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What is </a:t>
            </a:r>
            <a:r>
              <a:rPr lang="en-US" sz="3600" dirty="0"/>
              <a:t>Travel</a:t>
            </a:r>
            <a:r>
              <a:rPr lang="en-US" sz="2800" dirty="0"/>
              <a:t> Therapy?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6785B56E-3036-42FB-9707-26DD8C391493}"/>
              </a:ext>
            </a:extLst>
          </p:cNvPr>
          <p:cNvSpPr txBox="1"/>
          <p:nvPr/>
        </p:nvSpPr>
        <p:spPr>
          <a:xfrm>
            <a:off x="656675" y="1926655"/>
            <a:ext cx="2413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Nationwide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840C9BAB-2C62-4921-8FCA-0786BC769C71}"/>
              </a:ext>
            </a:extLst>
          </p:cNvPr>
          <p:cNvSpPr txBox="1"/>
          <p:nvPr/>
        </p:nvSpPr>
        <p:spPr>
          <a:xfrm>
            <a:off x="656674" y="2565413"/>
            <a:ext cx="34203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Different Settings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D297B421-72D3-4215-8918-7BDEA5639198}"/>
              </a:ext>
            </a:extLst>
          </p:cNvPr>
          <p:cNvSpPr txBox="1"/>
          <p:nvPr/>
        </p:nvSpPr>
        <p:spPr>
          <a:xfrm>
            <a:off x="656675" y="1263020"/>
            <a:ext cx="39404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13 Weeks (typically)</a:t>
            </a:r>
          </a:p>
        </p:txBody>
      </p:sp>
    </p:spTree>
    <p:extLst>
      <p:ext uri="{BB962C8B-B14F-4D97-AF65-F5344CB8AC3E}">
        <p14:creationId xmlns:p14="http://schemas.microsoft.com/office/powerpoint/2010/main" val="536226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73CDF-DD95-4272-9D6A-6F6A7E778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Travel as a New Grad?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D65900-50DB-47E5-BD4F-84516B54E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6136" y="2099739"/>
            <a:ext cx="10554574" cy="4055965"/>
          </a:xfrm>
        </p:spPr>
        <p:txBody>
          <a:bodyPr>
            <a:normAutofit/>
          </a:bodyPr>
          <a:lstStyle/>
          <a:p>
            <a:r>
              <a:rPr lang="en-US" dirty="0"/>
              <a:t>Similar to level 2 clinical rotations</a:t>
            </a:r>
          </a:p>
          <a:p>
            <a:pPr lvl="1"/>
            <a:r>
              <a:rPr lang="en-US" dirty="0"/>
              <a:t>2 big differences: you get paid and pick where you go (based on job market)</a:t>
            </a:r>
          </a:p>
          <a:p>
            <a:r>
              <a:rPr lang="en-US" dirty="0"/>
              <a:t>Continue learning a variety of skills</a:t>
            </a:r>
          </a:p>
          <a:p>
            <a:r>
              <a:rPr lang="en-US" dirty="0"/>
              <a:t>Advanced New Grad Program</a:t>
            </a:r>
          </a:p>
          <a:p>
            <a:pPr lvl="1"/>
            <a:r>
              <a:rPr lang="en-US" dirty="0"/>
              <a:t>Mentorship</a:t>
            </a:r>
          </a:p>
          <a:p>
            <a:pPr lvl="1"/>
            <a:r>
              <a:rPr lang="en-US" dirty="0"/>
              <a:t>CEUs</a:t>
            </a:r>
          </a:p>
          <a:p>
            <a:pPr lvl="1"/>
            <a:r>
              <a:rPr lang="en-US" dirty="0"/>
              <a:t>Tuition Reimbursement</a:t>
            </a:r>
          </a:p>
          <a:p>
            <a:r>
              <a:rPr lang="en-US" dirty="0"/>
              <a:t>Eligible for full benefits (health, vision, dental, 401K, </a:t>
            </a:r>
            <a:r>
              <a:rPr lang="en-US" dirty="0" err="1"/>
              <a:t>etc</a:t>
            </a:r>
            <a:r>
              <a:rPr lang="en-US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108994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E7C024-44D5-4132-9E17-375AECBC9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CEU’s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5B5C06-CA8E-4CA6-949F-78124008C1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Unlimited CEU’s through our online portal</a:t>
            </a:r>
          </a:p>
          <a:p>
            <a:r>
              <a:rPr lang="en-US" dirty="0"/>
              <a:t>Fully accredited courses</a:t>
            </a:r>
          </a:p>
          <a:p>
            <a:r>
              <a:rPr lang="en-US" dirty="0"/>
              <a:t>Helps obtain/renew licenses</a:t>
            </a:r>
          </a:p>
          <a:p>
            <a:r>
              <a:rPr lang="en-US" dirty="0"/>
              <a:t>Resume builders</a:t>
            </a:r>
          </a:p>
        </p:txBody>
      </p:sp>
    </p:spTree>
    <p:extLst>
      <p:ext uri="{BB962C8B-B14F-4D97-AF65-F5344CB8AC3E}">
        <p14:creationId xmlns:p14="http://schemas.microsoft.com/office/powerpoint/2010/main" val="1630050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E92CCF-89A6-4E85-A7D7-9370C6766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</a:t>
            </a:r>
            <a:r>
              <a:rPr lang="en-US" dirty="0" smtClean="0"/>
              <a:t>Reimbursement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74A74A-15B6-4873-8483-3B73F256A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$5,000 total!</a:t>
            </a:r>
          </a:p>
          <a:p>
            <a:pPr lvl="1"/>
            <a:r>
              <a:rPr lang="en-US" dirty="0"/>
              <a:t>$2500 after year 1</a:t>
            </a:r>
          </a:p>
          <a:p>
            <a:pPr lvl="1"/>
            <a:r>
              <a:rPr lang="en-US" dirty="0"/>
              <a:t>$2500 after year 2</a:t>
            </a:r>
          </a:p>
          <a:p>
            <a:r>
              <a:rPr lang="en-US" dirty="0"/>
              <a:t>Tax free</a:t>
            </a:r>
          </a:p>
        </p:txBody>
      </p:sp>
    </p:spTree>
    <p:extLst>
      <p:ext uri="{BB962C8B-B14F-4D97-AF65-F5344CB8AC3E}">
        <p14:creationId xmlns:p14="http://schemas.microsoft.com/office/powerpoint/2010/main" val="9466729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0F2950F-25C2-4C2D-A195-10420828D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Mentorship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05123C-AFF0-4752-B407-6BE796734C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Mentorship</a:t>
            </a:r>
          </a:p>
          <a:p>
            <a:pPr lvl="1"/>
            <a:r>
              <a:rPr lang="en-US" dirty="0"/>
              <a:t>Partner you with a current/veteran traveler</a:t>
            </a:r>
          </a:p>
          <a:p>
            <a:pPr lvl="2"/>
            <a:r>
              <a:rPr lang="en-US" dirty="0"/>
              <a:t>They are truly the best of the best that we have</a:t>
            </a:r>
          </a:p>
          <a:p>
            <a:pPr lvl="1"/>
            <a:r>
              <a:rPr lang="en-US" dirty="0"/>
              <a:t>How accessible is my mentor?</a:t>
            </a:r>
          </a:p>
          <a:p>
            <a:pPr lvl="2"/>
            <a:r>
              <a:rPr lang="en-US" dirty="0"/>
              <a:t>Call, text, email, skype/facetime, Facebook groups, etc.</a:t>
            </a:r>
          </a:p>
          <a:p>
            <a:pPr lvl="1"/>
            <a:r>
              <a:rPr lang="en-US" dirty="0"/>
              <a:t>How long will I have access to my mentor?</a:t>
            </a:r>
          </a:p>
          <a:p>
            <a:pPr lvl="2"/>
            <a:r>
              <a:rPr lang="en-US" dirty="0"/>
              <a:t>As long as you want to continue the relationship</a:t>
            </a:r>
          </a:p>
          <a:p>
            <a:pPr lvl="1"/>
            <a:r>
              <a:rPr lang="en-US" dirty="0"/>
              <a:t>Will they have experience in the setting I am going into?</a:t>
            </a:r>
          </a:p>
          <a:p>
            <a:pPr lvl="2"/>
            <a:r>
              <a:rPr lang="en-US" dirty="0"/>
              <a:t>Absolutely, and if you step into a setting where they don’t have access, then we partner you with someone else who does</a:t>
            </a:r>
          </a:p>
          <a:p>
            <a:pPr lvl="2"/>
            <a:r>
              <a:rPr lang="en-US" dirty="0"/>
              <a:t>Then you have 2 mentors!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200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06491E8-1D91-4D87-BF3F-80DEDA1E6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Why Do Travel Therapists Make More Money?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013016-158B-4617-9A8E-94F20485FA3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Taxable vs Non Taxable</a:t>
            </a:r>
          </a:p>
          <a:p>
            <a:r>
              <a:rPr lang="en-US" dirty="0"/>
              <a:t>Stipends are based on cost of living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xmlns="" id="{677FC932-7368-4F9B-BB49-296EF4D94620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679957200"/>
              </p:ext>
            </p:extLst>
          </p:nvPr>
        </p:nvGraphicFramePr>
        <p:xfrm>
          <a:off x="6188075" y="2222500"/>
          <a:ext cx="5194300" cy="3638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57272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18D646-5CD3-4002-92B0-30E801C0EC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Local vs Travel Pay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080183-1DF4-4B48-96E4-E45589AB82C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LOCAL</a:t>
            </a:r>
          </a:p>
          <a:p>
            <a:pPr lvl="1"/>
            <a:r>
              <a:rPr lang="en-US" dirty="0"/>
              <a:t>Commute from your home to work and back every day</a:t>
            </a:r>
          </a:p>
          <a:p>
            <a:pPr lvl="1"/>
            <a:r>
              <a:rPr lang="en-US" dirty="0"/>
              <a:t>Flat taxable rate (no stipends)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31A83DE-93D7-4693-B238-E981B4EA011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/>
              <a:t>TRAVEL</a:t>
            </a:r>
          </a:p>
          <a:p>
            <a:pPr lvl="1"/>
            <a:r>
              <a:rPr lang="en-US" dirty="0"/>
              <a:t>Commuting far enough to work you must duplicate expenses</a:t>
            </a:r>
          </a:p>
          <a:p>
            <a:pPr lvl="1"/>
            <a:r>
              <a:rPr lang="en-US" dirty="0"/>
              <a:t>Qualify for tax free stipends</a:t>
            </a:r>
          </a:p>
        </p:txBody>
      </p:sp>
    </p:spTree>
    <p:extLst>
      <p:ext uri="{BB962C8B-B14F-4D97-AF65-F5344CB8AC3E}">
        <p14:creationId xmlns:p14="http://schemas.microsoft.com/office/powerpoint/2010/main" val="6995858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14460</TotalTime>
  <Words>500</Words>
  <Application>Microsoft Office PowerPoint</Application>
  <PresentationFormat>Custom</PresentationFormat>
  <Paragraphs>89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Quotable</vt:lpstr>
      <vt:lpstr>Travel Talk</vt:lpstr>
      <vt:lpstr>My Experiences Traveling the Country</vt:lpstr>
      <vt:lpstr>PowerPoint Presentation</vt:lpstr>
      <vt:lpstr>Travel as a New Grad?</vt:lpstr>
      <vt:lpstr>CEU’s</vt:lpstr>
      <vt:lpstr>Tuition Reimbursement </vt:lpstr>
      <vt:lpstr>Mentorship</vt:lpstr>
      <vt:lpstr>Why Do Travel Therapists Make More Money?</vt:lpstr>
      <vt:lpstr>Local vs Travel Pay</vt:lpstr>
      <vt:lpstr>What about licensing?</vt:lpstr>
      <vt:lpstr>How Does Housing Work?</vt:lpstr>
      <vt:lpstr>Landing the Job</vt:lpstr>
      <vt:lpstr>Process for the next job </vt:lpstr>
      <vt:lpstr>Q&amp;A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Travel Therapy Thursday</dc:title>
  <dc:creator>Melissa Jones MS, CCC-SLP</dc:creator>
  <cp:lastModifiedBy>Owner</cp:lastModifiedBy>
  <cp:revision>33</cp:revision>
  <dcterms:created xsi:type="dcterms:W3CDTF">2018-08-10T19:27:04Z</dcterms:created>
  <dcterms:modified xsi:type="dcterms:W3CDTF">2019-04-09T03:54:04Z</dcterms:modified>
</cp:coreProperties>
</file>