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Cooper Hewitt" charset="1" panose="00000000000000000000"/>
      <p:regular r:id="rId12"/>
    </p:embeddedFont>
    <p:embeddedFont>
      <p:font typeface="Cooper Hewitt Bold" charset="1" panose="00000000000000000000"/>
      <p:regular r:id="rId13"/>
    </p:embeddedFont>
    <p:embeddedFont>
      <p:font typeface="Cooper Hewitt Italics" charset="1" panose="00000000000000000000"/>
      <p:regular r:id="rId14"/>
    </p:embeddedFont>
    <p:embeddedFont>
      <p:font typeface="Cooper Hewitt Bold Italics" charset="1" panose="00000000000000000000"/>
      <p:regular r:id="rId15"/>
    </p:embeddedFont>
    <p:embeddedFont>
      <p:font typeface="IBM Plex Sans Condensed" charset="1" panose="020B0506050203000203"/>
      <p:regular r:id="rId16"/>
    </p:embeddedFont>
    <p:embeddedFont>
      <p:font typeface="IBM Plex Sans Condensed Bold" charset="1" panose="020B0806050203000203"/>
      <p:regular r:id="rId17"/>
    </p:embeddedFont>
    <p:embeddedFont>
      <p:font typeface="IBM Plex Sans Condensed Italics" charset="1" panose="020B0506050203000203"/>
      <p:regular r:id="rId18"/>
    </p:embeddedFont>
    <p:embeddedFont>
      <p:font typeface="IBM Plex Sans Condensed Bold Italics" charset="1" panose="020B08060502030002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8.pn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41.png" Type="http://schemas.openxmlformats.org/officeDocument/2006/relationships/image"/><Relationship Id="rId14" Target="../media/image42.png" Type="http://schemas.openxmlformats.org/officeDocument/2006/relationships/image"/><Relationship Id="rId15" Target="../media/image43.png" Type="http://schemas.openxmlformats.org/officeDocument/2006/relationships/image"/><Relationship Id="rId16" Target="../media/image44.svg" Type="http://schemas.openxmlformats.org/officeDocument/2006/relationships/image"/><Relationship Id="rId17" Target="../media/image45.png" Type="http://schemas.openxmlformats.org/officeDocument/2006/relationships/image"/><Relationship Id="rId18" Target="../media/image46.png" Type="http://schemas.openxmlformats.org/officeDocument/2006/relationships/image"/><Relationship Id="rId19" Target="../media/image47.svg" Type="http://schemas.openxmlformats.org/officeDocument/2006/relationships/image"/><Relationship Id="rId2" Target="../media/image30.png" Type="http://schemas.openxmlformats.org/officeDocument/2006/relationships/image"/><Relationship Id="rId20" Target="../media/image48.png" Type="http://schemas.openxmlformats.org/officeDocument/2006/relationships/image"/><Relationship Id="rId21" Target="../media/image49.svg" Type="http://schemas.openxmlformats.org/officeDocument/2006/relationships/image"/><Relationship Id="rId22" Target="../media/image50.png" Type="http://schemas.openxmlformats.org/officeDocument/2006/relationships/image"/><Relationship Id="rId23" Target="../media/image51.png" Type="http://schemas.openxmlformats.org/officeDocument/2006/relationships/image"/><Relationship Id="rId24" Target="../media/image52.svg" Type="http://schemas.openxmlformats.org/officeDocument/2006/relationships/image"/><Relationship Id="rId25" Target="../media/image53.png" Type="http://schemas.openxmlformats.org/officeDocument/2006/relationships/image"/><Relationship Id="rId26" Target="../media/image54.png" Type="http://schemas.openxmlformats.org/officeDocument/2006/relationships/image"/><Relationship Id="rId27" Target="../media/image55.svg" Type="http://schemas.openxmlformats.org/officeDocument/2006/relationships/image"/><Relationship Id="rId28" Target="../media/image56.png" Type="http://schemas.openxmlformats.org/officeDocument/2006/relationships/image"/><Relationship Id="rId29" Target="../media/image57.png" Type="http://schemas.openxmlformats.org/officeDocument/2006/relationships/image"/><Relationship Id="rId3" Target="../media/image31.svg" Type="http://schemas.openxmlformats.org/officeDocument/2006/relationships/image"/><Relationship Id="rId30" Target="../media/image58.svg" Type="http://schemas.openxmlformats.org/officeDocument/2006/relationships/image"/><Relationship Id="rId31" Target="../media/image59.png" Type="http://schemas.openxmlformats.org/officeDocument/2006/relationships/image"/><Relationship Id="rId32" Target="../media/image60.png" Type="http://schemas.openxmlformats.org/officeDocument/2006/relationships/image"/><Relationship Id="rId33" Target="../media/image61.sv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87397" y="3253069"/>
            <a:ext cx="6785298" cy="66619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1517185" y="7516355"/>
            <a:ext cx="6282137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608347" y="5976701"/>
            <a:ext cx="2943043" cy="719410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10528716">
            <a:off x="13370635" y="-1102943"/>
            <a:ext cx="6282137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128716">
            <a:off x="14585616" y="-2606650"/>
            <a:ext cx="2943043" cy="719410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-272197" y="2326564"/>
            <a:ext cx="763570" cy="3165626"/>
            <a:chOff x="0" y="0"/>
            <a:chExt cx="258294" cy="107084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258294" cy="1070841"/>
            </a:xfrm>
            <a:custGeom>
              <a:avLst/>
              <a:gdLst/>
              <a:ahLst/>
              <a:cxnLst/>
              <a:rect r="r" b="b" t="t" l="l"/>
              <a:pathLst>
                <a:path h="1070841" w="258294">
                  <a:moveTo>
                    <a:pt x="0" y="0"/>
                  </a:moveTo>
                  <a:lnTo>
                    <a:pt x="258294" y="0"/>
                  </a:lnTo>
                  <a:lnTo>
                    <a:pt x="258294" y="1070841"/>
                  </a:lnTo>
                  <a:lnTo>
                    <a:pt x="0" y="1070841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229953" y="7516355"/>
            <a:ext cx="3604412" cy="165352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42095" y="2738607"/>
            <a:ext cx="9469654" cy="19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46"/>
              </a:lnSpc>
            </a:pPr>
            <a:r>
              <a:rPr lang="en-US" sz="7652">
                <a:solidFill>
                  <a:srgbClr val="695853"/>
                </a:solidFill>
                <a:latin typeface="Abril Fatface Bold"/>
              </a:rPr>
              <a:t>Behavioral Health- Campbell University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2095" y="4922688"/>
            <a:ext cx="7211366" cy="56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55">
                <a:solidFill>
                  <a:srgbClr val="695853"/>
                </a:solidFill>
                <a:latin typeface="Cooper Hewitt"/>
              </a:rPr>
              <a:t>Presentation by Marisa Hurst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575172">
            <a:off x="-1809416" y="-680413"/>
            <a:ext cx="5246977" cy="34367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624827">
            <a:off x="525015" y="-1728956"/>
            <a:ext cx="2256264" cy="551531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663">
            <a:off x="14257677" y="7438416"/>
            <a:ext cx="5246977" cy="343677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1336">
            <a:off x="14914455" y="6429442"/>
            <a:ext cx="2256264" cy="5515313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0" y="5751209"/>
            <a:ext cx="814072" cy="4226147"/>
            <a:chOff x="0" y="0"/>
            <a:chExt cx="275378" cy="1429586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75377" cy="1429586"/>
            </a:xfrm>
            <a:custGeom>
              <a:avLst/>
              <a:gdLst/>
              <a:ahLst/>
              <a:cxnLst/>
              <a:rect r="r" b="b" t="t" l="l"/>
              <a:pathLst>
                <a:path h="1429586" w="275377">
                  <a:moveTo>
                    <a:pt x="0" y="0"/>
                  </a:moveTo>
                  <a:lnTo>
                    <a:pt x="275377" y="0"/>
                  </a:lnTo>
                  <a:lnTo>
                    <a:pt x="275377" y="1429586"/>
                  </a:lnTo>
                  <a:lnTo>
                    <a:pt x="0" y="1429586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28700" y="7948683"/>
            <a:ext cx="2515554" cy="183321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855919" y="420252"/>
            <a:ext cx="2050495" cy="205049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76393" y="688666"/>
            <a:ext cx="2312548" cy="151366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523474" y="3944316"/>
            <a:ext cx="4041562" cy="262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695853"/>
                </a:solidFill>
                <a:latin typeface="Cooper Hewitt"/>
              </a:rPr>
              <a:t>**For </a:t>
            </a:r>
            <a:r>
              <a:rPr lang="en-US" sz="3600">
                <a:solidFill>
                  <a:srgbClr val="695853"/>
                </a:solidFill>
                <a:latin typeface="Cooper Hewitt Bold"/>
              </a:rPr>
              <a:t>undergraduate</a:t>
            </a:r>
            <a:r>
              <a:rPr lang="en-US" sz="3600">
                <a:solidFill>
                  <a:srgbClr val="695853"/>
                </a:solidFill>
                <a:latin typeface="Cooper Hewitt"/>
              </a:rPr>
              <a:t> students ONLY </a:t>
            </a:r>
          </a:p>
          <a:p>
            <a:pPr algn="just" marL="0" indent="0" lvl="0">
              <a:lnSpc>
                <a:spcPts val="5040"/>
              </a:lnSpc>
            </a:pPr>
            <a:r>
              <a:rPr lang="en-US" sz="3600">
                <a:solidFill>
                  <a:srgbClr val="695853"/>
                </a:solidFill>
                <a:latin typeface="Cooper Hewitt"/>
              </a:rPr>
              <a:t>**main campus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7802" y="2251672"/>
            <a:ext cx="5792905" cy="1487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000">
                <a:solidFill>
                  <a:srgbClr val="695853"/>
                </a:solidFill>
                <a:latin typeface="Abril Fatface Bold"/>
              </a:rPr>
              <a:t>Counseling Services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79941" y="2251672"/>
            <a:ext cx="5792905" cy="1487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000">
                <a:solidFill>
                  <a:srgbClr val="695853"/>
                </a:solidFill>
                <a:latin typeface="Abril Fatface Bold"/>
              </a:rPr>
              <a:t>Behavioral Health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44953" y="2613622"/>
            <a:ext cx="5792905" cy="76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000">
                <a:solidFill>
                  <a:srgbClr val="695853"/>
                </a:solidFill>
                <a:latin typeface="Abril Fatface Bold"/>
              </a:rPr>
              <a:t>vs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117776" y="3825107"/>
            <a:ext cx="4917233" cy="326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695853"/>
                </a:solidFill>
                <a:latin typeface="Cooper Hewitt"/>
              </a:rPr>
              <a:t>**For </a:t>
            </a:r>
            <a:r>
              <a:rPr lang="en-US" sz="3600">
                <a:solidFill>
                  <a:srgbClr val="695853"/>
                </a:solidFill>
                <a:latin typeface="Cooper Hewitt Bold"/>
              </a:rPr>
              <a:t>CPHS</a:t>
            </a:r>
            <a:r>
              <a:rPr lang="en-US" sz="3600">
                <a:solidFill>
                  <a:srgbClr val="695853"/>
                </a:solidFill>
                <a:latin typeface="Cooper Hewitt"/>
              </a:rPr>
              <a:t>,  DO and MSBS students </a:t>
            </a:r>
          </a:p>
          <a:p>
            <a:pPr marL="0" indent="0" lvl="0">
              <a:lnSpc>
                <a:spcPts val="5040"/>
              </a:lnSpc>
            </a:pPr>
            <a:r>
              <a:rPr lang="en-US" sz="3600">
                <a:solidFill>
                  <a:srgbClr val="695853"/>
                </a:solidFill>
                <a:latin typeface="Cooper Hewitt"/>
              </a:rPr>
              <a:t>**through the School of Osteopathic Medicine (Levine)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8395" y="3915457"/>
            <a:ext cx="3266022" cy="3171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91235" y="790083"/>
            <a:ext cx="7140374" cy="453089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1975637" y="8294582"/>
            <a:ext cx="4415369" cy="289206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481718" y="7212445"/>
            <a:ext cx="2068504" cy="505634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7851">
            <a:off x="15454299" y="8163826"/>
            <a:ext cx="4415369" cy="289206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607851">
            <a:off x="16013130" y="7385647"/>
            <a:ext cx="1898663" cy="4641175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0" y="1472715"/>
            <a:ext cx="1028700" cy="3165626"/>
            <a:chOff x="0" y="0"/>
            <a:chExt cx="347980" cy="107084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47980" cy="1070841"/>
            </a:xfrm>
            <a:custGeom>
              <a:avLst/>
              <a:gdLst/>
              <a:ahLst/>
              <a:cxnLst/>
              <a:rect r="r" b="b" t="t" l="l"/>
              <a:pathLst>
                <a:path h="1070841" w="347980">
                  <a:moveTo>
                    <a:pt x="0" y="0"/>
                  </a:moveTo>
                  <a:lnTo>
                    <a:pt x="347980" y="0"/>
                  </a:lnTo>
                  <a:lnTo>
                    <a:pt x="347980" y="1070841"/>
                  </a:lnTo>
                  <a:lnTo>
                    <a:pt x="0" y="1070841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70547" y="7200895"/>
            <a:ext cx="2057405" cy="2057405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056391" y="5759220"/>
            <a:ext cx="3285716" cy="139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13292A"/>
                </a:solidFill>
                <a:latin typeface="Abril Fatface"/>
              </a:rPr>
              <a:t>Variety of Clinicians- therapy only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01142" y="5759220"/>
            <a:ext cx="3285716" cy="139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13292A"/>
                </a:solidFill>
                <a:latin typeface="Abril Fatface"/>
              </a:rPr>
              <a:t>In-person (Levine Hall) and Virtual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45893" y="5530620"/>
            <a:ext cx="3285716" cy="185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13292A"/>
                </a:solidFill>
                <a:latin typeface="Abril Fatface"/>
              </a:rPr>
              <a:t>Monday-Friday 9am-6pm (they will work with your schedule)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78284" y="760095"/>
            <a:ext cx="7927647" cy="438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9"/>
              </a:lnSpc>
            </a:pPr>
            <a:r>
              <a:rPr lang="en-US" sz="6000">
                <a:solidFill>
                  <a:srgbClr val="695853"/>
                </a:solidFill>
                <a:latin typeface="Abril Fatface Bold"/>
              </a:rPr>
              <a:t>With your Campbell tuition you have access to </a:t>
            </a:r>
            <a:r>
              <a:rPr lang="en-US" sz="6000">
                <a:solidFill>
                  <a:srgbClr val="695853"/>
                </a:solidFill>
                <a:latin typeface="Abril Fatface Bold Italics"/>
              </a:rPr>
              <a:t>unlimited </a:t>
            </a:r>
            <a:r>
              <a:rPr lang="en-US" sz="6000">
                <a:solidFill>
                  <a:srgbClr val="695853"/>
                </a:solidFill>
                <a:latin typeface="Abril Fatface Bold"/>
              </a:rPr>
              <a:t>free, confidential psychotherapy sessions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1120719" y="7539915"/>
            <a:ext cx="5246977" cy="34367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654571" y="6253963"/>
            <a:ext cx="2458094" cy="600867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154432">
            <a:off x="13953509" y="-467551"/>
            <a:ext cx="5246977" cy="343677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45567">
            <a:off x="14904409" y="-1506823"/>
            <a:ext cx="2256264" cy="5515313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0" y="1977874"/>
            <a:ext cx="710544" cy="3165626"/>
            <a:chOff x="0" y="0"/>
            <a:chExt cx="240357" cy="107084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40357" cy="1070841"/>
            </a:xfrm>
            <a:custGeom>
              <a:avLst/>
              <a:gdLst/>
              <a:ahLst/>
              <a:cxnLst/>
              <a:rect r="r" b="b" t="t" l="l"/>
              <a:pathLst>
                <a:path h="1070841" w="240357">
                  <a:moveTo>
                    <a:pt x="0" y="0"/>
                  </a:moveTo>
                  <a:lnTo>
                    <a:pt x="240357" y="0"/>
                  </a:lnTo>
                  <a:lnTo>
                    <a:pt x="240357" y="1070841"/>
                  </a:lnTo>
                  <a:lnTo>
                    <a:pt x="0" y="1070841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61194">
            <a:off x="-38369" y="3411794"/>
            <a:ext cx="2134139" cy="255168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43467" y="6374854"/>
            <a:ext cx="2330122" cy="233012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70213" y="2158849"/>
            <a:ext cx="7946509" cy="1898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95"/>
              </a:lnSpc>
            </a:pPr>
            <a:r>
              <a:rPr lang="en-US" sz="7599">
                <a:solidFill>
                  <a:srgbClr val="695853"/>
                </a:solidFill>
                <a:latin typeface="Abril Fatface Bold"/>
              </a:rPr>
              <a:t>How do I make an appointment?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83617" y="5198762"/>
            <a:ext cx="7673787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99"/>
              </a:lnSpc>
            </a:pPr>
            <a:r>
              <a:rPr lang="en-US" sz="3999">
                <a:solidFill>
                  <a:srgbClr val="695853"/>
                </a:solidFill>
                <a:latin typeface="Cooper Hewitt"/>
              </a:rPr>
              <a:t>email </a:t>
            </a:r>
            <a:r>
              <a:rPr lang="en-US" sz="3999">
                <a:solidFill>
                  <a:srgbClr val="695853"/>
                </a:solidFill>
                <a:latin typeface="Cooper Hewitt Bold"/>
              </a:rPr>
              <a:t>CUSOMBH@campbell.edu</a:t>
            </a:r>
            <a:r>
              <a:rPr lang="en-US" sz="3999">
                <a:solidFill>
                  <a:srgbClr val="695853"/>
                </a:solidFill>
                <a:latin typeface="Cooper Hewitt"/>
              </a:rPr>
              <a:t> (Teresa) 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7604" y="2894246"/>
            <a:ext cx="4354937" cy="4990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1908535"/>
            <a:ext cx="7005357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79"/>
              </a:lnSpc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Everyone has their "something". Do not wait until it is too late to get help.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663">
            <a:off x="15030639" y="7953492"/>
            <a:ext cx="4483784" cy="29368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1336">
            <a:off x="15591886" y="7091277"/>
            <a:ext cx="1928082" cy="471308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-646915" y="5221675"/>
            <a:ext cx="1028700" cy="4226147"/>
            <a:chOff x="0" y="0"/>
            <a:chExt cx="347980" cy="1429586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47980" cy="1429586"/>
            </a:xfrm>
            <a:custGeom>
              <a:avLst/>
              <a:gdLst/>
              <a:ahLst/>
              <a:cxnLst/>
              <a:rect r="r" b="b" t="t" l="l"/>
              <a:pathLst>
                <a:path h="1429586" w="347980">
                  <a:moveTo>
                    <a:pt x="0" y="0"/>
                  </a:moveTo>
                  <a:lnTo>
                    <a:pt x="347980" y="0"/>
                  </a:lnTo>
                  <a:lnTo>
                    <a:pt x="347980" y="1429586"/>
                  </a:lnTo>
                  <a:lnTo>
                    <a:pt x="0" y="1429586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138663">
            <a:off x="15422820" y="-328184"/>
            <a:ext cx="4483784" cy="293687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1336">
            <a:off x="15984067" y="-1190398"/>
            <a:ext cx="1928082" cy="471308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11661" y="6460348"/>
            <a:ext cx="6636073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695853"/>
                </a:solidFill>
                <a:latin typeface="Abril Fatface Bold"/>
              </a:rPr>
              <a:t>"But I don't need therapy"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528045"/>
            <a:ext cx="5018424" cy="134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120"/>
              </a:lnSpc>
            </a:pPr>
            <a:r>
              <a:rPr lang="en-US" sz="3200">
                <a:solidFill>
                  <a:srgbClr val="695853"/>
                </a:solidFill>
                <a:latin typeface="Cooper Hewitt Bold"/>
              </a:rPr>
              <a:t>EVERYONE CAN BENEFIT FROM THERAPY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3666256"/>
            <a:ext cx="7005357" cy="15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79"/>
              </a:lnSpc>
            </a:pPr>
            <a:r>
              <a:rPr lang="en-US" sz="2400">
                <a:solidFill>
                  <a:srgbClr val="695853"/>
                </a:solidFill>
                <a:latin typeface="Cooper Hewitt Bold"/>
              </a:rPr>
              <a:t>Academic difficulty/ performance, </a:t>
            </a:r>
            <a:r>
              <a:rPr lang="en-US" sz="2400">
                <a:solidFill>
                  <a:srgbClr val="695853"/>
                </a:solidFill>
                <a:latin typeface="Cooper Hewitt"/>
              </a:rPr>
              <a:t>burnout, study strategies, anxiety, depression, relationship/ family difficulties, adjustment to lifestyle changes, stress and anger management and more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2933466"/>
            <a:ext cx="4002159" cy="69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120"/>
              </a:lnSpc>
            </a:pPr>
            <a:r>
              <a:rPr lang="en-US" sz="3200">
                <a:solidFill>
                  <a:srgbClr val="695853"/>
                </a:solidFill>
                <a:latin typeface="Cooper Hewitt Bold"/>
              </a:rPr>
              <a:t>Variety of Topics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6018526"/>
            <a:ext cx="7005357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79"/>
              </a:lnSpc>
            </a:pPr>
            <a:r>
              <a:rPr lang="en-US" sz="2400">
                <a:solidFill>
                  <a:srgbClr val="695853"/>
                </a:solidFill>
                <a:latin typeface="Cooper Hewitt Bold"/>
              </a:rPr>
              <a:t>psychiatry, </a:t>
            </a:r>
            <a:r>
              <a:rPr lang="en-US" sz="2400">
                <a:solidFill>
                  <a:srgbClr val="695853"/>
                </a:solidFill>
                <a:latin typeface="Cooper Hewitt"/>
              </a:rPr>
              <a:t>alternative treatment options , other referrals, etc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5283671"/>
            <a:ext cx="6583706" cy="69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120"/>
              </a:lnSpc>
            </a:pPr>
            <a:r>
              <a:rPr lang="en-US" sz="3200">
                <a:solidFill>
                  <a:srgbClr val="695853"/>
                </a:solidFill>
                <a:latin typeface="Cooper Hewitt Bold"/>
              </a:rPr>
              <a:t>Connection to further treatment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8640380"/>
            <a:ext cx="7005357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79"/>
              </a:lnSpc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The waitlist can get long. Just because you reached out, does not mean you have to go through with it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7125198"/>
            <a:ext cx="6221429" cy="134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120"/>
              </a:lnSpc>
            </a:pPr>
            <a:r>
              <a:rPr lang="en-US" sz="3200">
                <a:solidFill>
                  <a:srgbClr val="695853"/>
                </a:solidFill>
                <a:latin typeface="Cooper Hewitt Bold"/>
              </a:rPr>
              <a:t>If you are even considering it, send the email! 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6591" y="1028700"/>
            <a:ext cx="8106884" cy="4525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66080" y="3864516"/>
            <a:ext cx="7673787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99"/>
              </a:lnSpc>
            </a:pPr>
            <a:r>
              <a:rPr lang="en-US" sz="3999">
                <a:solidFill>
                  <a:srgbClr val="695853"/>
                </a:solidFill>
                <a:latin typeface="Cooper Hewitt Bold"/>
              </a:rPr>
              <a:t>MYGroup Student Assistant Program (SAP)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3239997"/>
            <a:ext cx="816596" cy="4246238"/>
            <a:chOff x="0" y="0"/>
            <a:chExt cx="276231" cy="143638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76231" cy="1436382"/>
            </a:xfrm>
            <a:custGeom>
              <a:avLst/>
              <a:gdLst/>
              <a:ahLst/>
              <a:cxnLst/>
              <a:rect r="r" b="b" t="t" l="l"/>
              <a:pathLst>
                <a:path h="1436382" w="276231">
                  <a:moveTo>
                    <a:pt x="0" y="0"/>
                  </a:moveTo>
                  <a:lnTo>
                    <a:pt x="276231" y="0"/>
                  </a:lnTo>
                  <a:lnTo>
                    <a:pt x="276231" y="1436382"/>
                  </a:lnTo>
                  <a:lnTo>
                    <a:pt x="0" y="1436382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663">
            <a:off x="14204651" y="7516222"/>
            <a:ext cx="5246977" cy="343677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1336">
            <a:off x="14861429" y="6507249"/>
            <a:ext cx="2256264" cy="551531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51026" y="3508893"/>
            <a:ext cx="7372931" cy="451759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69681">
            <a:off x="1352952" y="3073107"/>
            <a:ext cx="1376773" cy="213040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70213" y="1200150"/>
            <a:ext cx="9469654" cy="1909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46"/>
              </a:lnSpc>
            </a:pPr>
            <a:r>
              <a:rPr lang="en-US" sz="7652">
                <a:solidFill>
                  <a:srgbClr val="695853"/>
                </a:solidFill>
                <a:latin typeface="Abril Fatface Bold"/>
              </a:rPr>
              <a:t>What other resources are there?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41338" y="5691491"/>
            <a:ext cx="7005357" cy="333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FREE 24/7 counseling services for CPHS students PLUS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legal assistance 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financial counseling 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stress management 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and more! </a:t>
            </a:r>
          </a:p>
          <a:p>
            <a:pPr>
              <a:lnSpc>
                <a:spcPts val="2879"/>
              </a:lnSpc>
            </a:pP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695853"/>
                </a:solidFill>
                <a:latin typeface="Cooper Hewitt"/>
              </a:rPr>
              <a:t>App, website or call (refer to Steph Olsen's email from 11/01/2022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71418" y="9190106"/>
            <a:ext cx="687214" cy="653282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6231250" y="969650"/>
            <a:ext cx="6170300" cy="909828"/>
            <a:chOff x="0" y="0"/>
            <a:chExt cx="5484711" cy="808736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5484749" cy="808736"/>
            </a:xfrm>
            <a:custGeom>
              <a:avLst/>
              <a:gdLst/>
              <a:ahLst/>
              <a:cxnLst/>
              <a:rect r="r" b="b" t="t" l="l"/>
              <a:pathLst>
                <a:path h="808736" w="5484749">
                  <a:moveTo>
                    <a:pt x="0" y="0"/>
                  </a:moveTo>
                  <a:lnTo>
                    <a:pt x="5484749" y="0"/>
                  </a:lnTo>
                  <a:lnTo>
                    <a:pt x="5484749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r="0" t="0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934706" y="2811780"/>
            <a:ext cx="2462022" cy="1419606"/>
            <a:chOff x="0" y="0"/>
            <a:chExt cx="2188464" cy="126187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188464" cy="1261872"/>
            </a:xfrm>
            <a:custGeom>
              <a:avLst/>
              <a:gdLst/>
              <a:ahLst/>
              <a:cxnLst/>
              <a:rect r="r" b="b" t="t" l="l"/>
              <a:pathLst>
                <a:path h="1261872" w="2188464">
                  <a:moveTo>
                    <a:pt x="2131568" y="36576"/>
                  </a:moveTo>
                  <a:lnTo>
                    <a:pt x="2131568" y="1178560"/>
                  </a:lnTo>
                  <a:lnTo>
                    <a:pt x="62992" y="1178560"/>
                  </a:lnTo>
                  <a:lnTo>
                    <a:pt x="62992" y="36576"/>
                  </a:lnTo>
                  <a:close/>
                  <a:moveTo>
                    <a:pt x="0" y="0"/>
                  </a:moveTo>
                  <a:lnTo>
                    <a:pt x="0" y="1261872"/>
                  </a:lnTo>
                  <a:lnTo>
                    <a:pt x="2188464" y="1261872"/>
                  </a:lnTo>
                  <a:lnTo>
                    <a:pt x="2188464" y="0"/>
                  </a:lnTo>
                  <a:close/>
                </a:path>
              </a:pathLst>
            </a:custGeom>
            <a:blipFill>
              <a:blip r:embed="rId5"/>
              <a:stretch>
                <a:fillRect l="0" r="0" t="0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076438" y="4137660"/>
            <a:ext cx="2178558" cy="64008"/>
            <a:chOff x="0" y="0"/>
            <a:chExt cx="1936496" cy="5689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936496" cy="56896"/>
            </a:xfrm>
            <a:custGeom>
              <a:avLst/>
              <a:gdLst/>
              <a:ahLst/>
              <a:cxnLst/>
              <a:rect r="r" b="b" t="t" l="l"/>
              <a:pathLst>
                <a:path h="56896" w="1936496">
                  <a:moveTo>
                    <a:pt x="0" y="0"/>
                  </a:moveTo>
                  <a:lnTo>
                    <a:pt x="0" y="56896"/>
                  </a:lnTo>
                  <a:lnTo>
                    <a:pt x="1936496" y="56896"/>
                  </a:lnTo>
                  <a:lnTo>
                    <a:pt x="1936496" y="0"/>
                  </a:lnTo>
                  <a:close/>
                </a:path>
              </a:pathLst>
            </a:custGeom>
            <a:blipFill>
              <a:blip r:embed="rId6"/>
              <a:stretch>
                <a:fillRect l="0" r="0" t="-1864263" b="0"/>
              </a:stretch>
            </a:blip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03459" y="2750815"/>
            <a:ext cx="2531359" cy="1488943"/>
          </a:xfrm>
          <a:prstGeom prst="rect">
            <a:avLst/>
          </a:prstGeom>
        </p:spPr>
      </p:pic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756398" y="5429236"/>
            <a:ext cx="2818638" cy="1346468"/>
            <a:chOff x="0" y="0"/>
            <a:chExt cx="2505456" cy="119686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505456" cy="1196848"/>
            </a:xfrm>
            <a:custGeom>
              <a:avLst/>
              <a:gdLst/>
              <a:ahLst/>
              <a:cxnLst/>
              <a:rect r="r" b="b" t="t" l="l"/>
              <a:pathLst>
                <a:path h="1196848" w="2505456">
                  <a:moveTo>
                    <a:pt x="2448560" y="36576"/>
                  </a:moveTo>
                  <a:lnTo>
                    <a:pt x="2448560" y="1113536"/>
                  </a:lnTo>
                  <a:lnTo>
                    <a:pt x="62992" y="1113536"/>
                  </a:lnTo>
                  <a:lnTo>
                    <a:pt x="62992" y="36576"/>
                  </a:lnTo>
                  <a:close/>
                  <a:moveTo>
                    <a:pt x="0" y="0"/>
                  </a:moveTo>
                  <a:lnTo>
                    <a:pt x="0" y="1196848"/>
                  </a:lnTo>
                  <a:lnTo>
                    <a:pt x="2505456" y="1196848"/>
                  </a:lnTo>
                  <a:lnTo>
                    <a:pt x="2505456" y="0"/>
                  </a:lnTo>
                  <a:close/>
                </a:path>
              </a:pathLst>
            </a:custGeom>
            <a:blipFill>
              <a:blip r:embed="rId9"/>
              <a:stretch>
                <a:fillRect l="0" r="0" t="0" b="-1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7699248" y="5525276"/>
            <a:ext cx="3010662" cy="1257286"/>
            <a:chOff x="0" y="0"/>
            <a:chExt cx="2676144" cy="1117587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2676144" cy="1117600"/>
            </a:xfrm>
            <a:custGeom>
              <a:avLst/>
              <a:gdLst/>
              <a:ahLst/>
              <a:cxnLst/>
              <a:rect r="r" b="b" t="t" l="l"/>
              <a:pathLst>
                <a:path h="1117600" w="2676144">
                  <a:moveTo>
                    <a:pt x="0" y="0"/>
                  </a:moveTo>
                  <a:lnTo>
                    <a:pt x="0" y="1117600"/>
                  </a:lnTo>
                  <a:lnTo>
                    <a:pt x="2676144" y="1117600"/>
                  </a:lnTo>
                  <a:lnTo>
                    <a:pt x="2676144" y="0"/>
                  </a:lnTo>
                  <a:lnTo>
                    <a:pt x="2499360" y="0"/>
                  </a:lnTo>
                  <a:lnTo>
                    <a:pt x="2499360" y="1028192"/>
                  </a:lnTo>
                  <a:lnTo>
                    <a:pt x="113792" y="1028192"/>
                  </a:lnTo>
                  <a:lnTo>
                    <a:pt x="113792" y="0"/>
                  </a:lnTo>
                  <a:close/>
                </a:path>
              </a:pathLst>
            </a:custGeom>
            <a:blipFill>
              <a:blip r:embed="rId10"/>
              <a:stretch>
                <a:fillRect l="0" r="0" t="0" b="1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25151" y="5368285"/>
            <a:ext cx="2887975" cy="1415791"/>
          </a:xfrm>
          <a:prstGeom prst="rect">
            <a:avLst/>
          </a:prstGeom>
        </p:spPr>
      </p:pic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5164074" y="8019274"/>
            <a:ext cx="3239262" cy="1682496"/>
            <a:chOff x="0" y="0"/>
            <a:chExt cx="2879344" cy="1495552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2879344" cy="1495552"/>
            </a:xfrm>
            <a:custGeom>
              <a:avLst/>
              <a:gdLst/>
              <a:ahLst/>
              <a:cxnLst/>
              <a:rect r="r" b="b" t="t" l="l"/>
              <a:pathLst>
                <a:path h="1495552" w="2879344">
                  <a:moveTo>
                    <a:pt x="2822448" y="36576"/>
                  </a:moveTo>
                  <a:lnTo>
                    <a:pt x="2822448" y="1412240"/>
                  </a:lnTo>
                  <a:lnTo>
                    <a:pt x="62992" y="1412240"/>
                  </a:lnTo>
                  <a:lnTo>
                    <a:pt x="62992" y="36576"/>
                  </a:lnTo>
                  <a:close/>
                  <a:moveTo>
                    <a:pt x="0" y="0"/>
                  </a:moveTo>
                  <a:lnTo>
                    <a:pt x="0" y="1495552"/>
                  </a:lnTo>
                  <a:lnTo>
                    <a:pt x="2879344" y="1495552"/>
                  </a:lnTo>
                  <a:lnTo>
                    <a:pt x="2879344" y="0"/>
                  </a:lnTo>
                  <a:close/>
                </a:path>
              </a:pathLst>
            </a:custGeom>
            <a:blipFill>
              <a:blip r:embed="rId13"/>
              <a:stretch>
                <a:fillRect l="0" r="0" t="0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5278374" y="8076438"/>
            <a:ext cx="3092958" cy="1668766"/>
            <a:chOff x="0" y="0"/>
            <a:chExt cx="2749296" cy="1483347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2749296" cy="1483360"/>
            </a:xfrm>
            <a:custGeom>
              <a:avLst/>
              <a:gdLst/>
              <a:ahLst/>
              <a:cxnLst/>
              <a:rect r="r" b="b" t="t" l="l"/>
              <a:pathLst>
                <a:path h="1483360" w="2749296">
                  <a:moveTo>
                    <a:pt x="2720848" y="0"/>
                  </a:moveTo>
                  <a:lnTo>
                    <a:pt x="2720848" y="1361440"/>
                  </a:lnTo>
                  <a:lnTo>
                    <a:pt x="0" y="1361440"/>
                  </a:lnTo>
                  <a:lnTo>
                    <a:pt x="0" y="1483360"/>
                  </a:lnTo>
                  <a:lnTo>
                    <a:pt x="2749296" y="1483360"/>
                  </a:lnTo>
                  <a:lnTo>
                    <a:pt x="2749296" y="0"/>
                  </a:lnTo>
                  <a:close/>
                </a:path>
              </a:pathLst>
            </a:custGeom>
            <a:blipFill>
              <a:blip r:embed="rId14"/>
              <a:stretch>
                <a:fillRect l="0" r="0" t="0" b="0"/>
              </a:stretch>
            </a:blipFill>
          </p:spPr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32827" y="7958323"/>
            <a:ext cx="3308599" cy="1751833"/>
          </a:xfrm>
          <a:prstGeom prst="rect">
            <a:avLst/>
          </a:prstGeom>
        </p:spPr>
      </p:pic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9802368" y="8037576"/>
            <a:ext cx="3241548" cy="1682496"/>
            <a:chOff x="0" y="0"/>
            <a:chExt cx="2881376" cy="1495552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2881376" cy="1495552"/>
            </a:xfrm>
            <a:custGeom>
              <a:avLst/>
              <a:gdLst/>
              <a:ahLst/>
              <a:cxnLst/>
              <a:rect r="r" b="b" t="t" l="l"/>
              <a:pathLst>
                <a:path h="1495552" w="2881376">
                  <a:moveTo>
                    <a:pt x="2824480" y="36576"/>
                  </a:moveTo>
                  <a:lnTo>
                    <a:pt x="2824480" y="1412240"/>
                  </a:lnTo>
                  <a:lnTo>
                    <a:pt x="62992" y="1412240"/>
                  </a:lnTo>
                  <a:lnTo>
                    <a:pt x="62992" y="36576"/>
                  </a:lnTo>
                  <a:close/>
                  <a:moveTo>
                    <a:pt x="0" y="0"/>
                  </a:moveTo>
                  <a:lnTo>
                    <a:pt x="0" y="1495552"/>
                  </a:lnTo>
                  <a:lnTo>
                    <a:pt x="2881376" y="1495552"/>
                  </a:lnTo>
                  <a:lnTo>
                    <a:pt x="2881376" y="0"/>
                  </a:lnTo>
                  <a:close/>
                </a:path>
              </a:pathLst>
            </a:custGeom>
            <a:blipFill>
              <a:blip r:embed="rId13"/>
              <a:stretch>
                <a:fillRect l="0" r="0" t="0" b="0"/>
              </a:stretch>
            </a:blip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0319004" y="9626346"/>
            <a:ext cx="2286000" cy="139432"/>
            <a:chOff x="0" y="0"/>
            <a:chExt cx="2032000" cy="123939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032000" cy="123952"/>
            </a:xfrm>
            <a:custGeom>
              <a:avLst/>
              <a:gdLst/>
              <a:ahLst/>
              <a:cxnLst/>
              <a:rect r="r" b="b" t="t" l="l"/>
              <a:pathLst>
                <a:path h="123952" w="2032000">
                  <a:moveTo>
                    <a:pt x="0" y="0"/>
                  </a:moveTo>
                  <a:lnTo>
                    <a:pt x="0" y="123952"/>
                  </a:lnTo>
                  <a:lnTo>
                    <a:pt x="2032000" y="123952"/>
                  </a:lnTo>
                  <a:lnTo>
                    <a:pt x="2032000" y="0"/>
                  </a:lnTo>
                  <a:close/>
                </a:path>
              </a:pathLst>
            </a:custGeom>
            <a:blipFill>
              <a:blip r:embed="rId17"/>
              <a:stretch>
                <a:fillRect l="0" r="0" t="-1096721" b="10"/>
              </a:stretch>
            </a:blipFill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14446" y="4337299"/>
            <a:ext cx="909414" cy="105516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71121" y="7976611"/>
            <a:ext cx="3310885" cy="1751833"/>
          </a:xfrm>
          <a:prstGeom prst="rect">
            <a:avLst/>
          </a:prstGeom>
        </p:spPr>
      </p:pic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7034022" y="6926623"/>
            <a:ext cx="816102" cy="985223"/>
            <a:chOff x="0" y="0"/>
            <a:chExt cx="725424" cy="875754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25424" cy="875792"/>
            </a:xfrm>
            <a:custGeom>
              <a:avLst/>
              <a:gdLst/>
              <a:ahLst/>
              <a:cxnLst/>
              <a:rect r="r" b="b" t="t" l="l"/>
              <a:pathLst>
                <a:path h="875792" w="725424">
                  <a:moveTo>
                    <a:pt x="387223" y="38608"/>
                  </a:moveTo>
                  <a:lnTo>
                    <a:pt x="666623" y="160401"/>
                  </a:lnTo>
                  <a:lnTo>
                    <a:pt x="487299" y="571627"/>
                  </a:lnTo>
                  <a:lnTo>
                    <a:pt x="626999" y="632587"/>
                  </a:lnTo>
                  <a:lnTo>
                    <a:pt x="225679" y="790067"/>
                  </a:lnTo>
                  <a:lnTo>
                    <a:pt x="68199" y="388874"/>
                  </a:lnTo>
                  <a:lnTo>
                    <a:pt x="207899" y="449834"/>
                  </a:lnTo>
                  <a:lnTo>
                    <a:pt x="387223" y="38608"/>
                  </a:lnTo>
                  <a:close/>
                  <a:moveTo>
                    <a:pt x="0" y="0"/>
                  </a:moveTo>
                  <a:lnTo>
                    <a:pt x="0" y="875792"/>
                  </a:lnTo>
                  <a:lnTo>
                    <a:pt x="725424" y="875792"/>
                  </a:lnTo>
                  <a:lnTo>
                    <a:pt x="725424" y="0"/>
                  </a:lnTo>
                  <a:close/>
                </a:path>
              </a:pathLst>
            </a:custGeom>
            <a:blipFill>
              <a:blip r:embed="rId22"/>
              <a:stretch>
                <a:fillRect l="0" r="0" t="0" b="4"/>
              </a:stretch>
            </a:blipFill>
          </p:spPr>
        </p:sp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02590" y="6865358"/>
            <a:ext cx="886082" cy="1054603"/>
          </a:xfrm>
          <a:prstGeom prst="rect">
            <a:avLst/>
          </a:prstGeom>
        </p:spPr>
      </p:pic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0520172" y="6887675"/>
            <a:ext cx="825289" cy="976165"/>
            <a:chOff x="0" y="0"/>
            <a:chExt cx="733590" cy="867702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733552" cy="867664"/>
            </a:xfrm>
            <a:custGeom>
              <a:avLst/>
              <a:gdLst/>
              <a:ahLst/>
              <a:cxnLst/>
              <a:rect r="r" b="b" t="t" l="l"/>
              <a:pathLst>
                <a:path h="867664" w="733552">
                  <a:moveTo>
                    <a:pt x="339217" y="37846"/>
                  </a:moveTo>
                  <a:lnTo>
                    <a:pt x="535432" y="441325"/>
                  </a:lnTo>
                  <a:lnTo>
                    <a:pt x="672465" y="374777"/>
                  </a:lnTo>
                  <a:lnTo>
                    <a:pt x="531749" y="782193"/>
                  </a:lnTo>
                  <a:lnTo>
                    <a:pt x="124333" y="641350"/>
                  </a:lnTo>
                  <a:lnTo>
                    <a:pt x="261366" y="574675"/>
                  </a:lnTo>
                  <a:lnTo>
                    <a:pt x="65024" y="171069"/>
                  </a:lnTo>
                  <a:lnTo>
                    <a:pt x="339217" y="37846"/>
                  </a:lnTo>
                  <a:close/>
                  <a:moveTo>
                    <a:pt x="0" y="0"/>
                  </a:moveTo>
                  <a:lnTo>
                    <a:pt x="0" y="867664"/>
                  </a:lnTo>
                  <a:lnTo>
                    <a:pt x="733552" y="867664"/>
                  </a:lnTo>
                  <a:lnTo>
                    <a:pt x="733552" y="0"/>
                  </a:lnTo>
                  <a:close/>
                </a:path>
              </a:pathLst>
            </a:custGeom>
            <a:blipFill>
              <a:blip r:embed="rId25"/>
              <a:stretch>
                <a:fillRect l="0" r="-5" t="0" b="-4"/>
              </a:stretch>
            </a:blipFill>
          </p:spPr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88525" y="6825396"/>
            <a:ext cx="895755" cy="1046574"/>
          </a:xfrm>
          <a:prstGeom prst="rect">
            <a:avLst/>
          </a:prstGeom>
        </p:spPr>
      </p:pic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4457700" y="2811780"/>
            <a:ext cx="2329434" cy="1419606"/>
            <a:chOff x="0" y="0"/>
            <a:chExt cx="2070608" cy="1261872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2070608" cy="1261872"/>
            </a:xfrm>
            <a:custGeom>
              <a:avLst/>
              <a:gdLst/>
              <a:ahLst/>
              <a:cxnLst/>
              <a:rect r="r" b="b" t="t" l="l"/>
              <a:pathLst>
                <a:path h="1261872" w="2070608">
                  <a:moveTo>
                    <a:pt x="2013712" y="36576"/>
                  </a:moveTo>
                  <a:lnTo>
                    <a:pt x="2013712" y="1178560"/>
                  </a:lnTo>
                  <a:lnTo>
                    <a:pt x="62992" y="1178560"/>
                  </a:lnTo>
                  <a:lnTo>
                    <a:pt x="62992" y="36576"/>
                  </a:lnTo>
                  <a:close/>
                  <a:moveTo>
                    <a:pt x="0" y="0"/>
                  </a:moveTo>
                  <a:lnTo>
                    <a:pt x="0" y="1261872"/>
                  </a:lnTo>
                  <a:lnTo>
                    <a:pt x="2070608" y="1261872"/>
                  </a:lnTo>
                  <a:lnTo>
                    <a:pt x="2070608" y="0"/>
                  </a:lnTo>
                  <a:close/>
                </a:path>
              </a:pathLst>
            </a:custGeom>
            <a:blipFill>
              <a:blip r:embed="rId28"/>
              <a:stretch>
                <a:fillRect l="0" r="0" t="0" b="0"/>
              </a:stretch>
            </a:blipFill>
          </p:spPr>
        </p:sp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26453" y="2750815"/>
            <a:ext cx="2398771" cy="1488943"/>
          </a:xfrm>
          <a:prstGeom prst="rect">
            <a:avLst/>
          </a:prstGeom>
        </p:spPr>
      </p:pic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6821424" y="3161495"/>
            <a:ext cx="985223" cy="839005"/>
            <a:chOff x="0" y="0"/>
            <a:chExt cx="875754" cy="745782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875792" cy="745744"/>
            </a:xfrm>
            <a:custGeom>
              <a:avLst/>
              <a:gdLst/>
              <a:ahLst/>
              <a:cxnLst/>
              <a:rect r="r" b="b" t="t" l="l"/>
              <a:pathLst>
                <a:path h="745744" w="875792">
                  <a:moveTo>
                    <a:pt x="512064" y="44704"/>
                  </a:moveTo>
                  <a:lnTo>
                    <a:pt x="816864" y="349504"/>
                  </a:lnTo>
                  <a:lnTo>
                    <a:pt x="512064" y="654304"/>
                  </a:lnTo>
                  <a:lnTo>
                    <a:pt x="512064" y="501904"/>
                  </a:lnTo>
                  <a:lnTo>
                    <a:pt x="62992" y="501904"/>
                  </a:lnTo>
                  <a:lnTo>
                    <a:pt x="62992" y="197104"/>
                  </a:lnTo>
                  <a:lnTo>
                    <a:pt x="512064" y="197104"/>
                  </a:lnTo>
                  <a:lnTo>
                    <a:pt x="512064" y="44704"/>
                  </a:lnTo>
                  <a:close/>
                  <a:moveTo>
                    <a:pt x="0" y="0"/>
                  </a:moveTo>
                  <a:lnTo>
                    <a:pt x="0" y="745744"/>
                  </a:lnTo>
                  <a:lnTo>
                    <a:pt x="875792" y="745744"/>
                  </a:lnTo>
                  <a:lnTo>
                    <a:pt x="875792" y="0"/>
                  </a:lnTo>
                  <a:close/>
                </a:path>
              </a:pathLst>
            </a:custGeom>
            <a:blipFill>
              <a:blip r:embed="rId31"/>
              <a:stretch>
                <a:fillRect l="0" r="4" t="0" b="-5"/>
              </a:stretch>
            </a:blipFill>
          </p:spPr>
        </p:sp>
      </p:grpSp>
      <p:pic>
        <p:nvPicPr>
          <p:cNvPr name="Picture 37" id="37"/>
          <p:cNvPicPr>
            <a:picLocks noChangeAspect="true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90177" y="3100030"/>
            <a:ext cx="1055160" cy="909414"/>
          </a:xfrm>
          <a:prstGeom prst="rect">
            <a:avLst/>
          </a:prstGeom>
        </p:spPr>
      </p:pic>
      <p:sp>
        <p:nvSpPr>
          <p:cNvPr name="TextBox 38" id="38"/>
          <p:cNvSpPr txBox="true"/>
          <p:nvPr/>
        </p:nvSpPr>
        <p:spPr>
          <a:xfrm rot="0">
            <a:off x="2931109" y="9559576"/>
            <a:ext cx="1074106" cy="237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1"/>
              </a:lnSpc>
            </a:pPr>
            <a:r>
              <a:rPr lang="en-US" sz="1494" spc="-4">
                <a:solidFill>
                  <a:srgbClr val="2E8989"/>
                </a:solidFill>
                <a:latin typeface="IBM Plex Sans Condensed"/>
              </a:rPr>
              <a:t>mygroup.com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908999" y="3284977"/>
            <a:ext cx="143709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spc="-10">
                <a:solidFill>
                  <a:srgbClr val="FFFFFF"/>
                </a:solidFill>
                <a:latin typeface="IBM Plex Sans Condensed"/>
              </a:rPr>
              <a:t>Intake Call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47736" y="8255775"/>
            <a:ext cx="2557848" cy="1221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2699" spc="-10">
                <a:solidFill>
                  <a:srgbClr val="FFFFFF"/>
                </a:solidFill>
                <a:latin typeface="IBM Plex Sans Condensed"/>
              </a:rPr>
              <a:t>Short-Term Solution-Focused Counseling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730620" y="3074665"/>
            <a:ext cx="95703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spc="-8">
                <a:solidFill>
                  <a:srgbClr val="FFFFFF"/>
                </a:solidFill>
                <a:latin typeface="IBM Plex Sans Condensed"/>
              </a:rPr>
              <a:t>Needs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969953" y="5702813"/>
            <a:ext cx="2474709" cy="810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75"/>
              </a:lnSpc>
            </a:pPr>
            <a:r>
              <a:rPr lang="en-US" sz="2700" spc="-10">
                <a:solidFill>
                  <a:srgbClr val="FFFFFF"/>
                </a:solidFill>
                <a:latin typeface="IBM Plex Sans Condensed"/>
              </a:rPr>
              <a:t>Develop Problem Resolution Plan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590652" y="8274977"/>
            <a:ext cx="1753176" cy="12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2700" spc="-10">
                <a:solidFill>
                  <a:srgbClr val="FFFFFF"/>
                </a:solidFill>
                <a:latin typeface="IBM Plex Sans Condensed"/>
              </a:rPr>
              <a:t>Referral to Appropriate Resource(s)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346572" y="3490346"/>
            <a:ext cx="1645706" cy="442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5"/>
              </a:lnSpc>
            </a:pPr>
            <a:r>
              <a:rPr lang="en-US" sz="2703" spc="-10">
                <a:solidFill>
                  <a:srgbClr val="FFFFFF"/>
                </a:solidFill>
                <a:latin typeface="IBM Plex Sans Condensed"/>
              </a:rPr>
              <a:t>Assessment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388263" y="2329196"/>
            <a:ext cx="2235708" cy="320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6">
                <a:solidFill>
                  <a:srgbClr val="000000"/>
                </a:solidFill>
                <a:latin typeface="IBM Plex Sans Condensed"/>
              </a:rPr>
              <a:t>Initial phone call to SAP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748501" y="7086557"/>
            <a:ext cx="4212869" cy="83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sz="1800" spc="-16">
                <a:solidFill>
                  <a:srgbClr val="000000"/>
                </a:solidFill>
                <a:latin typeface="IBM Plex Sans Condensed"/>
              </a:rPr>
              <a:t>Based on detailed assessment for which short- term therapy recommended, go forward with additional sessions under SAP model.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018159" y="2327353"/>
            <a:ext cx="6305245" cy="320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6">
                <a:solidFill>
                  <a:srgbClr val="000000"/>
                </a:solidFill>
                <a:latin typeface="IBM Plex Sans Condensed"/>
              </a:rPr>
              <a:t>Meet with counselor for assessment session/s (typically, 1-2 sessions)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493894" y="7076356"/>
            <a:ext cx="4290365" cy="83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-16">
                <a:solidFill>
                  <a:srgbClr val="000000"/>
                </a:solidFill>
                <a:latin typeface="IBM Plex Sans Condensed"/>
              </a:rPr>
              <a:t>Based on detailed assessment for which issue determined to be long-term, referred out of SAP for therapy and/or appropriate resources.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77093" y="4348510"/>
            <a:ext cx="7369605" cy="451555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409173" y="1468078"/>
            <a:ext cx="9469654" cy="260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84"/>
              </a:lnSpc>
            </a:pPr>
            <a:r>
              <a:rPr lang="en-US" sz="10400">
                <a:solidFill>
                  <a:srgbClr val="695853"/>
                </a:solidFill>
                <a:latin typeface="Abril Fatface Bold"/>
              </a:rPr>
              <a:t>Any Questions?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663">
            <a:off x="14352731" y="6616185"/>
            <a:ext cx="6744841" cy="441787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1336">
            <a:off x="15197000" y="5319178"/>
            <a:ext cx="2900364" cy="708977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7084430" y="-2342894"/>
            <a:ext cx="4554931" cy="3563322"/>
            <a:chOff x="0" y="0"/>
            <a:chExt cx="1540804" cy="120537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540804" cy="1205370"/>
            </a:xfrm>
            <a:custGeom>
              <a:avLst/>
              <a:gdLst/>
              <a:ahLst/>
              <a:cxnLst/>
              <a:rect r="r" b="b" t="t" l="l"/>
              <a:pathLst>
                <a:path h="1205370" w="1540804">
                  <a:moveTo>
                    <a:pt x="0" y="0"/>
                  </a:moveTo>
                  <a:lnTo>
                    <a:pt x="1540804" y="0"/>
                  </a:lnTo>
                  <a:lnTo>
                    <a:pt x="1540804" y="1205370"/>
                  </a:lnTo>
                  <a:lnTo>
                    <a:pt x="0" y="1205370"/>
                  </a:lnTo>
                  <a:close/>
                </a:path>
              </a:pathLst>
            </a:custGeom>
            <a:solidFill>
              <a:srgbClr val="EFA92A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138663">
            <a:off x="-1656223" y="7025932"/>
            <a:ext cx="6744841" cy="441787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1336">
            <a:off x="124283" y="5319178"/>
            <a:ext cx="2900364" cy="708977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409173" y="9363075"/>
            <a:ext cx="9469654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5000">
                <a:solidFill>
                  <a:srgbClr val="695853"/>
                </a:solidFill>
                <a:latin typeface="Abril Fatface Bold"/>
              </a:rPr>
              <a:t>315-729-0402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DAFQwccKfik</dc:identifier>
  <dcterms:modified xsi:type="dcterms:W3CDTF">2011-08-01T06:04:30Z</dcterms:modified>
  <cp:revision>1</cp:revision>
  <dc:title>Behavioral Health- Campbell University</dc:title>
</cp:coreProperties>
</file>