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676" r:id="rId4"/>
    <p:sldMasterId id="2147483683" r:id="rId5"/>
  </p:sldMasterIdLst>
  <p:notesMasterIdLst>
    <p:notesMasterId r:id="rId33"/>
  </p:notesMasterIdLst>
  <p:sldIdLst>
    <p:sldId id="281" r:id="rId6"/>
    <p:sldId id="355" r:id="rId7"/>
    <p:sldId id="361" r:id="rId8"/>
    <p:sldId id="363" r:id="rId9"/>
    <p:sldId id="359" r:id="rId10"/>
    <p:sldId id="294" r:id="rId11"/>
    <p:sldId id="285" r:id="rId12"/>
    <p:sldId id="286" r:id="rId13"/>
    <p:sldId id="288" r:id="rId14"/>
    <p:sldId id="289" r:id="rId15"/>
    <p:sldId id="282" r:id="rId16"/>
    <p:sldId id="290" r:id="rId17"/>
    <p:sldId id="291" r:id="rId18"/>
    <p:sldId id="292" r:id="rId19"/>
    <p:sldId id="293" r:id="rId20"/>
    <p:sldId id="295" r:id="rId21"/>
    <p:sldId id="365" r:id="rId22"/>
    <p:sldId id="296" r:id="rId23"/>
    <p:sldId id="297" r:id="rId24"/>
    <p:sldId id="298" r:id="rId25"/>
    <p:sldId id="279" r:id="rId26"/>
    <p:sldId id="299" r:id="rId27"/>
    <p:sldId id="362" r:id="rId28"/>
    <p:sldId id="364" r:id="rId29"/>
    <p:sldId id="357" r:id="rId30"/>
    <p:sldId id="348" r:id="rId31"/>
    <p:sldId id="35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59" d="100"/>
          <a:sy n="59" d="100"/>
        </p:scale>
        <p:origin x="14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D9EA2-8C3C-407F-8F60-14F0D004CF60}" type="doc">
      <dgm:prSet loTypeId="urn:microsoft.com/office/officeart/2005/8/layout/defaul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F8E9368-EE13-44AD-B178-C7DDB33CC965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Self Awareness</a:t>
          </a:r>
        </a:p>
      </dgm:t>
    </dgm:pt>
    <dgm:pt modelId="{881D5FD1-F684-446A-95BC-369597156A84}" type="parTrans" cxnId="{18EF7505-4D61-4E00-9090-5F9E1554AFD1}">
      <dgm:prSet/>
      <dgm:spPr/>
      <dgm:t>
        <a:bodyPr/>
        <a:lstStyle/>
        <a:p>
          <a:endParaRPr lang="en-US"/>
        </a:p>
      </dgm:t>
    </dgm:pt>
    <dgm:pt modelId="{94703D31-E13E-4B06-B020-B8EA189CFB5C}" type="sibTrans" cxnId="{18EF7505-4D61-4E00-9090-5F9E1554AFD1}">
      <dgm:prSet/>
      <dgm:spPr/>
      <dgm:t>
        <a:bodyPr/>
        <a:lstStyle/>
        <a:p>
          <a:endParaRPr lang="en-US"/>
        </a:p>
      </dgm:t>
    </dgm:pt>
    <dgm:pt modelId="{E5C9EBEA-AEEE-43A6-B317-24660F924B1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Self Management</a:t>
          </a:r>
        </a:p>
      </dgm:t>
    </dgm:pt>
    <dgm:pt modelId="{E1165DE1-6C4E-4CE8-8653-30E901638EBC}" type="parTrans" cxnId="{FCAA1000-AF48-4B89-9B40-5B00D4A2299D}">
      <dgm:prSet/>
      <dgm:spPr/>
      <dgm:t>
        <a:bodyPr/>
        <a:lstStyle/>
        <a:p>
          <a:endParaRPr lang="en-US"/>
        </a:p>
      </dgm:t>
    </dgm:pt>
    <dgm:pt modelId="{68B194AC-AA2E-4520-895B-C73400BE1CDD}" type="sibTrans" cxnId="{FCAA1000-AF48-4B89-9B40-5B00D4A2299D}">
      <dgm:prSet/>
      <dgm:spPr/>
      <dgm:t>
        <a:bodyPr/>
        <a:lstStyle/>
        <a:p>
          <a:endParaRPr lang="en-US"/>
        </a:p>
      </dgm:t>
    </dgm:pt>
    <dgm:pt modelId="{14E3B6D3-C20E-423C-9B3B-C921BDFF476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Social Awareness</a:t>
          </a:r>
        </a:p>
      </dgm:t>
    </dgm:pt>
    <dgm:pt modelId="{53B9C90D-3FFD-4164-BB3F-FF4D851F1D0E}" type="parTrans" cxnId="{DB864F8B-EBFE-4015-8C57-64F72C50116A}">
      <dgm:prSet/>
      <dgm:spPr/>
      <dgm:t>
        <a:bodyPr/>
        <a:lstStyle/>
        <a:p>
          <a:endParaRPr lang="en-US"/>
        </a:p>
      </dgm:t>
    </dgm:pt>
    <dgm:pt modelId="{18EB672C-4ABC-4F10-8430-A1D4F66413AF}" type="sibTrans" cxnId="{DB864F8B-EBFE-4015-8C57-64F72C50116A}">
      <dgm:prSet/>
      <dgm:spPr/>
      <dgm:t>
        <a:bodyPr/>
        <a:lstStyle/>
        <a:p>
          <a:endParaRPr lang="en-US"/>
        </a:p>
      </dgm:t>
    </dgm:pt>
    <dgm:pt modelId="{DFB17271-6202-4274-B101-AD499068990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solidFill>
                <a:srgbClr val="7030A0"/>
              </a:solidFill>
            </a:rPr>
            <a:t>Empathy</a:t>
          </a:r>
          <a:r>
            <a:rPr lang="en-US" dirty="0"/>
            <a:t>/Relationship Management</a:t>
          </a:r>
        </a:p>
      </dgm:t>
    </dgm:pt>
    <dgm:pt modelId="{6DC87D9D-7D65-4DF2-A023-F29166883FF1}" type="parTrans" cxnId="{07E1E348-88C7-433F-9621-775B1F3DB077}">
      <dgm:prSet/>
      <dgm:spPr/>
      <dgm:t>
        <a:bodyPr/>
        <a:lstStyle/>
        <a:p>
          <a:endParaRPr lang="en-US"/>
        </a:p>
      </dgm:t>
    </dgm:pt>
    <dgm:pt modelId="{0F698EA4-4C8B-4414-94CC-FD8D95EDC651}" type="sibTrans" cxnId="{07E1E348-88C7-433F-9621-775B1F3DB077}">
      <dgm:prSet/>
      <dgm:spPr/>
      <dgm:t>
        <a:bodyPr/>
        <a:lstStyle/>
        <a:p>
          <a:endParaRPr lang="en-US"/>
        </a:p>
      </dgm:t>
    </dgm:pt>
    <dgm:pt modelId="{29F8D54A-552C-49D4-A71D-D8B541FB5A9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solidFill>
                <a:srgbClr val="7030A0"/>
              </a:solidFill>
            </a:rPr>
            <a:t>Motivation</a:t>
          </a:r>
        </a:p>
      </dgm:t>
    </dgm:pt>
    <dgm:pt modelId="{6C1A7236-6942-4048-AC8C-2EB1C8128A36}" type="parTrans" cxnId="{B3FDD101-AFD1-495B-8553-08544A739362}">
      <dgm:prSet/>
      <dgm:spPr/>
      <dgm:t>
        <a:bodyPr/>
        <a:lstStyle/>
        <a:p>
          <a:endParaRPr lang="en-US"/>
        </a:p>
      </dgm:t>
    </dgm:pt>
    <dgm:pt modelId="{DF88427C-7614-4604-AD8C-FC30AC0A986B}" type="sibTrans" cxnId="{B3FDD101-AFD1-495B-8553-08544A739362}">
      <dgm:prSet/>
      <dgm:spPr/>
      <dgm:t>
        <a:bodyPr/>
        <a:lstStyle/>
        <a:p>
          <a:endParaRPr lang="en-US"/>
        </a:p>
      </dgm:t>
    </dgm:pt>
    <dgm:pt modelId="{007138AC-746F-42E1-A33F-3BFC1E48306E}" type="pres">
      <dgm:prSet presAssocID="{241D9EA2-8C3C-407F-8F60-14F0D004CF60}" presName="diagram" presStyleCnt="0">
        <dgm:presLayoutVars>
          <dgm:dir/>
          <dgm:resizeHandles val="exact"/>
        </dgm:presLayoutVars>
      </dgm:prSet>
      <dgm:spPr/>
    </dgm:pt>
    <dgm:pt modelId="{9CB192E4-FE61-484C-85F2-EC133817758C}" type="pres">
      <dgm:prSet presAssocID="{6F8E9368-EE13-44AD-B178-C7DDB33CC965}" presName="node" presStyleLbl="node1" presStyleIdx="0" presStyleCnt="5">
        <dgm:presLayoutVars>
          <dgm:bulletEnabled val="1"/>
        </dgm:presLayoutVars>
      </dgm:prSet>
      <dgm:spPr/>
    </dgm:pt>
    <dgm:pt modelId="{3A365CD8-C07E-48D6-8C2B-78A3FC502622}" type="pres">
      <dgm:prSet presAssocID="{94703D31-E13E-4B06-B020-B8EA189CFB5C}" presName="sibTrans" presStyleCnt="0"/>
      <dgm:spPr/>
    </dgm:pt>
    <dgm:pt modelId="{A602B27F-3B78-4BCD-9352-861C30E7B259}" type="pres">
      <dgm:prSet presAssocID="{E5C9EBEA-AEEE-43A6-B317-24660F924B1A}" presName="node" presStyleLbl="node1" presStyleIdx="1" presStyleCnt="5">
        <dgm:presLayoutVars>
          <dgm:bulletEnabled val="1"/>
        </dgm:presLayoutVars>
      </dgm:prSet>
      <dgm:spPr/>
    </dgm:pt>
    <dgm:pt modelId="{1E0114F5-233E-4F2B-8165-EF6D9D1B560C}" type="pres">
      <dgm:prSet presAssocID="{68B194AC-AA2E-4520-895B-C73400BE1CDD}" presName="sibTrans" presStyleCnt="0"/>
      <dgm:spPr/>
    </dgm:pt>
    <dgm:pt modelId="{10388A62-109E-43D5-978D-3BE46D4211F2}" type="pres">
      <dgm:prSet presAssocID="{14E3B6D3-C20E-423C-9B3B-C921BDFF4762}" presName="node" presStyleLbl="node1" presStyleIdx="2" presStyleCnt="5">
        <dgm:presLayoutVars>
          <dgm:bulletEnabled val="1"/>
        </dgm:presLayoutVars>
      </dgm:prSet>
      <dgm:spPr/>
    </dgm:pt>
    <dgm:pt modelId="{573B3AF6-7494-41FA-BDAC-1916710EF036}" type="pres">
      <dgm:prSet presAssocID="{18EB672C-4ABC-4F10-8430-A1D4F66413AF}" presName="sibTrans" presStyleCnt="0"/>
      <dgm:spPr/>
    </dgm:pt>
    <dgm:pt modelId="{72CF46A1-4D3C-4CCD-8460-AE70C8854EA3}" type="pres">
      <dgm:prSet presAssocID="{DFB17271-6202-4274-B101-AD4990689908}" presName="node" presStyleLbl="node1" presStyleIdx="3" presStyleCnt="5" custLinFactNeighborX="-1246" custLinFactNeighborY="-4220">
        <dgm:presLayoutVars>
          <dgm:bulletEnabled val="1"/>
        </dgm:presLayoutVars>
      </dgm:prSet>
      <dgm:spPr/>
    </dgm:pt>
    <dgm:pt modelId="{EE18C550-948C-4CC7-A654-1185AC48A8EE}" type="pres">
      <dgm:prSet presAssocID="{0F698EA4-4C8B-4414-94CC-FD8D95EDC651}" presName="sibTrans" presStyleCnt="0"/>
      <dgm:spPr/>
    </dgm:pt>
    <dgm:pt modelId="{22F8FCDA-4BB8-4582-9065-8E04625B2A1B}" type="pres">
      <dgm:prSet presAssocID="{29F8D54A-552C-49D4-A71D-D8B541FB5A9A}" presName="node" presStyleLbl="node1" presStyleIdx="4" presStyleCnt="5">
        <dgm:presLayoutVars>
          <dgm:bulletEnabled val="1"/>
        </dgm:presLayoutVars>
      </dgm:prSet>
      <dgm:spPr/>
    </dgm:pt>
  </dgm:ptLst>
  <dgm:cxnLst>
    <dgm:cxn modelId="{FCAA1000-AF48-4B89-9B40-5B00D4A2299D}" srcId="{241D9EA2-8C3C-407F-8F60-14F0D004CF60}" destId="{E5C9EBEA-AEEE-43A6-B317-24660F924B1A}" srcOrd="1" destOrd="0" parTransId="{E1165DE1-6C4E-4CE8-8653-30E901638EBC}" sibTransId="{68B194AC-AA2E-4520-895B-C73400BE1CDD}"/>
    <dgm:cxn modelId="{B3FDD101-AFD1-495B-8553-08544A739362}" srcId="{241D9EA2-8C3C-407F-8F60-14F0D004CF60}" destId="{29F8D54A-552C-49D4-A71D-D8B541FB5A9A}" srcOrd="4" destOrd="0" parTransId="{6C1A7236-6942-4048-AC8C-2EB1C8128A36}" sibTransId="{DF88427C-7614-4604-AD8C-FC30AC0A986B}"/>
    <dgm:cxn modelId="{18EF7505-4D61-4E00-9090-5F9E1554AFD1}" srcId="{241D9EA2-8C3C-407F-8F60-14F0D004CF60}" destId="{6F8E9368-EE13-44AD-B178-C7DDB33CC965}" srcOrd="0" destOrd="0" parTransId="{881D5FD1-F684-446A-95BC-369597156A84}" sibTransId="{94703D31-E13E-4B06-B020-B8EA189CFB5C}"/>
    <dgm:cxn modelId="{07E1E348-88C7-433F-9621-775B1F3DB077}" srcId="{241D9EA2-8C3C-407F-8F60-14F0D004CF60}" destId="{DFB17271-6202-4274-B101-AD4990689908}" srcOrd="3" destOrd="0" parTransId="{6DC87D9D-7D65-4DF2-A023-F29166883FF1}" sibTransId="{0F698EA4-4C8B-4414-94CC-FD8D95EDC651}"/>
    <dgm:cxn modelId="{AF32596A-865D-4B9E-92C5-1F3D06675853}" type="presOf" srcId="{DFB17271-6202-4274-B101-AD4990689908}" destId="{72CF46A1-4D3C-4CCD-8460-AE70C8854EA3}" srcOrd="0" destOrd="0" presId="urn:microsoft.com/office/officeart/2005/8/layout/default"/>
    <dgm:cxn modelId="{00CDFE4F-F272-474F-B784-D7F264AE93C2}" type="presOf" srcId="{E5C9EBEA-AEEE-43A6-B317-24660F924B1A}" destId="{A602B27F-3B78-4BCD-9352-861C30E7B259}" srcOrd="0" destOrd="0" presId="urn:microsoft.com/office/officeart/2005/8/layout/default"/>
    <dgm:cxn modelId="{F94A1D7A-7A14-4FB9-8D3E-E1FEAFDEA2B1}" type="presOf" srcId="{29F8D54A-552C-49D4-A71D-D8B541FB5A9A}" destId="{22F8FCDA-4BB8-4582-9065-8E04625B2A1B}" srcOrd="0" destOrd="0" presId="urn:microsoft.com/office/officeart/2005/8/layout/default"/>
    <dgm:cxn modelId="{DB864F8B-EBFE-4015-8C57-64F72C50116A}" srcId="{241D9EA2-8C3C-407F-8F60-14F0D004CF60}" destId="{14E3B6D3-C20E-423C-9B3B-C921BDFF4762}" srcOrd="2" destOrd="0" parTransId="{53B9C90D-3FFD-4164-BB3F-FF4D851F1D0E}" sibTransId="{18EB672C-4ABC-4F10-8430-A1D4F66413AF}"/>
    <dgm:cxn modelId="{CD80A598-5E17-4D1D-9B9C-6187B33ED7B6}" type="presOf" srcId="{241D9EA2-8C3C-407F-8F60-14F0D004CF60}" destId="{007138AC-746F-42E1-A33F-3BFC1E48306E}" srcOrd="0" destOrd="0" presId="urn:microsoft.com/office/officeart/2005/8/layout/default"/>
    <dgm:cxn modelId="{0226BCE0-8F00-4133-8CC5-C06E0F0243B6}" type="presOf" srcId="{6F8E9368-EE13-44AD-B178-C7DDB33CC965}" destId="{9CB192E4-FE61-484C-85F2-EC133817758C}" srcOrd="0" destOrd="0" presId="urn:microsoft.com/office/officeart/2005/8/layout/default"/>
    <dgm:cxn modelId="{FD3406FD-3023-456A-9AD7-48F4250D19CF}" type="presOf" srcId="{14E3B6D3-C20E-423C-9B3B-C921BDFF4762}" destId="{10388A62-109E-43D5-978D-3BE46D4211F2}" srcOrd="0" destOrd="0" presId="urn:microsoft.com/office/officeart/2005/8/layout/default"/>
    <dgm:cxn modelId="{AAEEBAE7-51C5-4CFC-AD2C-D1AD2DE5E41A}" type="presParOf" srcId="{007138AC-746F-42E1-A33F-3BFC1E48306E}" destId="{9CB192E4-FE61-484C-85F2-EC133817758C}" srcOrd="0" destOrd="0" presId="urn:microsoft.com/office/officeart/2005/8/layout/default"/>
    <dgm:cxn modelId="{A28E0657-891D-440D-AA17-9BB5706FB240}" type="presParOf" srcId="{007138AC-746F-42E1-A33F-3BFC1E48306E}" destId="{3A365CD8-C07E-48D6-8C2B-78A3FC502622}" srcOrd="1" destOrd="0" presId="urn:microsoft.com/office/officeart/2005/8/layout/default"/>
    <dgm:cxn modelId="{73A96989-66AC-48F1-A80C-94FBA5F6EFD1}" type="presParOf" srcId="{007138AC-746F-42E1-A33F-3BFC1E48306E}" destId="{A602B27F-3B78-4BCD-9352-861C30E7B259}" srcOrd="2" destOrd="0" presId="urn:microsoft.com/office/officeart/2005/8/layout/default"/>
    <dgm:cxn modelId="{4F408D98-8280-4447-AB72-E6E03655A30E}" type="presParOf" srcId="{007138AC-746F-42E1-A33F-3BFC1E48306E}" destId="{1E0114F5-233E-4F2B-8165-EF6D9D1B560C}" srcOrd="3" destOrd="0" presId="urn:microsoft.com/office/officeart/2005/8/layout/default"/>
    <dgm:cxn modelId="{D7806E74-C4CE-421A-AAD7-B27CF10D5A85}" type="presParOf" srcId="{007138AC-746F-42E1-A33F-3BFC1E48306E}" destId="{10388A62-109E-43D5-978D-3BE46D4211F2}" srcOrd="4" destOrd="0" presId="urn:microsoft.com/office/officeart/2005/8/layout/default"/>
    <dgm:cxn modelId="{7354264C-5B0D-4314-BA28-F8704F733022}" type="presParOf" srcId="{007138AC-746F-42E1-A33F-3BFC1E48306E}" destId="{573B3AF6-7494-41FA-BDAC-1916710EF036}" srcOrd="5" destOrd="0" presId="urn:microsoft.com/office/officeart/2005/8/layout/default"/>
    <dgm:cxn modelId="{4B178288-6640-4ADC-BF92-9E413D4FF758}" type="presParOf" srcId="{007138AC-746F-42E1-A33F-3BFC1E48306E}" destId="{72CF46A1-4D3C-4CCD-8460-AE70C8854EA3}" srcOrd="6" destOrd="0" presId="urn:microsoft.com/office/officeart/2005/8/layout/default"/>
    <dgm:cxn modelId="{87707BE9-14A8-4291-8E8F-4A35E2A11D37}" type="presParOf" srcId="{007138AC-746F-42E1-A33F-3BFC1E48306E}" destId="{EE18C550-948C-4CC7-A654-1185AC48A8EE}" srcOrd="7" destOrd="0" presId="urn:microsoft.com/office/officeart/2005/8/layout/default"/>
    <dgm:cxn modelId="{55DA3DAB-4E2A-40E7-AF8D-9D516210C87E}" type="presParOf" srcId="{007138AC-746F-42E1-A33F-3BFC1E48306E}" destId="{22F8FCDA-4BB8-4582-9065-8E04625B2A1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192E4-FE61-484C-85F2-EC133817758C}">
      <dsp:nvSpPr>
        <dsp:cNvPr id="0" name=""/>
        <dsp:cNvSpPr/>
      </dsp:nvSpPr>
      <dsp:spPr>
        <a:xfrm>
          <a:off x="538117" y="2678"/>
          <a:ext cx="2245221" cy="1347132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Self Awareness</a:t>
          </a:r>
        </a:p>
      </dsp:txBody>
      <dsp:txXfrm>
        <a:off x="538117" y="2678"/>
        <a:ext cx="2245221" cy="1347132"/>
      </dsp:txXfrm>
    </dsp:sp>
    <dsp:sp modelId="{A602B27F-3B78-4BCD-9352-861C30E7B259}">
      <dsp:nvSpPr>
        <dsp:cNvPr id="0" name=""/>
        <dsp:cNvSpPr/>
      </dsp:nvSpPr>
      <dsp:spPr>
        <a:xfrm>
          <a:off x="3007861" y="2678"/>
          <a:ext cx="2245221" cy="1347132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Self Management</a:t>
          </a:r>
        </a:p>
      </dsp:txBody>
      <dsp:txXfrm>
        <a:off x="3007861" y="2678"/>
        <a:ext cx="2245221" cy="1347132"/>
      </dsp:txXfrm>
    </dsp:sp>
    <dsp:sp modelId="{10388A62-109E-43D5-978D-3BE46D4211F2}">
      <dsp:nvSpPr>
        <dsp:cNvPr id="0" name=""/>
        <dsp:cNvSpPr/>
      </dsp:nvSpPr>
      <dsp:spPr>
        <a:xfrm>
          <a:off x="538117" y="1574333"/>
          <a:ext cx="2245221" cy="1347132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Social Awareness</a:t>
          </a:r>
        </a:p>
      </dsp:txBody>
      <dsp:txXfrm>
        <a:off x="538117" y="1574333"/>
        <a:ext cx="2245221" cy="1347132"/>
      </dsp:txXfrm>
    </dsp:sp>
    <dsp:sp modelId="{72CF46A1-4D3C-4CCD-8460-AE70C8854EA3}">
      <dsp:nvSpPr>
        <dsp:cNvPr id="0" name=""/>
        <dsp:cNvSpPr/>
      </dsp:nvSpPr>
      <dsp:spPr>
        <a:xfrm>
          <a:off x="2979885" y="1517484"/>
          <a:ext cx="2245221" cy="1347132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7030A0"/>
              </a:solidFill>
            </a:rPr>
            <a:t>Empathy</a:t>
          </a:r>
          <a:r>
            <a:rPr lang="en-US" sz="1800" kern="1200" dirty="0"/>
            <a:t>/Relationship Management</a:t>
          </a:r>
        </a:p>
      </dsp:txBody>
      <dsp:txXfrm>
        <a:off x="2979885" y="1517484"/>
        <a:ext cx="2245221" cy="1347132"/>
      </dsp:txXfrm>
    </dsp:sp>
    <dsp:sp modelId="{22F8FCDA-4BB8-4582-9065-8E04625B2A1B}">
      <dsp:nvSpPr>
        <dsp:cNvPr id="0" name=""/>
        <dsp:cNvSpPr/>
      </dsp:nvSpPr>
      <dsp:spPr>
        <a:xfrm>
          <a:off x="1772989" y="3145988"/>
          <a:ext cx="2245221" cy="1347132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7030A0"/>
              </a:solidFill>
            </a:rPr>
            <a:t>Motivation</a:t>
          </a:r>
        </a:p>
      </dsp:txBody>
      <dsp:txXfrm>
        <a:off x="1772989" y="3145988"/>
        <a:ext cx="2245221" cy="1347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4DDBE-3F67-45C5-902C-EC583528543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789F4-029E-4103-B002-2FFDD480A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13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89F4-029E-4103-B002-2FFDD480A5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8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89F4-029E-4103-B002-2FFDD480A5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22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Lapses in professionalism during a PA student’s clinical year are especially troubling as research has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showna</a:t>
            </a:r>
            <a:r>
              <a:rPr lang="en-US" b="0" i="0" dirty="0">
                <a:effectLst/>
                <a:latin typeface="Arial" panose="020B0604020202020204" pitchFamily="34" charset="0"/>
              </a:rPr>
              <a:t> correlation between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unprofessionalbehaviorin</a:t>
            </a:r>
            <a:r>
              <a:rPr lang="en-US" b="0" i="0" dirty="0">
                <a:effectLst/>
                <a:latin typeface="Arial" panose="020B0604020202020204" pitchFamily="34" charset="0"/>
              </a:rPr>
              <a:t> medical students and subsequent disciplinary action once in clinical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89F4-029E-4103-B002-2FFDD480A5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70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89F4-029E-4103-B002-2FFDD480A5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4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152690"/>
            <a:ext cx="8520600" cy="1276311"/>
          </a:xfrm>
        </p:spPr>
        <p:txBody>
          <a:bodyPr/>
          <a:lstStyle>
            <a:lvl1pPr algn="ctr">
              <a:spcAft>
                <a:spcPts val="0"/>
              </a:spcAft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33910-D82F-4DDA-BF57-F4E39BC3C6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3184" y="4221196"/>
            <a:ext cx="3077633" cy="9461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Subtitle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60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416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B2C67-3C78-460F-BE76-03E3928A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Shape 58" descr="Screen Shot 2016-12-11 at 9.35.27 PM.png">
            <a:extLst>
              <a:ext uri="{FF2B5EF4-FFF2-40B4-BE49-F238E27FC236}">
                <a16:creationId xmlns:a16="http://schemas.microsoft.com/office/drawing/2014/main" id="{773E0973-3A00-4F0F-88A0-1CF67D0968DA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3383"/>
            <a:ext cx="9144000" cy="1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166332-FF0A-4DEB-AD93-3950FE801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282" y="1202613"/>
            <a:ext cx="8268996" cy="4934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431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096D8-8F0C-4001-A3A9-5CA1729E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Shape 58" descr="Screen Shot 2016-12-11 at 9.35.27 PM.png">
            <a:extLst>
              <a:ext uri="{FF2B5EF4-FFF2-40B4-BE49-F238E27FC236}">
                <a16:creationId xmlns:a16="http://schemas.microsoft.com/office/drawing/2014/main" id="{1A0F4B03-410E-462F-9C9C-01D719CD0CB8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3383"/>
            <a:ext cx="9144000" cy="1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FCF7B-674A-48CC-A42F-8ADBBFF1F1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984" y="1153585"/>
            <a:ext cx="4097867" cy="50588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3B7A813-69AD-46C6-BCB7-C1758AFF3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65005" y="1153585"/>
            <a:ext cx="4097867" cy="50588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1930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E7FD-1401-4030-8F52-B4A81952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89" y="2419"/>
            <a:ext cx="7870761" cy="911117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Shape 58" descr="Screen Shot 2016-12-11 at 9.35.27 PM.png">
            <a:extLst>
              <a:ext uri="{FF2B5EF4-FFF2-40B4-BE49-F238E27FC236}">
                <a16:creationId xmlns:a16="http://schemas.microsoft.com/office/drawing/2014/main" id="{76C2D968-AEE2-44A6-A6E0-9656380540E1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3383"/>
            <a:ext cx="9144000" cy="1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736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3B90D-297D-44EB-8508-FA394CDE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49" y="804508"/>
            <a:ext cx="2044312" cy="54332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08EC1B-8C51-4E32-BA88-A63CF08885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95985" y="804508"/>
            <a:ext cx="5995492" cy="54332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44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2" y="1905002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4344989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2892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6"/>
            <a:ext cx="7043208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9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49"/>
            <a:ext cx="7690115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3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422719320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3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3978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116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6"/>
          </a:xfrm>
        </p:spPr>
        <p:txBody>
          <a:bodyPr/>
          <a:lstStyle>
            <a:lvl1pPr marL="339968" indent="-339968">
              <a:lnSpc>
                <a:spcPct val="90000"/>
              </a:lnSpc>
              <a:defRPr sz="2800"/>
            </a:lvl1pPr>
            <a:lvl2pPr marL="673322" indent="-325416">
              <a:lnSpc>
                <a:spcPct val="90000"/>
              </a:lnSpc>
              <a:defRPr sz="2400"/>
            </a:lvl2pPr>
            <a:lvl3pPr marL="953761" indent="-288377">
              <a:lnSpc>
                <a:spcPct val="90000"/>
              </a:lnSpc>
              <a:defRPr sz="2000"/>
            </a:lvl3pPr>
            <a:lvl4pPr marL="1227588" indent="-273826">
              <a:lnSpc>
                <a:spcPct val="90000"/>
              </a:lnSpc>
              <a:defRPr sz="1800"/>
            </a:lvl4pPr>
            <a:lvl5pPr marL="1515965" indent="-280440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6"/>
          </a:xfrm>
        </p:spPr>
        <p:txBody>
          <a:bodyPr/>
          <a:lstStyle>
            <a:lvl1pPr marL="347906" indent="-347906">
              <a:lnSpc>
                <a:spcPct val="90000"/>
              </a:lnSpc>
              <a:defRPr sz="2800"/>
            </a:lvl1pPr>
            <a:lvl2pPr marL="673322" indent="-339968">
              <a:lnSpc>
                <a:spcPct val="90000"/>
              </a:lnSpc>
              <a:defRPr sz="2400"/>
            </a:lvl2pPr>
            <a:lvl3pPr marL="961699" indent="-302928">
              <a:lnSpc>
                <a:spcPct val="90000"/>
              </a:lnSpc>
              <a:defRPr sz="2000"/>
            </a:lvl3pPr>
            <a:lvl4pPr marL="1227588" indent="-265889">
              <a:lnSpc>
                <a:spcPct val="90000"/>
              </a:lnSpc>
              <a:defRPr sz="1800"/>
            </a:lvl4pPr>
            <a:lvl5pPr marL="1515965" indent="-273826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2409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7804"/>
            <a:ext cx="4114800" cy="34624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64" indent="-281764">
              <a:defRPr sz="2300"/>
            </a:lvl1pPr>
            <a:lvl2pPr marL="562205" indent="-265889">
              <a:defRPr sz="2000"/>
            </a:lvl2pPr>
            <a:lvl3pPr marL="813542" indent="-243401">
              <a:defRPr sz="1800"/>
            </a:lvl3pPr>
            <a:lvl4pPr marL="1050328" indent="-228850">
              <a:defRPr sz="1700"/>
            </a:lvl4pPr>
            <a:lvl5pPr marL="1279179" indent="-206362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757804"/>
            <a:ext cx="4117019" cy="34624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5" cy="1537344"/>
          </a:xfrm>
        </p:spPr>
        <p:txBody>
          <a:bodyPr/>
          <a:lstStyle>
            <a:lvl1pPr marL="296314" indent="-296314">
              <a:defRPr sz="2300"/>
            </a:lvl1pPr>
            <a:lvl2pPr marL="570140" indent="-273826">
              <a:defRPr sz="2000"/>
            </a:lvl2pPr>
            <a:lvl3pPr marL="821478" indent="-244725">
              <a:defRPr sz="1800"/>
            </a:lvl3pPr>
            <a:lvl4pPr marL="1050328" indent="-236787">
              <a:defRPr sz="1700"/>
            </a:lvl4pPr>
            <a:lvl5pPr marL="1279179" indent="-220913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9162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661326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27589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39405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312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385579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44476"/>
            <a:ext cx="8385175" cy="6647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1" y="1905000"/>
            <a:ext cx="3927475" cy="25791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918076" y="1905001"/>
            <a:ext cx="3927475" cy="443199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0A2A-6889-4A6F-B0E8-4C0BD1721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12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44476"/>
            <a:ext cx="8385175" cy="6647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838201" y="1905001"/>
            <a:ext cx="3927475" cy="443199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8076" y="1905000"/>
            <a:ext cx="3927475" cy="25791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A22E7-0D92-40C4-A48D-1C92A3A54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962090" y="59266"/>
            <a:ext cx="7870761" cy="76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311151" y="2302938"/>
            <a:ext cx="85217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panose="020B0604020202020204" pitchFamily="34" charset="0"/>
            </a:endParaRPr>
          </a:p>
          <a:p>
            <a:pPr lvl="1"/>
            <a:endParaRPr lang="en-US" altLang="en-US" dirty="0">
              <a:sym typeface="Arial" panose="020B0604020202020204" pitchFamily="34" charset="0"/>
            </a:endParaRPr>
          </a:p>
          <a:p>
            <a:pPr lvl="2"/>
            <a:endParaRPr lang="en-US" altLang="en-US" dirty="0">
              <a:sym typeface="Arial" panose="020B0604020202020204" pitchFamily="34" charset="0"/>
            </a:endParaRPr>
          </a:p>
        </p:txBody>
      </p:sp>
      <p:sp>
        <p:nvSpPr>
          <p:cNvPr id="1029" name="Shape 54"/>
          <p:cNvSpPr>
            <a:spLocks noChangeArrowheads="1"/>
          </p:cNvSpPr>
          <p:nvPr/>
        </p:nvSpPr>
        <p:spPr bwMode="auto">
          <a:xfrm>
            <a:off x="0" y="6559556"/>
            <a:ext cx="9144000" cy="298449"/>
          </a:xfrm>
          <a:prstGeom prst="rect">
            <a:avLst/>
          </a:prstGeom>
          <a:solidFill>
            <a:srgbClr val="555555"/>
          </a:solidFill>
          <a:ln w="9525">
            <a:solidFill>
              <a:srgbClr val="595959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 hangingPunct="1">
              <a:defRPr/>
            </a:pPr>
            <a:endParaRPr lang="x-none" altLang="x-none" sz="1400"/>
          </a:p>
        </p:txBody>
      </p:sp>
      <p:sp>
        <p:nvSpPr>
          <p:cNvPr id="1032" name="Shape 54"/>
          <p:cNvSpPr>
            <a:spLocks noChangeArrowheads="1"/>
          </p:cNvSpPr>
          <p:nvPr/>
        </p:nvSpPr>
        <p:spPr bwMode="auto">
          <a:xfrm>
            <a:off x="0" y="6559556"/>
            <a:ext cx="9144000" cy="298449"/>
          </a:xfrm>
          <a:prstGeom prst="rect">
            <a:avLst/>
          </a:prstGeom>
          <a:solidFill>
            <a:srgbClr val="555555"/>
          </a:solidFill>
          <a:ln w="9525">
            <a:solidFill>
              <a:srgbClr val="595959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 hangingPunct="1">
              <a:defRPr/>
            </a:pPr>
            <a:endParaRPr lang="x-none" altLang="x-none" sz="1400"/>
          </a:p>
        </p:txBody>
      </p:sp>
      <p:sp>
        <p:nvSpPr>
          <p:cNvPr id="1034" name="Shape 54"/>
          <p:cNvSpPr>
            <a:spLocks noChangeArrowheads="1"/>
          </p:cNvSpPr>
          <p:nvPr/>
        </p:nvSpPr>
        <p:spPr bwMode="auto">
          <a:xfrm>
            <a:off x="0" y="6559556"/>
            <a:ext cx="9144000" cy="298449"/>
          </a:xfrm>
          <a:prstGeom prst="rect">
            <a:avLst/>
          </a:prstGeom>
          <a:solidFill>
            <a:srgbClr val="555555"/>
          </a:solidFill>
          <a:ln w="9525">
            <a:solidFill>
              <a:srgbClr val="595959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 hangingPunct="1">
              <a:defRPr/>
            </a:pPr>
            <a:endParaRPr lang="x-none" altLang="x-none" sz="1400"/>
          </a:p>
        </p:txBody>
      </p:sp>
      <p:sp>
        <p:nvSpPr>
          <p:cNvPr id="1036" name="Shape 54"/>
          <p:cNvSpPr>
            <a:spLocks noChangeArrowheads="1"/>
          </p:cNvSpPr>
          <p:nvPr userDrawn="1"/>
        </p:nvSpPr>
        <p:spPr bwMode="auto">
          <a:xfrm>
            <a:off x="0" y="6559556"/>
            <a:ext cx="9144000" cy="298449"/>
          </a:xfrm>
          <a:prstGeom prst="rect">
            <a:avLst/>
          </a:prstGeom>
          <a:solidFill>
            <a:srgbClr val="555555"/>
          </a:solidFill>
          <a:ln w="9525">
            <a:solidFill>
              <a:srgbClr val="595959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 hangingPunct="1">
              <a:defRPr/>
            </a:pPr>
            <a:endParaRPr lang="x-none" altLang="x-none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0123B-35BC-4F38-AAC6-845D4690D0E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5331" y="117323"/>
            <a:ext cx="558548" cy="59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074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4267">
          <a:solidFill>
            <a:srgbClr val="E7762B"/>
          </a:solidFill>
          <a:latin typeface="Calibri" panose="020F0502020204030204" pitchFamily="34" charset="0"/>
          <a:ea typeface="ＭＳ Ｐゴシック" charset="0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panose="020B0604020202020204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80990" indent="-380990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Ø"/>
        <a:defRPr sz="2667">
          <a:solidFill>
            <a:srgbClr val="000000"/>
          </a:solidFill>
          <a:latin typeface="Calibri" panose="020F0502020204030204" pitchFamily="34" charset="0"/>
          <a:ea typeface="ＭＳ Ｐゴシック" charset="0"/>
          <a:cs typeface="Arial"/>
          <a:sym typeface="Arial" panose="020B0604020202020204" pitchFamily="34" charset="0"/>
        </a:defRPr>
      </a:lvl1pPr>
      <a:lvl2pPr marL="838179" lvl="1" indent="-38099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 panose="020B0604020202020204" pitchFamily="34" charset="0"/>
        </a:defRPr>
      </a:lvl2pPr>
      <a:lvl3pPr marL="1295368" lvl="2" indent="-380990" algn="l" rtl="0" eaLnBrk="0" fontAlgn="base" hangingPunct="0">
        <a:spcBef>
          <a:spcPct val="0"/>
        </a:spcBef>
        <a:spcAft>
          <a:spcPct val="0"/>
        </a:spcAft>
        <a:buSzPct val="80000"/>
        <a:buFont typeface="Courier New" panose="02070309020205020404" pitchFamily="49" charset="0"/>
        <a:buChar char="o"/>
        <a:defRPr sz="2133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 panose="020B0604020202020204" pitchFamily="34" charset="0"/>
        </a:defRPr>
      </a:lvl3pPr>
      <a:lvl4pPr marL="1600160" lvl="3" indent="-22859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349" lvl="4" indent="-22859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7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72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ransition>
    <p:fade/>
  </p:transition>
  <p:txStyles>
    <p:titleStyle>
      <a:lvl1pPr algn="l" defTabSz="914340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1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65" indent="-396865" algn="l" defTabSz="914340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96865" algn="l" defTabSz="914340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57" indent="-344479" algn="l" defTabSz="914340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23" indent="-346066" algn="l" defTabSz="914340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465" indent="-336542" algn="l" defTabSz="914340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6" indent="-228585" algn="l" defTabSz="9143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9143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8" indent="-228585" algn="l" defTabSz="9143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enti.com/vp6s23rs5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itle 1"/>
          <p:cNvSpPr txBox="1">
            <a:spLocks noGrp="1"/>
          </p:cNvSpPr>
          <p:nvPr>
            <p:ph type="title"/>
          </p:nvPr>
        </p:nvSpPr>
        <p:spPr>
          <a:xfrm>
            <a:off x="698374" y="1560986"/>
            <a:ext cx="7467600" cy="747922"/>
          </a:xfrm>
        </p:spPr>
        <p:txBody>
          <a:bodyPr/>
          <a:lstStyle/>
          <a:p>
            <a:pPr defTabSz="1939925">
              <a:spcAft>
                <a:spcPct val="0"/>
              </a:spcAft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Health Policy &amp; Professional 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B520D5-6A6B-4969-998F-D81C0968B9A6}"/>
              </a:ext>
            </a:extLst>
          </p:cNvPr>
          <p:cNvSpPr txBox="1"/>
          <p:nvPr/>
        </p:nvSpPr>
        <p:spPr>
          <a:xfrm>
            <a:off x="2362200" y="4881515"/>
            <a:ext cx="4639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Laura Gerstner, PA-C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Special thanks to Dr. 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3567C-396A-4A62-8C84-44FCB2360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19" y="378406"/>
            <a:ext cx="6578163" cy="10757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D0EDE9-4E05-42EB-BF78-158EF334A058}"/>
              </a:ext>
            </a:extLst>
          </p:cNvPr>
          <p:cNvSpPr/>
          <p:nvPr/>
        </p:nvSpPr>
        <p:spPr>
          <a:xfrm>
            <a:off x="88994" y="80094"/>
            <a:ext cx="756437" cy="729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8CAEEA-34CC-4F7A-ACAC-2A434B6C87D0}"/>
              </a:ext>
            </a:extLst>
          </p:cNvPr>
          <p:cNvSpPr txBox="1">
            <a:spLocks/>
          </p:cNvSpPr>
          <p:nvPr/>
        </p:nvSpPr>
        <p:spPr bwMode="auto">
          <a:xfrm>
            <a:off x="838200" y="3025228"/>
            <a:ext cx="7467600" cy="154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4800">
                <a:solidFill>
                  <a:srgbClr val="E7762B"/>
                </a:solidFill>
                <a:latin typeface="Calibri" panose="020F0502020204030204" pitchFamily="34" charset="0"/>
                <a:ea typeface="ＭＳ Ｐゴシック" charset="0"/>
                <a:cs typeface="Arial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panose="020B0604020202020204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9pPr>
          </a:lstStyle>
          <a:p>
            <a:pPr defTabSz="1939925">
              <a:spcAft>
                <a:spcPct val="0"/>
              </a:spcAft>
            </a:pPr>
            <a:r>
              <a:rPr lang="en-US" altLang="en-US" sz="3600" kern="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Professionalism &amp; Emotional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951111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5705" y="304800"/>
            <a:ext cx="8382000" cy="664797"/>
          </a:xfrm>
        </p:spPr>
        <p:txBody>
          <a:bodyPr/>
          <a:lstStyle/>
          <a:p>
            <a:r>
              <a:rPr lang="en-US" dirty="0"/>
              <a:t>Keys to Emotional Intelligence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88904018"/>
              </p:ext>
            </p:extLst>
          </p:nvPr>
        </p:nvGraphicFramePr>
        <p:xfrm>
          <a:off x="609600" y="1752600"/>
          <a:ext cx="5791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over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79512"/>
            <a:ext cx="1489727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75EF88-5846-4818-81BB-FE16D2F6DC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0671" y="3671572"/>
            <a:ext cx="20955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195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Intelligence Skills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9600" y="1295400"/>
            <a:ext cx="4348680" cy="4524315"/>
          </a:xfrm>
        </p:spPr>
        <p:txBody>
          <a:bodyPr/>
          <a:lstStyle/>
          <a:p>
            <a:r>
              <a:rPr lang="en-US" sz="2800" dirty="0"/>
              <a:t>Ability to recognize moods and emotions as they happen</a:t>
            </a:r>
          </a:p>
          <a:p>
            <a:r>
              <a:rPr lang="en-US" sz="2800" dirty="0"/>
              <a:t>Knowing one's strengths, weaknesses, drives, values and goals</a:t>
            </a:r>
          </a:p>
          <a:p>
            <a:r>
              <a:rPr lang="en-US" sz="2800" dirty="0"/>
              <a:t>Recognizing  the impact of our emotions on others </a:t>
            </a:r>
          </a:p>
          <a:p>
            <a:r>
              <a:rPr lang="en-US" sz="2800" dirty="0"/>
              <a:t>Being able to use gut feelings to </a:t>
            </a:r>
            <a:r>
              <a:rPr lang="en-US" sz="2800" i="1" dirty="0"/>
              <a:t>guide</a:t>
            </a:r>
            <a:r>
              <a:rPr lang="en-US" sz="2800" dirty="0"/>
              <a:t> decisions.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3400" y="1371600"/>
            <a:ext cx="3581400" cy="3733800"/>
            <a:chOff x="1948863" y="1754460"/>
            <a:chExt cx="3036472" cy="2891878"/>
          </a:xfrm>
        </p:grpSpPr>
        <p:sp>
          <p:nvSpPr>
            <p:cNvPr id="9" name="Freeform: Shape 8"/>
            <p:cNvSpPr/>
            <p:nvPr/>
          </p:nvSpPr>
          <p:spPr>
            <a:xfrm>
              <a:off x="1948863" y="1754460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Self Awareness</a:t>
              </a: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3539396" y="1754460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Self Management</a:t>
              </a: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948863" y="2766618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Social </a:t>
              </a:r>
              <a:r>
                <a:rPr lang="en-US" sz="2400" dirty="0"/>
                <a:t>Awareness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3539396" y="2766618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Empathy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744130" y="3778775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Motivation</a:t>
              </a:r>
            </a:p>
          </p:txBody>
        </p:sp>
      </p:grpSp>
      <p:sp>
        <p:nvSpPr>
          <p:cNvPr id="14" name="Rectangle: Rounded Corners 13"/>
          <p:cNvSpPr/>
          <p:nvPr/>
        </p:nvSpPr>
        <p:spPr bwMode="auto">
          <a:xfrm>
            <a:off x="990600" y="5791200"/>
            <a:ext cx="7162800" cy="9144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50595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Hallmarks:</a:t>
            </a:r>
          </a:p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0595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Self-confidence, realistic self-assessment, self-deprecating sense of humor</a:t>
            </a:r>
          </a:p>
        </p:txBody>
      </p:sp>
    </p:spTree>
    <p:extLst>
      <p:ext uri="{BB962C8B-B14F-4D97-AF65-F5344CB8AC3E}">
        <p14:creationId xmlns:p14="http://schemas.microsoft.com/office/powerpoint/2010/main" val="62054359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Intelligence Skills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3059299"/>
          </a:xfrm>
        </p:spPr>
        <p:txBody>
          <a:bodyPr/>
          <a:lstStyle/>
          <a:p>
            <a:r>
              <a:rPr lang="en-US" dirty="0"/>
              <a:t>Controlling or redirecting one's disruptive emotions </a:t>
            </a:r>
          </a:p>
          <a:p>
            <a:r>
              <a:rPr lang="en-US" dirty="0"/>
              <a:t>Controlling impulses</a:t>
            </a:r>
          </a:p>
          <a:p>
            <a:r>
              <a:rPr lang="en-US" dirty="0"/>
              <a:t>Adapting to changing circumstances</a:t>
            </a:r>
          </a:p>
          <a:p>
            <a:r>
              <a:rPr lang="en-US" dirty="0"/>
              <a:t>Thinking before acting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3400" y="1295400"/>
            <a:ext cx="3657600" cy="3733800"/>
            <a:chOff x="1948863" y="1754460"/>
            <a:chExt cx="3036472" cy="2891878"/>
          </a:xfrm>
        </p:grpSpPr>
        <p:sp>
          <p:nvSpPr>
            <p:cNvPr id="8" name="Freeform: Shape 7"/>
            <p:cNvSpPr/>
            <p:nvPr/>
          </p:nvSpPr>
          <p:spPr>
            <a:xfrm>
              <a:off x="1948863" y="1754460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Self Awareness</a:t>
              </a: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3539396" y="1754460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Self Management</a:t>
              </a: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948863" y="2766618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Social </a:t>
              </a:r>
              <a:r>
                <a:rPr lang="en-US" sz="2400" dirty="0"/>
                <a:t>Awareness</a:t>
              </a: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3539396" y="2766618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Empathy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2744130" y="3778775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Motivation</a:t>
              </a:r>
            </a:p>
          </p:txBody>
        </p:sp>
      </p:grpSp>
      <p:sp>
        <p:nvSpPr>
          <p:cNvPr id="14" name="Rectangle: Rounded Corners 13"/>
          <p:cNvSpPr/>
          <p:nvPr/>
        </p:nvSpPr>
        <p:spPr bwMode="auto">
          <a:xfrm>
            <a:off x="990600" y="5791200"/>
            <a:ext cx="7162800" cy="9144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0595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Hallmarks:</a:t>
            </a:r>
          </a:p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0595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Ability to bounce back from upsets, comfort with ambiguity, open to change </a:t>
            </a:r>
          </a:p>
        </p:txBody>
      </p:sp>
    </p:spTree>
    <p:extLst>
      <p:ext uri="{BB962C8B-B14F-4D97-AF65-F5344CB8AC3E}">
        <p14:creationId xmlns:p14="http://schemas.microsoft.com/office/powerpoint/2010/main" val="21022890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Intelligence Skills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585323"/>
          </a:xfrm>
        </p:spPr>
        <p:txBody>
          <a:bodyPr/>
          <a:lstStyle/>
          <a:p>
            <a:r>
              <a:rPr lang="en-US" dirty="0"/>
              <a:t>Managing relationships </a:t>
            </a:r>
          </a:p>
          <a:p>
            <a:r>
              <a:rPr lang="en-US" dirty="0"/>
              <a:t>Moving people in the right direction</a:t>
            </a:r>
          </a:p>
          <a:p>
            <a:r>
              <a:rPr lang="en-US" dirty="0"/>
              <a:t>Ability to find common ground and build rapport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33400" y="1461678"/>
            <a:ext cx="3581400" cy="3733800"/>
            <a:chOff x="1948863" y="1754460"/>
            <a:chExt cx="3036472" cy="2891878"/>
          </a:xfrm>
        </p:grpSpPr>
        <p:sp>
          <p:nvSpPr>
            <p:cNvPr id="9" name="Freeform: Shape 8"/>
            <p:cNvSpPr/>
            <p:nvPr/>
          </p:nvSpPr>
          <p:spPr>
            <a:xfrm>
              <a:off x="1948863" y="1754460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Self Awareness</a:t>
              </a: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3539396" y="1754460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Self Management</a:t>
              </a: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948863" y="2766618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Social </a:t>
              </a:r>
              <a:r>
                <a:rPr lang="en-US" sz="2400" b="1" dirty="0">
                  <a:solidFill>
                    <a:schemeClr val="bg1"/>
                  </a:solidFill>
                </a:rPr>
                <a:t>Awareness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3539396" y="2766618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Empathy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744130" y="3778775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Motivation</a:t>
              </a:r>
            </a:p>
          </p:txBody>
        </p:sp>
      </p:grpSp>
      <p:sp>
        <p:nvSpPr>
          <p:cNvPr id="14" name="Rectangle: Rounded Corners 13"/>
          <p:cNvSpPr/>
          <p:nvPr/>
        </p:nvSpPr>
        <p:spPr bwMode="auto">
          <a:xfrm>
            <a:off x="990600" y="5791200"/>
            <a:ext cx="7162800" cy="9144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0595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Hallmarks:</a:t>
            </a:r>
          </a:p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05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 stars, persuasiveness, good team-builder and leadership expertise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50595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52682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Intelligence Skills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3748719"/>
          </a:xfrm>
        </p:spPr>
        <p:txBody>
          <a:bodyPr/>
          <a:lstStyle/>
          <a:p>
            <a:r>
              <a:rPr lang="en-US" dirty="0"/>
              <a:t>Recognizing emotions in others</a:t>
            </a:r>
          </a:p>
          <a:p>
            <a:r>
              <a:rPr lang="en-US" dirty="0"/>
              <a:t>Seeing things in the other person’s shoes</a:t>
            </a:r>
          </a:p>
          <a:p>
            <a:r>
              <a:rPr lang="en-US" dirty="0"/>
              <a:t>Considering other people's feelings, especially when making decisions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33399" y="1295400"/>
            <a:ext cx="3962401" cy="3733800"/>
            <a:chOff x="1948863" y="1754460"/>
            <a:chExt cx="3036472" cy="2891878"/>
          </a:xfrm>
        </p:grpSpPr>
        <p:sp>
          <p:nvSpPr>
            <p:cNvPr id="9" name="Freeform: Shape 8"/>
            <p:cNvSpPr/>
            <p:nvPr/>
          </p:nvSpPr>
          <p:spPr>
            <a:xfrm>
              <a:off x="1948863" y="1754460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Self Awareness</a:t>
              </a: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3539396" y="1754460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Self Management</a:t>
              </a: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948863" y="2766618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Social </a:t>
              </a:r>
              <a:r>
                <a:rPr lang="en-US" sz="2400" dirty="0"/>
                <a:t>Awareness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3539396" y="2766618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Empathy/Relationship Management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744130" y="3778775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Motivation</a:t>
              </a:r>
            </a:p>
          </p:txBody>
        </p:sp>
      </p:grpSp>
      <p:sp>
        <p:nvSpPr>
          <p:cNvPr id="14" name="Rectangle: Rounded Corners 13"/>
          <p:cNvSpPr/>
          <p:nvPr/>
        </p:nvSpPr>
        <p:spPr bwMode="auto">
          <a:xfrm>
            <a:off x="990600" y="5791200"/>
            <a:ext cx="7162800" cy="9144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0595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Hallmarks:</a:t>
            </a:r>
          </a:p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0595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Cross-cultural sensitivity, tolerance, good customer (patient) service</a:t>
            </a:r>
          </a:p>
        </p:txBody>
      </p:sp>
    </p:spTree>
    <p:extLst>
      <p:ext uri="{BB962C8B-B14F-4D97-AF65-F5344CB8AC3E}">
        <p14:creationId xmlns:p14="http://schemas.microsoft.com/office/powerpoint/2010/main" val="404421958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Intelligence Skills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4222694"/>
          </a:xfrm>
        </p:spPr>
        <p:txBody>
          <a:bodyPr/>
          <a:lstStyle/>
          <a:p>
            <a:r>
              <a:rPr lang="en-US" dirty="0"/>
              <a:t>Marshaling emotions for self-motivation</a:t>
            </a:r>
          </a:p>
          <a:p>
            <a:r>
              <a:rPr lang="en-US" dirty="0"/>
              <a:t>Curiosity and joy for learning</a:t>
            </a:r>
          </a:p>
          <a:p>
            <a:r>
              <a:rPr lang="en-US" dirty="0"/>
              <a:t>Strong sense of what is important in life</a:t>
            </a:r>
          </a:p>
          <a:p>
            <a:r>
              <a:rPr lang="en-US" dirty="0"/>
              <a:t>Being able to get into the “flow” state for maximum achievement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33400" y="1752600"/>
            <a:ext cx="3581400" cy="3733800"/>
            <a:chOff x="1948863" y="1754460"/>
            <a:chExt cx="3036472" cy="2891878"/>
          </a:xfrm>
        </p:grpSpPr>
        <p:sp>
          <p:nvSpPr>
            <p:cNvPr id="9" name="Freeform: Shape 8"/>
            <p:cNvSpPr/>
            <p:nvPr/>
          </p:nvSpPr>
          <p:spPr>
            <a:xfrm>
              <a:off x="1948863" y="1754460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Self Awareness</a:t>
              </a: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3539396" y="1754460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Self Management</a:t>
              </a: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948863" y="2766618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Social </a:t>
              </a:r>
              <a:r>
                <a:rPr lang="en-US" sz="2400" dirty="0"/>
                <a:t>Awareness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3539396" y="2766618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Empathy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744130" y="3778775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Motivation</a:t>
              </a:r>
            </a:p>
          </p:txBody>
        </p:sp>
      </p:grpSp>
      <p:sp>
        <p:nvSpPr>
          <p:cNvPr id="14" name="Rectangle: Rounded Corners 13"/>
          <p:cNvSpPr/>
          <p:nvPr/>
        </p:nvSpPr>
        <p:spPr bwMode="auto">
          <a:xfrm>
            <a:off x="990600" y="5791200"/>
            <a:ext cx="7162800" cy="9144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0595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Hallmarks:</a:t>
            </a:r>
          </a:p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0595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Strong drive to achieve, optimism (even after failure), productive, organizational commitment </a:t>
            </a:r>
          </a:p>
        </p:txBody>
      </p:sp>
    </p:spTree>
    <p:extLst>
      <p:ext uri="{BB962C8B-B14F-4D97-AF65-F5344CB8AC3E}">
        <p14:creationId xmlns:p14="http://schemas.microsoft.com/office/powerpoint/2010/main" val="91743914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71600" y="1600200"/>
            <a:ext cx="6477000" cy="3809494"/>
          </a:xfrm>
        </p:spPr>
        <p:txBody>
          <a:bodyPr/>
          <a:lstStyle/>
          <a:p>
            <a:pPr algn="ctr"/>
            <a:r>
              <a:rPr lang="en-US" dirty="0"/>
              <a:t>Emotional Intelligence </a:t>
            </a:r>
            <a:r>
              <a:rPr lang="en-US" dirty="0">
                <a:solidFill>
                  <a:schemeClr val="tx1"/>
                </a:solidFill>
              </a:rPr>
              <a:t>involves 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SET OF SKILLS 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that can be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 </a:t>
            </a:r>
            <a:r>
              <a:rPr lang="en-US" u="sng" dirty="0"/>
              <a:t>learned at any age</a:t>
            </a:r>
            <a:br>
              <a:rPr lang="en-US" u="sng" dirty="0"/>
            </a:b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76960599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8E4AF5-15FD-4B5A-AEA7-288441DC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/>
              <a:t>How did you score on the EQ assessment I had you take?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39CC05-B46C-407F-AC1B-4E57D3641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581554"/>
            <a:ext cx="8382000" cy="5169107"/>
          </a:xfrm>
        </p:spPr>
        <p:txBody>
          <a:bodyPr/>
          <a:lstStyle/>
          <a:p>
            <a:r>
              <a:rPr lang="en-US" dirty="0"/>
              <a:t>15-34: EQ needs work</a:t>
            </a:r>
          </a:p>
          <a:p>
            <a:r>
              <a:rPr lang="en-US" dirty="0"/>
              <a:t>35-55: EQ okay – could still use work</a:t>
            </a:r>
          </a:p>
          <a:p>
            <a:r>
              <a:rPr lang="en-US" dirty="0"/>
              <a:t>56-75: EQ is great!</a:t>
            </a:r>
          </a:p>
          <a:p>
            <a:endParaRPr lang="en-US" dirty="0"/>
          </a:p>
          <a:p>
            <a:r>
              <a:rPr lang="en-US" dirty="0"/>
              <a:t>Take a minute and think about ways you can improve your:</a:t>
            </a:r>
          </a:p>
          <a:p>
            <a:pPr lvl="1"/>
            <a:r>
              <a:rPr lang="en-US" sz="2500" dirty="0"/>
              <a:t>Self-awareness</a:t>
            </a:r>
          </a:p>
          <a:p>
            <a:pPr lvl="1"/>
            <a:r>
              <a:rPr lang="en-US" sz="2500" dirty="0"/>
              <a:t>Self-management</a:t>
            </a:r>
          </a:p>
          <a:p>
            <a:pPr lvl="1"/>
            <a:r>
              <a:rPr lang="en-US" sz="2500" dirty="0"/>
              <a:t>Social awareness</a:t>
            </a:r>
          </a:p>
          <a:p>
            <a:pPr lvl="1"/>
            <a:r>
              <a:rPr lang="en-US" sz="2500" dirty="0"/>
              <a:t>Empathy/relationships</a:t>
            </a:r>
          </a:p>
          <a:p>
            <a:pPr lvl="1"/>
            <a:r>
              <a:rPr lang="en-US" sz="2500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40788042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/>
              <a:t>Learning Self-Awareness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8430" y="1092589"/>
            <a:ext cx="8382000" cy="4376583"/>
          </a:xfrm>
        </p:spPr>
        <p:txBody>
          <a:bodyPr/>
          <a:lstStyle/>
          <a:p>
            <a:r>
              <a:rPr lang="en-US" dirty="0"/>
              <a:t>Observe your own thinking and </a:t>
            </a:r>
            <a:br>
              <a:rPr lang="en-US" dirty="0"/>
            </a:br>
            <a:r>
              <a:rPr lang="en-US" dirty="0"/>
              <a:t>emotions</a:t>
            </a:r>
          </a:p>
          <a:p>
            <a:pPr lvl="1"/>
            <a:r>
              <a:rPr lang="en-US" dirty="0"/>
              <a:t>At first, quietly and alone</a:t>
            </a:r>
          </a:p>
          <a:p>
            <a:pPr lvl="1"/>
            <a:r>
              <a:rPr lang="en-US" dirty="0"/>
              <a:t>With practice, as you interact</a:t>
            </a:r>
          </a:p>
          <a:p>
            <a:r>
              <a:rPr lang="en-US" dirty="0"/>
              <a:t>Distinguish thoughts, emotions and behaviors</a:t>
            </a:r>
          </a:p>
          <a:p>
            <a:r>
              <a:rPr lang="en-US" dirty="0"/>
              <a:t>Ask trusted friends for feedback</a:t>
            </a:r>
          </a:p>
          <a:p>
            <a:r>
              <a:rPr lang="en-US" dirty="0"/>
              <a:t>Write down your own goals and analyze your strengths and weaknesses</a:t>
            </a:r>
          </a:p>
          <a:p>
            <a:pPr lvl="1"/>
            <a:r>
              <a:rPr lang="en-US" dirty="0"/>
              <a:t>Do this from the perspective of others</a:t>
            </a:r>
          </a:p>
        </p:txBody>
      </p:sp>
      <p:pic>
        <p:nvPicPr>
          <p:cNvPr id="3074" name="Picture 2" descr="Image result for know thysel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6" b="60000"/>
          <a:stretch/>
        </p:blipFill>
        <p:spPr bwMode="auto">
          <a:xfrm>
            <a:off x="5091053" y="5595506"/>
            <a:ext cx="3772038" cy="10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781800" y="213590"/>
            <a:ext cx="2103925" cy="1615210"/>
            <a:chOff x="1948863" y="1754460"/>
            <a:chExt cx="3036472" cy="2891878"/>
          </a:xfrm>
        </p:grpSpPr>
        <p:sp>
          <p:nvSpPr>
            <p:cNvPr id="6" name="Freeform: Shape 8"/>
            <p:cNvSpPr/>
            <p:nvPr/>
          </p:nvSpPr>
          <p:spPr>
            <a:xfrm>
              <a:off x="1948863" y="1754460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Self Awareness</a:t>
              </a:r>
            </a:p>
          </p:txBody>
        </p:sp>
        <p:sp>
          <p:nvSpPr>
            <p:cNvPr id="7" name="Freeform: Shape 9"/>
            <p:cNvSpPr/>
            <p:nvPr/>
          </p:nvSpPr>
          <p:spPr>
            <a:xfrm>
              <a:off x="3539396" y="1754460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Self Management</a:t>
              </a:r>
            </a:p>
          </p:txBody>
        </p:sp>
        <p:sp>
          <p:nvSpPr>
            <p:cNvPr id="8" name="Freeform: Shape 10"/>
            <p:cNvSpPr/>
            <p:nvPr/>
          </p:nvSpPr>
          <p:spPr>
            <a:xfrm>
              <a:off x="1948863" y="2766618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Social Skill</a:t>
              </a:r>
            </a:p>
          </p:txBody>
        </p:sp>
        <p:sp>
          <p:nvSpPr>
            <p:cNvPr id="9" name="Freeform: Shape 11"/>
            <p:cNvSpPr/>
            <p:nvPr/>
          </p:nvSpPr>
          <p:spPr>
            <a:xfrm>
              <a:off x="3539396" y="2766618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Empathy</a:t>
              </a:r>
            </a:p>
          </p:txBody>
        </p:sp>
        <p:sp>
          <p:nvSpPr>
            <p:cNvPr id="10" name="Freeform: Shape 12"/>
            <p:cNvSpPr/>
            <p:nvPr/>
          </p:nvSpPr>
          <p:spPr>
            <a:xfrm>
              <a:off x="2744130" y="3778775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Motivation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755630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Self-Management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19200"/>
            <a:ext cx="8382000" cy="5275290"/>
          </a:xfrm>
        </p:spPr>
        <p:txBody>
          <a:bodyPr/>
          <a:lstStyle/>
          <a:p>
            <a:r>
              <a:rPr lang="en-US" dirty="0"/>
              <a:t>Observe your own behaviors, </a:t>
            </a:r>
            <a:br>
              <a:rPr lang="en-US" dirty="0"/>
            </a:br>
            <a:r>
              <a:rPr lang="en-US" dirty="0"/>
              <a:t>especially negative ones</a:t>
            </a:r>
          </a:p>
          <a:p>
            <a:pPr lvl="1"/>
            <a:r>
              <a:rPr lang="en-US" dirty="0"/>
              <a:t>Examples: getting angry, irritable, or worrying</a:t>
            </a:r>
          </a:p>
          <a:p>
            <a:r>
              <a:rPr lang="en-US" dirty="0"/>
              <a:t>Identify triggers and challenge your thoughts</a:t>
            </a:r>
          </a:p>
          <a:p>
            <a:r>
              <a:rPr lang="en-US" dirty="0"/>
              <a:t>Develop stress relief tactics</a:t>
            </a:r>
          </a:p>
          <a:p>
            <a:r>
              <a:rPr lang="en-US" dirty="0"/>
              <a:t>Use humor to defeat negativity</a:t>
            </a:r>
          </a:p>
          <a:p>
            <a:r>
              <a:rPr lang="en-US" dirty="0"/>
              <a:t>Use goals and delayed </a:t>
            </a:r>
            <a:br>
              <a:rPr lang="en-US" dirty="0"/>
            </a:br>
            <a:r>
              <a:rPr lang="en-US" dirty="0"/>
              <a:t>gratification to help impulse </a:t>
            </a:r>
            <a:br>
              <a:rPr lang="en-US" dirty="0"/>
            </a:br>
            <a:r>
              <a:rPr lang="en-US" dirty="0"/>
              <a:t>control</a:t>
            </a:r>
          </a:p>
          <a:p>
            <a:pPr lvl="1"/>
            <a:r>
              <a:rPr lang="en-US" dirty="0"/>
              <a:t>Set achievable goals </a:t>
            </a:r>
            <a:br>
              <a:rPr lang="en-US" dirty="0"/>
            </a:br>
            <a:r>
              <a:rPr lang="en-US" dirty="0"/>
              <a:t>and timeframes</a:t>
            </a:r>
          </a:p>
        </p:txBody>
      </p:sp>
      <p:pic>
        <p:nvPicPr>
          <p:cNvPr id="4098" name="Picture 2" descr="Image result for self management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t="12903" r="6666" b="568"/>
          <a:stretch/>
        </p:blipFill>
        <p:spPr bwMode="auto">
          <a:xfrm>
            <a:off x="6003702" y="4343400"/>
            <a:ext cx="2759298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0" y="230188"/>
            <a:ext cx="2133600" cy="1600200"/>
            <a:chOff x="1948863" y="1754460"/>
            <a:chExt cx="3036472" cy="2891878"/>
          </a:xfrm>
        </p:grpSpPr>
        <p:sp>
          <p:nvSpPr>
            <p:cNvPr id="6" name="Freeform: Shape 7"/>
            <p:cNvSpPr/>
            <p:nvPr/>
          </p:nvSpPr>
          <p:spPr>
            <a:xfrm>
              <a:off x="1948863" y="1754460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Self Awareness</a:t>
              </a:r>
            </a:p>
          </p:txBody>
        </p:sp>
        <p:sp>
          <p:nvSpPr>
            <p:cNvPr id="7" name="Freeform: Shape 8"/>
            <p:cNvSpPr/>
            <p:nvPr/>
          </p:nvSpPr>
          <p:spPr>
            <a:xfrm>
              <a:off x="3539396" y="1754460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Self Management</a:t>
              </a:r>
            </a:p>
          </p:txBody>
        </p:sp>
        <p:sp>
          <p:nvSpPr>
            <p:cNvPr id="8" name="Freeform: Shape 9"/>
            <p:cNvSpPr/>
            <p:nvPr/>
          </p:nvSpPr>
          <p:spPr>
            <a:xfrm>
              <a:off x="1948863" y="2766618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Social Skill</a:t>
              </a:r>
            </a:p>
          </p:txBody>
        </p:sp>
        <p:sp>
          <p:nvSpPr>
            <p:cNvPr id="9" name="Freeform: Shape 10"/>
            <p:cNvSpPr/>
            <p:nvPr/>
          </p:nvSpPr>
          <p:spPr>
            <a:xfrm>
              <a:off x="3539396" y="2766618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Empathy</a:t>
              </a:r>
            </a:p>
          </p:txBody>
        </p:sp>
        <p:sp>
          <p:nvSpPr>
            <p:cNvPr id="10" name="Freeform: Shape 11"/>
            <p:cNvSpPr/>
            <p:nvPr/>
          </p:nvSpPr>
          <p:spPr>
            <a:xfrm>
              <a:off x="2744130" y="3778775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Motivation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99383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79235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Following completion of this lecture and the assigned reading, students should be able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List examples of exemplary and lapses in professional conduct in the medical field.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Realize the importance of emotional intelligence (EI) in successful professional careers, especially in medicine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Understand the major skills in EI: </a:t>
            </a:r>
          </a:p>
          <a:p>
            <a:pPr marL="1031875" lvl="1" indent="-514350">
              <a:buFont typeface="+mj-lt"/>
              <a:buAutoNum type="alphaLcParenR"/>
            </a:pPr>
            <a:r>
              <a:rPr lang="en-US" sz="2000" dirty="0"/>
              <a:t>self-assessment</a:t>
            </a:r>
          </a:p>
          <a:p>
            <a:pPr marL="1031875" lvl="1" indent="-514350">
              <a:buFont typeface="+mj-lt"/>
              <a:buAutoNum type="alphaLcParenR"/>
            </a:pPr>
            <a:r>
              <a:rPr lang="en-US" sz="2000" dirty="0"/>
              <a:t>self-management</a:t>
            </a:r>
          </a:p>
          <a:p>
            <a:pPr marL="1031875" lvl="1" indent="-514350">
              <a:buFont typeface="+mj-lt"/>
              <a:buAutoNum type="alphaLcParenR"/>
            </a:pPr>
            <a:r>
              <a:rPr lang="en-US" sz="2000" dirty="0"/>
              <a:t>Empathy</a:t>
            </a:r>
          </a:p>
          <a:p>
            <a:pPr marL="1031875" lvl="1" indent="-514350">
              <a:buFont typeface="+mj-lt"/>
              <a:buAutoNum type="alphaLcParenR"/>
            </a:pPr>
            <a:r>
              <a:rPr lang="en-US" sz="2000" dirty="0"/>
              <a:t>social skills </a:t>
            </a:r>
          </a:p>
          <a:p>
            <a:pPr marL="1031875" lvl="1" indent="-514350">
              <a:buFont typeface="+mj-lt"/>
              <a:buAutoNum type="alphaLcParenR"/>
            </a:pPr>
            <a:r>
              <a:rPr lang="en-US" sz="2000" dirty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Recognize some strengths and weaknesses in their own emotional intelligence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Describe ways to help learn the skills of emotional intelligence</a:t>
            </a:r>
          </a:p>
          <a:p>
            <a:endParaRPr lang="en-US" sz="2400" dirty="0"/>
          </a:p>
        </p:txBody>
      </p:sp>
      <p:pic>
        <p:nvPicPr>
          <p:cNvPr id="4" name="Picture 2" descr="http://engage.franklin.edu/i4/files/2016/03/cartoon-green-checkmark-1lc5l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1"/>
            <a:ext cx="116092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5019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/>
              <a:t>Learning Social Skills/Awareness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57382"/>
            <a:ext cx="8382000" cy="559537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Smile!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dirty="0"/>
              <a:t>mile, </a:t>
            </a:r>
            <a:r>
              <a:rPr lang="en-US" dirty="0">
                <a:solidFill>
                  <a:schemeClr val="accent1"/>
                </a:solidFill>
              </a:rPr>
              <a:t>m</a:t>
            </a:r>
            <a:r>
              <a:rPr lang="en-US" dirty="0"/>
              <a:t>ake eye contact, </a:t>
            </a:r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dirty="0"/>
              <a:t>ntroduce yourself, </a:t>
            </a:r>
            <a:r>
              <a:rPr lang="en-US" dirty="0">
                <a:solidFill>
                  <a:schemeClr val="accent1"/>
                </a:solidFill>
              </a:rPr>
              <a:t>l</a:t>
            </a:r>
            <a:r>
              <a:rPr lang="en-US" dirty="0"/>
              <a:t>isten, </a:t>
            </a: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en-US" dirty="0"/>
              <a:t>xpress interest</a:t>
            </a:r>
          </a:p>
          <a:p>
            <a:r>
              <a:rPr lang="en-US" dirty="0"/>
              <a:t>Compliment people</a:t>
            </a:r>
          </a:p>
          <a:p>
            <a:r>
              <a:rPr lang="en-US" dirty="0"/>
              <a:t>Ask open-ended questions </a:t>
            </a:r>
            <a:br>
              <a:rPr lang="en-US" dirty="0"/>
            </a:br>
            <a:r>
              <a:rPr lang="en-US" dirty="0"/>
              <a:t>about other person</a:t>
            </a:r>
          </a:p>
          <a:p>
            <a:r>
              <a:rPr lang="en-US" dirty="0"/>
              <a:t>Stay up to date on current events</a:t>
            </a:r>
          </a:p>
          <a:p>
            <a:r>
              <a:rPr lang="en-US" dirty="0"/>
              <a:t>Observe and behave like a social person</a:t>
            </a:r>
          </a:p>
          <a:p>
            <a:pPr lvl="1"/>
            <a:r>
              <a:rPr lang="en-US" dirty="0"/>
              <a:t>Start small, “fake it until you make it”</a:t>
            </a:r>
          </a:p>
          <a:p>
            <a:r>
              <a:rPr lang="en-US" dirty="0"/>
              <a:t>Again, ask for feedback from a trusted friend</a:t>
            </a:r>
          </a:p>
        </p:txBody>
      </p:sp>
      <p:pic>
        <p:nvPicPr>
          <p:cNvPr id="1026" name="Picture 2" descr="Image result for laugh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57382"/>
            <a:ext cx="1450975" cy="1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553200" y="3048000"/>
            <a:ext cx="2209800" cy="1537878"/>
            <a:chOff x="1948863" y="1754460"/>
            <a:chExt cx="3036472" cy="2891878"/>
          </a:xfrm>
        </p:grpSpPr>
        <p:sp>
          <p:nvSpPr>
            <p:cNvPr id="7" name="Freeform: Shape 8"/>
            <p:cNvSpPr/>
            <p:nvPr/>
          </p:nvSpPr>
          <p:spPr>
            <a:xfrm>
              <a:off x="1948863" y="1754460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Self Awareness</a:t>
              </a:r>
            </a:p>
          </p:txBody>
        </p:sp>
        <p:sp>
          <p:nvSpPr>
            <p:cNvPr id="8" name="Freeform: Shape 9"/>
            <p:cNvSpPr/>
            <p:nvPr/>
          </p:nvSpPr>
          <p:spPr>
            <a:xfrm>
              <a:off x="3539396" y="1754460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Self Management</a:t>
              </a:r>
            </a:p>
          </p:txBody>
        </p:sp>
        <p:sp>
          <p:nvSpPr>
            <p:cNvPr id="9" name="Freeform: Shape 10"/>
            <p:cNvSpPr/>
            <p:nvPr/>
          </p:nvSpPr>
          <p:spPr>
            <a:xfrm>
              <a:off x="1948863" y="2766618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Social Skill</a:t>
              </a:r>
            </a:p>
          </p:txBody>
        </p:sp>
        <p:sp>
          <p:nvSpPr>
            <p:cNvPr id="10" name="Freeform: Shape 11"/>
            <p:cNvSpPr/>
            <p:nvPr/>
          </p:nvSpPr>
          <p:spPr>
            <a:xfrm>
              <a:off x="3539396" y="2766618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Empathy</a:t>
              </a:r>
            </a:p>
          </p:txBody>
        </p:sp>
        <p:sp>
          <p:nvSpPr>
            <p:cNvPr id="11" name="Freeform: Shape 12"/>
            <p:cNvSpPr/>
            <p:nvPr/>
          </p:nvSpPr>
          <p:spPr>
            <a:xfrm>
              <a:off x="2744130" y="3778775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Motivation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637967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Empathy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81000" y="1110009"/>
            <a:ext cx="4114800" cy="4284250"/>
          </a:xfrm>
        </p:spPr>
        <p:txBody>
          <a:bodyPr/>
          <a:lstStyle/>
          <a:p>
            <a:r>
              <a:rPr lang="en-US" sz="2400" dirty="0">
                <a:solidFill>
                  <a:srgbClr val="FFC000"/>
                </a:solidFill>
              </a:rPr>
              <a:t>Practice active listening</a:t>
            </a:r>
          </a:p>
          <a:p>
            <a:pPr lvl="1"/>
            <a:r>
              <a:rPr lang="en-US" sz="2000" dirty="0"/>
              <a:t>Have a genuine desire to understand the other person’s feelings and perspective</a:t>
            </a:r>
          </a:p>
          <a:p>
            <a:pPr lvl="1"/>
            <a:r>
              <a:rPr lang="en-US" sz="2000" dirty="0"/>
              <a:t>No judgment or defensiveness</a:t>
            </a:r>
          </a:p>
          <a:p>
            <a:pPr lvl="1"/>
            <a:r>
              <a:rPr lang="en-US" sz="2000" dirty="0"/>
              <a:t>Don’t interrupt</a:t>
            </a:r>
          </a:p>
          <a:p>
            <a:pPr lvl="1"/>
            <a:r>
              <a:rPr lang="en-US" sz="2000" dirty="0"/>
              <a:t>Watch their body language</a:t>
            </a:r>
          </a:p>
          <a:p>
            <a:pPr lvl="1"/>
            <a:r>
              <a:rPr lang="en-US" sz="2000" dirty="0"/>
              <a:t>Restate to ensure understanding</a:t>
            </a:r>
            <a:r>
              <a:rPr lang="en-US" sz="2400" dirty="0"/>
              <a:t> </a:t>
            </a:r>
          </a:p>
          <a:p>
            <a:r>
              <a:rPr lang="en-US" sz="2400" dirty="0">
                <a:solidFill>
                  <a:srgbClr val="FFC000"/>
                </a:solidFill>
              </a:rPr>
              <a:t>Share in other people’s joy</a:t>
            </a:r>
          </a:p>
          <a:p>
            <a:pPr lvl="1"/>
            <a:r>
              <a:rPr lang="en-US" sz="2000" dirty="0"/>
              <a:t>Respond to positive emotions like happiness and pride</a:t>
            </a:r>
          </a:p>
          <a:p>
            <a:pPr lvl="1"/>
            <a:r>
              <a:rPr lang="en-US" sz="2000" dirty="0"/>
              <a:t>Express enthusiasm when someone shares good news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303" y="1908445"/>
            <a:ext cx="4114800" cy="4758226"/>
          </a:xfrm>
        </p:spPr>
        <p:txBody>
          <a:bodyPr/>
          <a:lstStyle/>
          <a:p>
            <a:r>
              <a:rPr lang="en-US" sz="2400" dirty="0">
                <a:solidFill>
                  <a:srgbClr val="FFC000"/>
                </a:solidFill>
              </a:rPr>
              <a:t>Look for shared identity</a:t>
            </a:r>
          </a:p>
          <a:p>
            <a:pPr lvl="1"/>
            <a:r>
              <a:rPr lang="en-US" sz="2000" dirty="0"/>
              <a:t>Look for sources of commonality</a:t>
            </a:r>
          </a:p>
          <a:p>
            <a:pPr lvl="1"/>
            <a:r>
              <a:rPr lang="en-US" sz="2000" dirty="0"/>
              <a:t>Look for shared experiences </a:t>
            </a:r>
          </a:p>
          <a:p>
            <a:pPr lvl="1"/>
            <a:r>
              <a:rPr lang="en-US" sz="2000" dirty="0"/>
              <a:t>If nothing else, you are both human and share daily human joys and trials</a:t>
            </a:r>
          </a:p>
          <a:p>
            <a:r>
              <a:rPr lang="en-US" sz="2400" dirty="0">
                <a:solidFill>
                  <a:srgbClr val="FFC000"/>
                </a:solidFill>
              </a:rPr>
              <a:t>Read fiction</a:t>
            </a:r>
          </a:p>
          <a:p>
            <a:pPr lvl="1"/>
            <a:r>
              <a:rPr lang="en-US" sz="2000" b="1" dirty="0"/>
              <a:t>Or </a:t>
            </a:r>
            <a:r>
              <a:rPr lang="en-US" sz="2000" dirty="0"/>
              <a:t>watch movies or plays </a:t>
            </a:r>
          </a:p>
          <a:p>
            <a:pPr lvl="1"/>
            <a:r>
              <a:rPr lang="en-US" sz="2000" dirty="0"/>
              <a:t>Practice immersing in another person’s experience</a:t>
            </a:r>
          </a:p>
          <a:p>
            <a:r>
              <a:rPr lang="en-US" sz="2400" dirty="0">
                <a:solidFill>
                  <a:srgbClr val="FFC000"/>
                </a:solidFill>
              </a:rPr>
              <a:t>Pay attention to faces</a:t>
            </a:r>
          </a:p>
          <a:p>
            <a:pPr lvl="1"/>
            <a:r>
              <a:rPr lang="en-US" sz="2000" dirty="0"/>
              <a:t>Practice and improve your skills of emotion recognition.</a:t>
            </a:r>
          </a:p>
          <a:p>
            <a:endParaRPr lang="en-US" dirty="0"/>
          </a:p>
        </p:txBody>
      </p:sp>
      <p:pic>
        <p:nvPicPr>
          <p:cNvPr id="2050" name="Picture 2" descr="Image result for empat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25" y="5488449"/>
            <a:ext cx="1828375" cy="13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58000" y="171085"/>
            <a:ext cx="2160006" cy="1447800"/>
            <a:chOff x="1948863" y="1754460"/>
            <a:chExt cx="3036472" cy="2891878"/>
          </a:xfrm>
        </p:grpSpPr>
        <p:sp>
          <p:nvSpPr>
            <p:cNvPr id="7" name="Freeform: Shape 8"/>
            <p:cNvSpPr/>
            <p:nvPr/>
          </p:nvSpPr>
          <p:spPr>
            <a:xfrm>
              <a:off x="1948863" y="1754460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Self Awareness</a:t>
              </a:r>
            </a:p>
          </p:txBody>
        </p:sp>
        <p:sp>
          <p:nvSpPr>
            <p:cNvPr id="8" name="Freeform: Shape 9"/>
            <p:cNvSpPr/>
            <p:nvPr/>
          </p:nvSpPr>
          <p:spPr>
            <a:xfrm>
              <a:off x="3539396" y="1754460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Self Management</a:t>
              </a:r>
            </a:p>
          </p:txBody>
        </p:sp>
        <p:sp>
          <p:nvSpPr>
            <p:cNvPr id="9" name="Freeform: Shape 10"/>
            <p:cNvSpPr/>
            <p:nvPr/>
          </p:nvSpPr>
          <p:spPr>
            <a:xfrm>
              <a:off x="1948863" y="2766618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Social Skill</a:t>
              </a:r>
            </a:p>
          </p:txBody>
        </p:sp>
        <p:sp>
          <p:nvSpPr>
            <p:cNvPr id="10" name="Freeform: Shape 11"/>
            <p:cNvSpPr/>
            <p:nvPr/>
          </p:nvSpPr>
          <p:spPr>
            <a:xfrm>
              <a:off x="3539396" y="2766618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Empathy</a:t>
              </a:r>
            </a:p>
          </p:txBody>
        </p:sp>
        <p:sp>
          <p:nvSpPr>
            <p:cNvPr id="11" name="Freeform: Shape 12"/>
            <p:cNvSpPr/>
            <p:nvPr/>
          </p:nvSpPr>
          <p:spPr>
            <a:xfrm>
              <a:off x="2744130" y="3778775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Motivation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991499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Motivation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121402"/>
          </a:xfrm>
        </p:spPr>
        <p:txBody>
          <a:bodyPr/>
          <a:lstStyle/>
          <a:p>
            <a:r>
              <a:rPr lang="en-US" dirty="0"/>
              <a:t>Keep good company</a:t>
            </a:r>
          </a:p>
          <a:p>
            <a:r>
              <a:rPr lang="en-US" dirty="0"/>
              <a:t>Stop thinking and just do it! Now!</a:t>
            </a:r>
          </a:p>
          <a:p>
            <a:r>
              <a:rPr lang="en-US" dirty="0"/>
              <a:t>Set goals and delay gratification</a:t>
            </a:r>
          </a:p>
          <a:p>
            <a:r>
              <a:rPr lang="en-US" dirty="0"/>
              <a:t>Get positive, get confident and get hungry</a:t>
            </a:r>
          </a:p>
          <a:p>
            <a:r>
              <a:rPr lang="en-US" dirty="0"/>
              <a:t>Only compete with yourself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Most successes follow</a:t>
            </a:r>
            <a:br>
              <a:rPr lang="en-US" dirty="0"/>
            </a:br>
            <a:r>
              <a:rPr lang="en-US" dirty="0"/>
              <a:t>many failures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705600" y="230188"/>
            <a:ext cx="2133600" cy="1447800"/>
            <a:chOff x="1948863" y="1754460"/>
            <a:chExt cx="3036472" cy="2891878"/>
          </a:xfrm>
        </p:grpSpPr>
        <p:sp>
          <p:nvSpPr>
            <p:cNvPr id="6" name="Freeform: Shape 8"/>
            <p:cNvSpPr/>
            <p:nvPr/>
          </p:nvSpPr>
          <p:spPr>
            <a:xfrm>
              <a:off x="1948863" y="1754460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Self Awareness</a:t>
              </a:r>
            </a:p>
          </p:txBody>
        </p:sp>
        <p:sp>
          <p:nvSpPr>
            <p:cNvPr id="7" name="Freeform: Shape 9"/>
            <p:cNvSpPr/>
            <p:nvPr/>
          </p:nvSpPr>
          <p:spPr>
            <a:xfrm>
              <a:off x="3539396" y="1754460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Self Management</a:t>
              </a:r>
            </a:p>
          </p:txBody>
        </p:sp>
        <p:sp>
          <p:nvSpPr>
            <p:cNvPr id="8" name="Freeform: Shape 10"/>
            <p:cNvSpPr/>
            <p:nvPr/>
          </p:nvSpPr>
          <p:spPr>
            <a:xfrm>
              <a:off x="1948863" y="2766618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Social Skill</a:t>
              </a:r>
            </a:p>
          </p:txBody>
        </p:sp>
        <p:sp>
          <p:nvSpPr>
            <p:cNvPr id="9" name="Freeform: Shape 11"/>
            <p:cNvSpPr/>
            <p:nvPr/>
          </p:nvSpPr>
          <p:spPr>
            <a:xfrm>
              <a:off x="3539396" y="2766618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Empathy</a:t>
              </a:r>
            </a:p>
          </p:txBody>
        </p:sp>
        <p:sp>
          <p:nvSpPr>
            <p:cNvPr id="10" name="Freeform: Shape 12"/>
            <p:cNvSpPr/>
            <p:nvPr/>
          </p:nvSpPr>
          <p:spPr>
            <a:xfrm>
              <a:off x="2744130" y="3778775"/>
              <a:ext cx="1445939" cy="867563"/>
            </a:xfrm>
            <a:custGeom>
              <a:avLst/>
              <a:gdLst>
                <a:gd name="connsiteX0" fmla="*/ 0 w 1445939"/>
                <a:gd name="connsiteY0" fmla="*/ 0 h 867563"/>
                <a:gd name="connsiteX1" fmla="*/ 1445939 w 1445939"/>
                <a:gd name="connsiteY1" fmla="*/ 0 h 867563"/>
                <a:gd name="connsiteX2" fmla="*/ 1445939 w 1445939"/>
                <a:gd name="connsiteY2" fmla="*/ 867563 h 867563"/>
                <a:gd name="connsiteX3" fmla="*/ 0 w 1445939"/>
                <a:gd name="connsiteY3" fmla="*/ 867563 h 867563"/>
                <a:gd name="connsiteX4" fmla="*/ 0 w 1445939"/>
                <a:gd name="connsiteY4" fmla="*/ 0 h 8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39" h="867563">
                  <a:moveTo>
                    <a:pt x="0" y="0"/>
                  </a:moveTo>
                  <a:lnTo>
                    <a:pt x="1445939" y="0"/>
                  </a:lnTo>
                  <a:lnTo>
                    <a:pt x="1445939" y="867563"/>
                  </a:lnTo>
                  <a:lnTo>
                    <a:pt x="0" y="867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Motivation</a:t>
              </a:r>
            </a:p>
          </p:txBody>
        </p:sp>
      </p:grpSp>
      <p:pic>
        <p:nvPicPr>
          <p:cNvPr id="2050" name="Picture 2" descr="Image result for failure quo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t="-122" r="1595" b="16960"/>
          <a:stretch/>
        </p:blipFill>
        <p:spPr bwMode="auto">
          <a:xfrm>
            <a:off x="4534436" y="4114800"/>
            <a:ext cx="434232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7597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D4CD-5E2D-47FD-83E9-039F43353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ways to increase EQ…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BB326-7BCE-4881-95D4-3510AF4B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2409825" cy="1905000"/>
          </a:xfrm>
          <a:prstGeom prst="rect">
            <a:avLst/>
          </a:prstGeom>
        </p:spPr>
      </p:pic>
      <p:pic>
        <p:nvPicPr>
          <p:cNvPr id="1026" name="Picture 2" descr="Infographic: How to Sleep Better – Einstein Perspectives">
            <a:extLst>
              <a:ext uri="{FF2B5EF4-FFF2-40B4-BE49-F238E27FC236}">
                <a16:creationId xmlns:a16="http://schemas.microsoft.com/office/drawing/2014/main" id="{9D06050B-305A-4083-A121-AC538FB04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476750" cy="250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3077D-B1E0-4802-A81F-A16E963E0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3" y="4038600"/>
            <a:ext cx="3352800" cy="251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6817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E9C41-AE86-4F2E-A230-7A1B6E84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question…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A89F8-A612-47CC-8F0C-89E68FD633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339102"/>
          </a:xfrm>
        </p:spPr>
        <p:txBody>
          <a:bodyPr/>
          <a:lstStyle/>
          <a:p>
            <a:endParaRPr lang="en-US" sz="4000" dirty="0"/>
          </a:p>
          <a:p>
            <a:r>
              <a:rPr lang="en-US" sz="4000" dirty="0"/>
              <a:t>How do you think a person’s emotional intelligence may influence their professionalism?</a:t>
            </a:r>
          </a:p>
        </p:txBody>
      </p:sp>
    </p:spTree>
    <p:extLst>
      <p:ext uri="{BB962C8B-B14F-4D97-AF65-F5344CB8AC3E}">
        <p14:creationId xmlns:p14="http://schemas.microsoft.com/office/powerpoint/2010/main" val="56862127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828800"/>
            <a:ext cx="5486400" cy="66479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3520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D41E4-B31E-4E48-97A1-14EB352C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For The 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D47A8-7FC3-4476-8444-95471E80E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26" y="894985"/>
            <a:ext cx="5077491" cy="5807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EAD862-75E3-4443-99D1-90AD1CC85601}"/>
              </a:ext>
            </a:extLst>
          </p:cNvPr>
          <p:cNvSpPr txBox="1"/>
          <p:nvPr/>
        </p:nvSpPr>
        <p:spPr>
          <a:xfrm>
            <a:off x="228600" y="2133600"/>
            <a:ext cx="3352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Paradoxical Commandments by Kent M. Keith,</a:t>
            </a:r>
          </a:p>
          <a:p>
            <a:endParaRPr lang="en-US" dirty="0"/>
          </a:p>
          <a:p>
            <a:r>
              <a:rPr lang="en-US" dirty="0"/>
              <a:t>(hung on the wall in Mother Theresa’s clinic, a different version named “The Final Analysis” is often attributed to her)</a:t>
            </a:r>
          </a:p>
        </p:txBody>
      </p:sp>
    </p:spTree>
    <p:extLst>
      <p:ext uri="{BB962C8B-B14F-4D97-AF65-F5344CB8AC3E}">
        <p14:creationId xmlns:p14="http://schemas.microsoft.com/office/powerpoint/2010/main" val="97738569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31983"/>
          </a:xfrm>
        </p:spPr>
        <p:txBody>
          <a:bodyPr/>
          <a:lstStyle/>
          <a:p>
            <a:r>
              <a:rPr lang="en-US" sz="2400" dirty="0" err="1"/>
              <a:t>Bradberry</a:t>
            </a:r>
            <a:r>
              <a:rPr lang="en-US" sz="2400" dirty="0"/>
              <a:t>, T. &amp; Greaves, J. (2009). </a:t>
            </a:r>
            <a:r>
              <a:rPr lang="en-US" sz="2400" i="1" dirty="0"/>
              <a:t>Emotional intelligence 2.0</a:t>
            </a:r>
            <a:r>
              <a:rPr lang="en-US" sz="2400" dirty="0"/>
              <a:t>. </a:t>
            </a:r>
            <a:r>
              <a:rPr lang="en-US" sz="2400" dirty="0" err="1"/>
              <a:t>Talentsmart</a:t>
            </a:r>
            <a:r>
              <a:rPr lang="en-US" sz="2400" dirty="0"/>
              <a:t>.</a:t>
            </a:r>
          </a:p>
          <a:p>
            <a:r>
              <a:rPr lang="en-US" sz="2400" dirty="0"/>
              <a:t>Cassidy, B.A. &amp; Blessing, J.D. (2008). </a:t>
            </a:r>
            <a:r>
              <a:rPr lang="en-US" sz="2400" i="1" dirty="0"/>
              <a:t>Ethics and professionalism: a guide for the Physician Assistant</a:t>
            </a:r>
            <a:r>
              <a:rPr lang="en-US" sz="2400" dirty="0"/>
              <a:t>. F. A. Davis Company</a:t>
            </a:r>
          </a:p>
          <a:p>
            <a:r>
              <a:rPr lang="en-US" sz="2400" dirty="0"/>
              <a:t>Goleman, D. (2006). </a:t>
            </a:r>
            <a:r>
              <a:rPr lang="en-US" sz="2400" i="1" dirty="0"/>
              <a:t>Emotional intelligence, 10</a:t>
            </a:r>
            <a:r>
              <a:rPr lang="en-US" sz="2400" i="1" baseline="30000" dirty="0"/>
              <a:t>th</a:t>
            </a:r>
            <a:r>
              <a:rPr lang="en-US" sz="2400" i="1" dirty="0"/>
              <a:t> edition, why it can matter more than IQ. </a:t>
            </a:r>
            <a:r>
              <a:rPr lang="en-US" sz="2400" dirty="0"/>
              <a:t>Bloomsbury.</a:t>
            </a:r>
          </a:p>
          <a:p>
            <a:r>
              <a:rPr lang="en-US" sz="2400" dirty="0"/>
              <a:t>Jonsen, A.R., Siegler, M., &amp; Winslade, W.J. (2015). </a:t>
            </a:r>
            <a:r>
              <a:rPr lang="en-US" sz="2400" i="1" dirty="0"/>
              <a:t>Clinical ethics: a practical approach to ethical decisions in clinical medicine, eight edition</a:t>
            </a:r>
            <a:r>
              <a:rPr lang="en-US" sz="2400" dirty="0"/>
              <a:t>. McGraw Hill Education.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36418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D97B48BA-3F66-44E8-B5AE-0593A389B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4114800" cy="41148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48F4769-97DD-4FB8-B683-1BB4F332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question….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0E3D39-E919-42F1-A5D4-A0F959387E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5791200"/>
            <a:ext cx="8382000" cy="984885"/>
          </a:xfrm>
        </p:spPr>
        <p:txBody>
          <a:bodyPr/>
          <a:lstStyle/>
          <a:p>
            <a:r>
              <a:rPr lang="en-US" dirty="0">
                <a:hlinkClick r:id="rId4"/>
              </a:rPr>
              <a:t>https://www.menti.com/vp6s23rs5f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5783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6750-F1FB-44DB-ADED-DF4B5259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question…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4E94B-3F76-4554-85C6-896287958E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39504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000" dirty="0"/>
              <a:t>Why do we introduce &amp; expect professionalism while you are in PA school?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1288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2068-EC1A-49D6-881C-A4BF4863F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495794"/>
          </a:xfrm>
        </p:spPr>
        <p:txBody>
          <a:bodyPr/>
          <a:lstStyle/>
          <a:p>
            <a:r>
              <a:rPr lang="en-US" dirty="0"/>
              <a:t>7-minute small group activity</a:t>
            </a:r>
            <a:br>
              <a:rPr lang="en-US" dirty="0"/>
            </a:br>
            <a:r>
              <a:rPr lang="en-US" sz="3000" dirty="0"/>
              <a:t>Each student will be assigned to a group: 1-10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2946A-5072-4015-8B55-3A0CC4CB8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887" y="2133600"/>
            <a:ext cx="4114800" cy="3262432"/>
          </a:xfrm>
        </p:spPr>
        <p:txBody>
          <a:bodyPr/>
          <a:lstStyle/>
          <a:p>
            <a:r>
              <a:rPr lang="en-US" dirty="0"/>
              <a:t>List examples of </a:t>
            </a:r>
            <a:r>
              <a:rPr lang="en-US" b="1" u="sng" dirty="0"/>
              <a:t>exemplary</a:t>
            </a:r>
            <a:r>
              <a:rPr lang="en-US" dirty="0"/>
              <a:t> professional conduct relating to:</a:t>
            </a:r>
          </a:p>
          <a:p>
            <a:pPr lvl="2"/>
            <a:r>
              <a:rPr lang="en-US" dirty="0"/>
              <a:t>1 – clinical practice</a:t>
            </a:r>
          </a:p>
          <a:p>
            <a:pPr lvl="2"/>
            <a:r>
              <a:rPr lang="en-US" dirty="0"/>
              <a:t>2 – teamwork</a:t>
            </a:r>
          </a:p>
          <a:p>
            <a:pPr lvl="2"/>
            <a:r>
              <a:rPr lang="en-US" dirty="0"/>
              <a:t>3 – handling stress</a:t>
            </a:r>
          </a:p>
          <a:p>
            <a:pPr lvl="2"/>
            <a:r>
              <a:rPr lang="en-US" dirty="0"/>
              <a:t>4 – patient advocacy</a:t>
            </a:r>
          </a:p>
          <a:p>
            <a:pPr lvl="2"/>
            <a:r>
              <a:rPr lang="en-US" dirty="0"/>
              <a:t>5 – online content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5AA44-EC84-4FF7-BFF7-FD9D1A862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0857" y="2133600"/>
            <a:ext cx="4114800" cy="3736407"/>
          </a:xfrm>
        </p:spPr>
        <p:txBody>
          <a:bodyPr/>
          <a:lstStyle/>
          <a:p>
            <a:r>
              <a:rPr lang="en-US" dirty="0"/>
              <a:t>List examples of </a:t>
            </a:r>
            <a:r>
              <a:rPr lang="en-US" b="1" u="sng" dirty="0"/>
              <a:t>lapses</a:t>
            </a:r>
            <a:r>
              <a:rPr lang="en-US" dirty="0"/>
              <a:t> in professional conduct relating to:</a:t>
            </a:r>
          </a:p>
          <a:p>
            <a:pPr lvl="2"/>
            <a:r>
              <a:rPr lang="en-US" dirty="0"/>
              <a:t>6 – clinical practice</a:t>
            </a:r>
          </a:p>
          <a:p>
            <a:pPr lvl="2"/>
            <a:r>
              <a:rPr lang="en-US" dirty="0"/>
              <a:t>7 – teamwork</a:t>
            </a:r>
          </a:p>
          <a:p>
            <a:pPr lvl="2"/>
            <a:r>
              <a:rPr lang="en-US" dirty="0"/>
              <a:t>8 – handling stress</a:t>
            </a:r>
          </a:p>
          <a:p>
            <a:pPr lvl="2"/>
            <a:r>
              <a:rPr lang="en-US" dirty="0"/>
              <a:t>9– patient advocacy</a:t>
            </a:r>
          </a:p>
          <a:p>
            <a:pPr lvl="2"/>
            <a:r>
              <a:rPr lang="en-US" dirty="0"/>
              <a:t>10 – online content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ADB118-C334-4885-8ED7-2E952CE4744E}"/>
              </a:ext>
            </a:extLst>
          </p:cNvPr>
          <p:cNvSpPr txBox="1"/>
          <p:nvPr/>
        </p:nvSpPr>
        <p:spPr>
          <a:xfrm>
            <a:off x="2307772" y="5635736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https://docs.google.com/spreadsheets/d/1GPZgWJcCShlAjjk49FOIoC7qpy-DsEoNb5Oes26JySM/edit?usp=sharing</a:t>
            </a:r>
          </a:p>
        </p:txBody>
      </p:sp>
    </p:spTree>
    <p:extLst>
      <p:ext uri="{BB962C8B-B14F-4D97-AF65-F5344CB8AC3E}">
        <p14:creationId xmlns:p14="http://schemas.microsoft.com/office/powerpoint/2010/main" val="34248863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0"/>
            <a:ext cx="6553200" cy="6958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2286000" cy="2215991"/>
          </a:xfrm>
        </p:spPr>
        <p:txBody>
          <a:bodyPr/>
          <a:lstStyle/>
          <a:p>
            <a:r>
              <a:rPr lang="en-US" sz="4000" dirty="0"/>
              <a:t>What Does Emotional Intelligence Look Like?</a:t>
            </a:r>
          </a:p>
        </p:txBody>
      </p:sp>
    </p:spTree>
    <p:extLst>
      <p:ext uri="{BB962C8B-B14F-4D97-AF65-F5344CB8AC3E}">
        <p14:creationId xmlns:p14="http://schemas.microsoft.com/office/powerpoint/2010/main" val="201183753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IQ Alone Does Not Explain Success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733604"/>
          </a:xfrm>
        </p:spPr>
        <p:txBody>
          <a:bodyPr/>
          <a:lstStyle/>
          <a:p>
            <a:r>
              <a:rPr lang="en-US" sz="2800" dirty="0"/>
              <a:t>Performance in a variety of careers is attributable to emotional intelligence from 30% to 45% of the time</a:t>
            </a:r>
          </a:p>
          <a:p>
            <a:r>
              <a:rPr lang="en-US" sz="2800" dirty="0"/>
              <a:t>IQ accounts for 1% to 20% of career success </a:t>
            </a:r>
          </a:p>
          <a:p>
            <a:r>
              <a:rPr lang="en-US" sz="2800" dirty="0"/>
              <a:t>IQ determines what careers are open to us</a:t>
            </a:r>
            <a:endParaRPr lang="en-US" sz="2400" dirty="0"/>
          </a:p>
          <a:p>
            <a:pPr lvl="1"/>
            <a:r>
              <a:rPr lang="en-US" sz="2400" dirty="0"/>
              <a:t>but accounts for much less in terms of success within a career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6324600"/>
            <a:ext cx="4762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Reference: Stein &amp; Book, 2011, The EQ Edge</a:t>
            </a:r>
          </a:p>
        </p:txBody>
      </p:sp>
      <p:pic>
        <p:nvPicPr>
          <p:cNvPr id="2050" name="Picture 2" descr="Image result for iq versus e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03" y="2105636"/>
            <a:ext cx="4538280" cy="30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25908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52001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</a:t>
            </a:r>
          </a:p>
        </p:txBody>
      </p:sp>
    </p:spTree>
    <p:extLst>
      <p:ext uri="{BB962C8B-B14F-4D97-AF65-F5344CB8AC3E}">
        <p14:creationId xmlns:p14="http://schemas.microsoft.com/office/powerpoint/2010/main" val="243069863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Success and EI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782300"/>
          </a:xfrm>
        </p:spPr>
        <p:txBody>
          <a:bodyPr/>
          <a:lstStyle/>
          <a:p>
            <a:r>
              <a:rPr lang="en-US" dirty="0"/>
              <a:t>Students with higher EI are more likely to make better grades, be retained, and graduate </a:t>
            </a:r>
          </a:p>
          <a:p>
            <a:pPr lvl="1"/>
            <a:r>
              <a:rPr lang="en-US" dirty="0"/>
              <a:t>Sparkman, </a:t>
            </a:r>
            <a:r>
              <a:rPr lang="en-US" dirty="0" err="1"/>
              <a:t>Maulding</a:t>
            </a:r>
            <a:r>
              <a:rPr lang="en-US" dirty="0"/>
              <a:t> &amp; Roberts, 2012;</a:t>
            </a:r>
          </a:p>
          <a:p>
            <a:pPr lvl="1"/>
            <a:r>
              <a:rPr lang="en-US" dirty="0"/>
              <a:t>Mann &amp; </a:t>
            </a:r>
            <a:r>
              <a:rPr lang="en-US" dirty="0" err="1"/>
              <a:t>Kanoy</a:t>
            </a:r>
            <a:r>
              <a:rPr lang="en-US" dirty="0"/>
              <a:t>, 2010; </a:t>
            </a:r>
          </a:p>
          <a:p>
            <a:pPr lvl="1"/>
            <a:r>
              <a:rPr lang="en-US" dirty="0" err="1"/>
              <a:t>Kanoy</a:t>
            </a:r>
            <a:r>
              <a:rPr lang="en-US" dirty="0"/>
              <a:t>, 2011</a:t>
            </a:r>
          </a:p>
          <a:p>
            <a:pPr lvl="1"/>
            <a:r>
              <a:rPr lang="en-US" dirty="0"/>
              <a:t>among others! </a:t>
            </a:r>
          </a:p>
        </p:txBody>
      </p:sp>
      <p:pic>
        <p:nvPicPr>
          <p:cNvPr id="1026" name="Picture 2" descr="Image result for gradu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2265634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5166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714589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FFC000"/>
                </a:solidFill>
              </a:rPr>
              <a:t>“Anyone can become angry </a:t>
            </a:r>
            <a:r>
              <a:rPr lang="en-US" dirty="0">
                <a:solidFill>
                  <a:srgbClr val="FFC000"/>
                </a:solidFill>
              </a:rPr>
              <a:t>- </a:t>
            </a:r>
            <a:r>
              <a:rPr lang="en-US" i="1" dirty="0">
                <a:solidFill>
                  <a:srgbClr val="FFC000"/>
                </a:solidFill>
              </a:rPr>
              <a:t>that is easy. But to be angry with the right person, to the right degree, at the right time, for the right purpose, and in the right way </a:t>
            </a:r>
            <a:r>
              <a:rPr lang="en-US" dirty="0">
                <a:solidFill>
                  <a:srgbClr val="FFC000"/>
                </a:solidFill>
              </a:rPr>
              <a:t>- </a:t>
            </a:r>
            <a:r>
              <a:rPr lang="en-US" i="1" dirty="0">
                <a:solidFill>
                  <a:srgbClr val="FFC000"/>
                </a:solidFill>
              </a:rPr>
              <a:t>this is not easy.”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1411553"/>
            <a:ext cx="3657600" cy="1637371"/>
          </a:xfrm>
        </p:spPr>
        <p:txBody>
          <a:bodyPr/>
          <a:lstStyle/>
          <a:p>
            <a:r>
              <a:rPr lang="en-US" dirty="0"/>
              <a:t>Appropriateness of emotions</a:t>
            </a:r>
          </a:p>
          <a:p>
            <a:r>
              <a:rPr lang="en-US" dirty="0"/>
              <a:t>Development of emotion in the brain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4343400"/>
            <a:ext cx="3261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ARISTOTLE,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Nicomachean Ethics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368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ampbell-ppt-template-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1" id="{17E3F3CE-ABCE-447E-843F-DA579C59312C}" vid="{B499FC3E-9303-46EF-B27A-E36B22840B1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A43BD6-BB12-4855-A62A-BDADBADB09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(Dark blue swoosh design)</Template>
  <TotalTime>3442</TotalTime>
  <Words>1295</Words>
  <Application>Microsoft Office PowerPoint</Application>
  <PresentationFormat>On-screen Show (4:3)</PresentationFormat>
  <Paragraphs>231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Courier New</vt:lpstr>
      <vt:lpstr>Segoe</vt:lpstr>
      <vt:lpstr>Wingdings</vt:lpstr>
      <vt:lpstr>Blue Segoe 4-3 template-template_April-17-2007</vt:lpstr>
      <vt:lpstr>White with Courier font for code slides</vt:lpstr>
      <vt:lpstr>campbell-ppt-template-1</vt:lpstr>
      <vt:lpstr>Theme1</vt:lpstr>
      <vt:lpstr>Health Policy &amp; Professional Practice</vt:lpstr>
      <vt:lpstr>Objectives</vt:lpstr>
      <vt:lpstr>First question….</vt:lpstr>
      <vt:lpstr>Second question…</vt:lpstr>
      <vt:lpstr>7-minute small group activity Each student will be assigned to a group: 1-10 </vt:lpstr>
      <vt:lpstr>What Does Emotional Intelligence Look Like?</vt:lpstr>
      <vt:lpstr>IQ Alone Does Not Explain Success</vt:lpstr>
      <vt:lpstr>Student Success and EI</vt:lpstr>
      <vt:lpstr>Emotions</vt:lpstr>
      <vt:lpstr>Keys to Emotional Intelligence</vt:lpstr>
      <vt:lpstr>Emotional Intelligence Skills</vt:lpstr>
      <vt:lpstr>Emotional Intelligence Skills</vt:lpstr>
      <vt:lpstr>Emotional Intelligence Skills</vt:lpstr>
      <vt:lpstr>Emotional Intelligence Skills</vt:lpstr>
      <vt:lpstr>Emotional Intelligence Skills</vt:lpstr>
      <vt:lpstr>Emotional Intelligence involves a  SET OF SKILLS  that can be  learned at any age </vt:lpstr>
      <vt:lpstr>How did you score on the EQ assessment I had you take?</vt:lpstr>
      <vt:lpstr>Learning Self-Awareness</vt:lpstr>
      <vt:lpstr>Learning Self-Management</vt:lpstr>
      <vt:lpstr>Learning Social Skills/Awareness </vt:lpstr>
      <vt:lpstr>Learning Empathy</vt:lpstr>
      <vt:lpstr>Learning Motivation</vt:lpstr>
      <vt:lpstr>Additional ways to increase EQ…</vt:lpstr>
      <vt:lpstr>Final question…</vt:lpstr>
      <vt:lpstr>Questions?</vt:lpstr>
      <vt:lpstr>Thought For The Day</vt:lpstr>
      <vt:lpstr>References</vt:lpstr>
    </vt:vector>
  </TitlesOfParts>
  <Company>Methodist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Ian Ward</dc:creator>
  <cp:keywords/>
  <cp:lastModifiedBy>Gerstner, Laura R.</cp:lastModifiedBy>
  <cp:revision>42</cp:revision>
  <dcterms:created xsi:type="dcterms:W3CDTF">2016-08-22T18:41:00Z</dcterms:created>
  <dcterms:modified xsi:type="dcterms:W3CDTF">2022-01-12T14:57:33Z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TC102867319990</vt:lpwstr>
  </property>
</Properties>
</file>