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 Light Bold" panose="020B0604020202020204" charset="0"/>
      <p:regular r:id="rId7"/>
    </p:embeddedFont>
    <p:embeddedFont>
      <p:font typeface="Public Sans Thin" panose="020B0604020202020204" charset="0"/>
      <p:regular r:id="rId8"/>
    </p:embeddedFont>
    <p:embeddedFont>
      <p:font typeface="Quicksand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secure.touchnet.net/C20495_ustores/web/store_cat.jsp?STOREID=60&amp;CATID=278&amp;SINGLESTORE=tru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2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flipH="1">
            <a:off x="-19986" y="6539895"/>
            <a:ext cx="3754522" cy="3754522"/>
            <a:chOff x="0" y="0"/>
            <a:chExt cx="5006029" cy="5006029"/>
          </a:xfrm>
        </p:grpSpPr>
        <p:grpSp>
          <p:nvGrpSpPr>
            <p:cNvPr id="3" name="Group 3"/>
            <p:cNvGrpSpPr/>
            <p:nvPr/>
          </p:nvGrpSpPr>
          <p:grpSpPr>
            <a:xfrm>
              <a:off x="2503014" y="2503014"/>
              <a:ext cx="1251507" cy="1251507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2503014" y="1251507"/>
              <a:ext cx="1251507" cy="1251507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CFB53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1251507" y="2503014"/>
              <a:ext cx="1251507" cy="1251507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4F1ED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3754522" y="3754522"/>
              <a:ext cx="1251507" cy="1251507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3754522" y="2503014"/>
              <a:ext cx="1251507" cy="1251507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4F1ED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2503014" y="3754522"/>
              <a:ext cx="1251507" cy="1251507"/>
              <a:chOff x="0" y="0"/>
              <a:chExt cx="1913890" cy="191389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CFB53B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754522" y="1251507"/>
              <a:ext cx="1251507" cy="1251507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251507" y="3754522"/>
              <a:ext cx="1251507" cy="1251507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65212A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3754522" y="0"/>
              <a:ext cx="1251507" cy="1251507"/>
              <a:chOff x="0" y="0"/>
              <a:chExt cx="1913890" cy="191389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4F1ED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0" y="3754522"/>
              <a:ext cx="1251507" cy="1251507"/>
              <a:chOff x="0" y="0"/>
              <a:chExt cx="1913890" cy="1913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CFB53B"/>
              </a:solidFill>
            </p:spPr>
          </p:sp>
        </p:grpSp>
      </p:grpSp>
      <p:pic>
        <p:nvPicPr>
          <p:cNvPr id="23" name="Picture 23"/>
          <p:cNvPicPr>
            <a:picLocks noChangeAspect="1"/>
          </p:cNvPicPr>
          <p:nvPr/>
        </p:nvPicPr>
        <p:blipFill rotWithShape="1">
          <a:blip r:embed="rId2"/>
          <a:srcRect l="7341" r="5707"/>
          <a:stretch/>
        </p:blipFill>
        <p:spPr>
          <a:xfrm>
            <a:off x="91390" y="114647"/>
            <a:ext cx="2209800" cy="140970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2326590" y="114647"/>
            <a:ext cx="16190010" cy="1256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500"/>
              </a:lnSpc>
              <a:spcBef>
                <a:spcPct val="0"/>
              </a:spcBef>
            </a:pPr>
            <a:r>
              <a:rPr lang="en-US" sz="8000" dirty="0">
                <a:solidFill>
                  <a:srgbClr val="CFB53B"/>
                </a:solidFill>
                <a:latin typeface="Quicksand Bold"/>
              </a:rPr>
              <a:t>Lab Value Reference Card Sale!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13338" y="1185227"/>
            <a:ext cx="1554273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400" dirty="0">
                <a:solidFill>
                  <a:srgbClr val="F4F1ED"/>
                </a:solidFill>
                <a:latin typeface="Public Sans Thin"/>
              </a:rPr>
              <a:t>Phi Delta Chi is hosting a lab value reference card fundraiser during the month of November. These cards (design shown below) list the reference ranges for common diagnostic lab tests!  They are a great resource to have while on rotation and can be placed on a badge reel!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CA6382-CBA6-4B85-90AA-73EE4A9A2A8F}"/>
              </a:ext>
            </a:extLst>
          </p:cNvPr>
          <p:cNvGrpSpPr/>
          <p:nvPr/>
        </p:nvGrpSpPr>
        <p:grpSpPr>
          <a:xfrm>
            <a:off x="11046632" y="2590558"/>
            <a:ext cx="6404069" cy="7342147"/>
            <a:chOff x="11713983" y="2778286"/>
            <a:chExt cx="6404069" cy="7342147"/>
          </a:xfrm>
        </p:grpSpPr>
        <p:sp>
          <p:nvSpPr>
            <p:cNvPr id="35" name="TextBox 35"/>
            <p:cNvSpPr txBox="1"/>
            <p:nvPr/>
          </p:nvSpPr>
          <p:spPr>
            <a:xfrm rot="16200000">
              <a:off x="11335778" y="4369128"/>
              <a:ext cx="1362531" cy="5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4F1ED"/>
                  </a:solidFill>
                  <a:latin typeface="Open Sans Light Bold"/>
                </a:rPr>
                <a:t>Front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 rot="16200000">
              <a:off x="11323865" y="8105898"/>
              <a:ext cx="1362531" cy="582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3399" dirty="0">
                  <a:solidFill>
                    <a:srgbClr val="F4F1ED"/>
                  </a:solidFill>
                  <a:latin typeface="Open Sans Light Bold"/>
                </a:rPr>
                <a:t>Back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B1D491A-E882-4269-A3B8-4D23EDEDF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925" t="39177" r="28889" b="20370"/>
            <a:stretch/>
          </p:blipFill>
          <p:spPr>
            <a:xfrm>
              <a:off x="12424149" y="6539895"/>
              <a:ext cx="5693903" cy="358053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1C6D1DC-2DD2-4D27-AE04-A3897C061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4926" t="39027" r="28750" b="20370"/>
            <a:stretch/>
          </p:blipFill>
          <p:spPr>
            <a:xfrm>
              <a:off x="12423434" y="2778286"/>
              <a:ext cx="5694618" cy="358053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7F24DBB-77DF-42FE-98C8-C0CE888BC183}"/>
              </a:ext>
            </a:extLst>
          </p:cNvPr>
          <p:cNvGrpSpPr/>
          <p:nvPr/>
        </p:nvGrpSpPr>
        <p:grpSpPr>
          <a:xfrm>
            <a:off x="1196290" y="2828300"/>
            <a:ext cx="9049705" cy="6605192"/>
            <a:chOff x="2210867" y="3278850"/>
            <a:chExt cx="9049705" cy="660519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C34DE1E-74EF-40AF-B244-4AD65665D5C1}"/>
                </a:ext>
              </a:extLst>
            </p:cNvPr>
            <p:cNvGrpSpPr/>
            <p:nvPr/>
          </p:nvGrpSpPr>
          <p:grpSpPr>
            <a:xfrm>
              <a:off x="2210867" y="4208343"/>
              <a:ext cx="8761933" cy="5675699"/>
              <a:chOff x="2210867" y="4208343"/>
              <a:chExt cx="8761933" cy="5675699"/>
            </a:xfrm>
          </p:grpSpPr>
          <p:grpSp>
            <p:nvGrpSpPr>
              <p:cNvPr id="24" name="Group 24"/>
              <p:cNvGrpSpPr/>
              <p:nvPr/>
            </p:nvGrpSpPr>
            <p:grpSpPr>
              <a:xfrm>
                <a:off x="5620543" y="4208343"/>
                <a:ext cx="4477168" cy="4477168"/>
                <a:chOff x="0" y="0"/>
                <a:chExt cx="1913890" cy="1913890"/>
              </a:xfrm>
            </p:grpSpPr>
            <p:sp>
              <p:nvSpPr>
                <p:cNvPr id="25" name="Freeform 25"/>
                <p:cNvSpPr/>
                <p:nvPr/>
              </p:nvSpPr>
              <p:spPr>
                <a:xfrm>
                  <a:off x="31750" y="31750"/>
                  <a:ext cx="1850390" cy="185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0390" h="1850390">
                      <a:moveTo>
                        <a:pt x="1757680" y="1850390"/>
                      </a:moveTo>
                      <a:lnTo>
                        <a:pt x="92710" y="1850390"/>
                      </a:lnTo>
                      <a:cubicBezTo>
                        <a:pt x="41910" y="1850390"/>
                        <a:pt x="0" y="1808480"/>
                        <a:pt x="0" y="1757680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1756410" y="0"/>
                      </a:lnTo>
                      <a:cubicBezTo>
                        <a:pt x="1807210" y="0"/>
                        <a:pt x="1849120" y="41910"/>
                        <a:pt x="1849120" y="92710"/>
                      </a:cubicBezTo>
                      <a:lnTo>
                        <a:pt x="1849120" y="1756410"/>
                      </a:lnTo>
                      <a:cubicBezTo>
                        <a:pt x="1850390" y="1808480"/>
                        <a:pt x="1808480" y="1850390"/>
                        <a:pt x="1757680" y="1850390"/>
                      </a:cubicBezTo>
                      <a:close/>
                    </a:path>
                  </a:pathLst>
                </a:custGeom>
                <a:solidFill>
                  <a:srgbClr val="65212A"/>
                </a:solidFill>
              </p:spPr>
            </p:sp>
            <p:sp>
              <p:nvSpPr>
                <p:cNvPr id="26" name="Freeform 26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1789430" y="59690"/>
                      </a:moveTo>
                      <a:cubicBezTo>
                        <a:pt x="1824990" y="59690"/>
                        <a:pt x="1854200" y="88900"/>
                        <a:pt x="1854200" y="124460"/>
                      </a:cubicBezTo>
                      <a:lnTo>
                        <a:pt x="1854200" y="1789430"/>
                      </a:lnTo>
                      <a:cubicBezTo>
                        <a:pt x="1854200" y="1824990"/>
                        <a:pt x="1824990" y="1854200"/>
                        <a:pt x="1789430" y="1854200"/>
                      </a:cubicBezTo>
                      <a:lnTo>
                        <a:pt x="124460" y="1854200"/>
                      </a:lnTo>
                      <a:cubicBezTo>
                        <a:pt x="88900" y="1854200"/>
                        <a:pt x="59690" y="1824990"/>
                        <a:pt x="59690" y="178943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1789430" y="59690"/>
                      </a:lnTo>
                      <a:moveTo>
                        <a:pt x="1789430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1789430"/>
                      </a:lnTo>
                      <a:cubicBezTo>
                        <a:pt x="0" y="1858010"/>
                        <a:pt x="55880" y="1913890"/>
                        <a:pt x="124460" y="1913890"/>
                      </a:cubicBezTo>
                      <a:lnTo>
                        <a:pt x="1789430" y="1913890"/>
                      </a:lnTo>
                      <a:cubicBezTo>
                        <a:pt x="1858010" y="1913890"/>
                        <a:pt x="1913890" y="1858010"/>
                        <a:pt x="1913890" y="1789430"/>
                      </a:cubicBezTo>
                      <a:lnTo>
                        <a:pt x="1913890" y="124460"/>
                      </a:lnTo>
                      <a:cubicBezTo>
                        <a:pt x="1913890" y="55880"/>
                        <a:pt x="1858010" y="0"/>
                        <a:pt x="1789430" y="0"/>
                      </a:cubicBezTo>
                      <a:close/>
                    </a:path>
                  </a:pathLst>
                </a:custGeom>
                <a:solidFill>
                  <a:srgbClr val="CFB53B"/>
                </a:solidFill>
              </p:spPr>
            </p:sp>
          </p:grpSp>
          <p:pic>
            <p:nvPicPr>
              <p:cNvPr id="27" name="Picture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719113">
                <a:off x="3817906" y="6826179"/>
                <a:ext cx="1790992" cy="505955"/>
              </a:xfrm>
              <a:prstGeom prst="rect">
                <a:avLst/>
              </a:prstGeom>
            </p:spPr>
          </p:pic>
          <p:sp>
            <p:nvSpPr>
              <p:cNvPr id="32" name="TextBox 32"/>
              <p:cNvSpPr txBox="1"/>
              <p:nvPr/>
            </p:nvSpPr>
            <p:spPr>
              <a:xfrm>
                <a:off x="4611120" y="8651140"/>
                <a:ext cx="6361680" cy="12329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040"/>
                  </a:lnSpc>
                </a:pPr>
                <a:r>
                  <a:rPr lang="en-US" sz="3600" dirty="0">
                    <a:solidFill>
                      <a:srgbClr val="F4F1ED"/>
                    </a:solidFill>
                    <a:latin typeface="Quicksand Bold"/>
                  </a:rPr>
                  <a:t>Order yours </a:t>
                </a:r>
                <a:r>
                  <a:rPr lang="en-US" sz="3600" u="sng" dirty="0">
                    <a:solidFill>
                      <a:srgbClr val="F4F1ED"/>
                    </a:solidFill>
                    <a:latin typeface="Quicksand Bold"/>
                  </a:rPr>
                  <a:t>before</a:t>
                </a:r>
                <a:r>
                  <a:rPr lang="en-US" sz="3600" dirty="0">
                    <a:solidFill>
                      <a:srgbClr val="F4F1ED"/>
                    </a:solidFill>
                    <a:latin typeface="Quicksand Bold"/>
                  </a:rPr>
                  <a:t> midnight on December 1</a:t>
                </a:r>
                <a:r>
                  <a:rPr lang="en-US" sz="3600" baseline="30000" dirty="0">
                    <a:solidFill>
                      <a:srgbClr val="F4F1ED"/>
                    </a:solidFill>
                    <a:latin typeface="Quicksand Bold"/>
                  </a:rPr>
                  <a:t>st</a:t>
                </a:r>
                <a:r>
                  <a:rPr lang="en-US" sz="3600" dirty="0">
                    <a:solidFill>
                      <a:srgbClr val="F4F1ED"/>
                    </a:solidFill>
                    <a:latin typeface="Quicksand Bold"/>
                  </a:rPr>
                  <a:t>!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 rot="21068641">
                <a:off x="2210867" y="5390423"/>
                <a:ext cx="3640812" cy="1047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CFB53B"/>
                    </a:solidFill>
                    <a:latin typeface="Quicksand Bold" panose="020B0604020202020204" charset="0"/>
                  </a:rPr>
                  <a:t>Order your </a:t>
                </a:r>
              </a:p>
              <a:p>
                <a:pPr algn="ctr">
                  <a:lnSpc>
                    <a:spcPts val="4200"/>
                  </a:lnSpc>
                </a:pPr>
                <a:r>
                  <a:rPr lang="en-US" sz="3000" dirty="0">
                    <a:solidFill>
                      <a:srgbClr val="CFB53B"/>
                    </a:solidFill>
                    <a:latin typeface="Quicksand Bold" panose="020B0604020202020204" charset="0"/>
                  </a:rPr>
                  <a:t>card </a:t>
                </a:r>
                <a:r>
                  <a:rPr lang="en-US" sz="3000" dirty="0">
                    <a:solidFill>
                      <a:srgbClr val="CFB53B"/>
                    </a:solidFill>
                    <a:latin typeface="Quicksand Bold" panose="020B0604020202020204" charset="0"/>
                    <a:hlinkClick r:id="rId7"/>
                  </a:rPr>
                  <a:t>here</a:t>
                </a:r>
                <a:r>
                  <a:rPr lang="en-US" sz="3000" dirty="0">
                    <a:solidFill>
                      <a:srgbClr val="CFB53B"/>
                    </a:solidFill>
                    <a:latin typeface="Quicksand Bold" panose="020B0604020202020204" charset="0"/>
                  </a:rPr>
                  <a:t>!</a:t>
                </a:r>
              </a:p>
            </p:txBody>
          </p:sp>
          <p:pic>
            <p:nvPicPr>
              <p:cNvPr id="38" name="Picture 37" descr="Qr code&#10;&#10;Description automatically generated">
                <a:extLst>
                  <a:ext uri="{FF2B5EF4-FFF2-40B4-BE49-F238E27FC236}">
                    <a16:creationId xmlns:a16="http://schemas.microsoft.com/office/drawing/2014/main" id="{7857410C-D150-4F22-863D-7F76A802A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4127" y="4541927"/>
                <a:ext cx="3810000" cy="3810000"/>
              </a:xfrm>
              <a:prstGeom prst="rect">
                <a:avLst/>
              </a:prstGeom>
            </p:spPr>
          </p:pic>
        </p:grpSp>
        <p:sp>
          <p:nvSpPr>
            <p:cNvPr id="45" name="TextBox 31">
              <a:extLst>
                <a:ext uri="{FF2B5EF4-FFF2-40B4-BE49-F238E27FC236}">
                  <a16:creationId xmlns:a16="http://schemas.microsoft.com/office/drawing/2014/main" id="{3C3FB606-0C87-45E6-B784-8D3CBED71F2E}"/>
                </a:ext>
              </a:extLst>
            </p:cNvPr>
            <p:cNvSpPr txBox="1"/>
            <p:nvPr/>
          </p:nvSpPr>
          <p:spPr>
            <a:xfrm>
              <a:off x="4241577" y="3278850"/>
              <a:ext cx="7018995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spcBef>
                  <a:spcPct val="0"/>
                </a:spcBef>
              </a:pPr>
              <a:r>
                <a:rPr lang="en-US" sz="2400" dirty="0">
                  <a:solidFill>
                    <a:srgbClr val="F4F1ED"/>
                  </a:solidFill>
                  <a:latin typeface="Public Sans Thin"/>
                </a:rPr>
                <a:t>Each card is </a:t>
              </a:r>
              <a:r>
                <a:rPr lang="en-US" sz="2400" b="1" u="sng" dirty="0">
                  <a:solidFill>
                    <a:srgbClr val="F4F1ED"/>
                  </a:solidFill>
                  <a:latin typeface="Public Sans Thin"/>
                </a:rPr>
                <a:t>$6.00</a:t>
              </a:r>
              <a:r>
                <a:rPr lang="en-US" sz="2400" dirty="0">
                  <a:solidFill>
                    <a:srgbClr val="F4F1ED"/>
                  </a:solidFill>
                  <a:latin typeface="Public Sans Thin"/>
                </a:rPr>
                <a:t>, and all proceeds will go to the Beta Kappa chapter of Phi Delta Chi!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Public Sans Thin</vt:lpstr>
      <vt:lpstr>Arial</vt:lpstr>
      <vt:lpstr>Quicksand Bold</vt:lpstr>
      <vt:lpstr>Calibri</vt:lpstr>
      <vt:lpstr>Open Sans Light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Value Card Fundraiser</dc:title>
  <dc:creator>easteinbock0126</dc:creator>
  <cp:lastModifiedBy>Bradford, Katlyn R</cp:lastModifiedBy>
  <cp:revision>5</cp:revision>
  <dcterms:created xsi:type="dcterms:W3CDTF">2006-08-16T00:00:00Z</dcterms:created>
  <dcterms:modified xsi:type="dcterms:W3CDTF">2021-10-29T18:40:06Z</dcterms:modified>
  <dc:identifier>DAEt2N5qc8E</dc:identifier>
</cp:coreProperties>
</file>